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1"/>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1"/>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3"/>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3"/>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3"/>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3"/>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4668375" y="2608724"/>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218948" y="3743259"/>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a:off x="601120" y="3775365"/>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3"/>
          <p:cNvSpPr/>
          <p:nvPr/>
        </p:nvSpPr>
        <p:spPr>
          <a:xfrm>
            <a:off x="5050572" y="2668752"/>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4668375" y="3949210"/>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3"/>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a:off x="4970647" y="3981291"/>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3"/>
          <p:cNvSpPr txBox="1"/>
          <p:nvPr/>
        </p:nvSpPr>
        <p:spPr>
          <a:xfrm>
            <a:off x="147825" y="1935675"/>
            <a:ext cx="4324500" cy="1785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070"/>
              <a:buFont typeface="Arial"/>
              <a:buNone/>
            </a:pPr>
            <a:r>
              <a:rPr lang="en-AU" sz="1100"/>
              <a:t>Similar to other mining companies, Monalco Mining has heavily invested in novel operating technologies such as iron ore-crushers to cash in the </a:t>
            </a:r>
            <a:r>
              <a:rPr lang="en-AU" sz="1100"/>
              <a:t>opportunity</a:t>
            </a:r>
            <a:r>
              <a:rPr lang="en-AU" sz="1100"/>
              <a:t> arisen by the </a:t>
            </a:r>
            <a:r>
              <a:rPr lang="en-AU" sz="1100"/>
              <a:t>worldwide increase in demand of iron ores and its price increase to $110/ton. However, the subsequent </a:t>
            </a:r>
            <a:r>
              <a:rPr lang="en-AU" sz="1100"/>
              <a:t>increased market oversupply caused the reduction in the price to about $55/ton which is just over $50/ton of operating breakeven point. The management thinks the current downward trend in price is unsustainable for </a:t>
            </a:r>
            <a:r>
              <a:rPr lang="en-AU" sz="1100"/>
              <a:t>business</a:t>
            </a:r>
            <a:r>
              <a:rPr lang="en-AU" sz="1100"/>
              <a:t>’ profitability and decided to  find avenues to </a:t>
            </a:r>
            <a:r>
              <a:rPr lang="en-AU" sz="1100"/>
              <a:t>streamline</a:t>
            </a:r>
            <a:r>
              <a:rPr lang="en-AU" sz="1100"/>
              <a:t> the cost, specifically by focusing in the expenditure on maintenance of the ore crushers. </a:t>
            </a:r>
            <a:endParaRPr b="0" i="0" sz="1100" u="none" cap="none" strike="noStrike">
              <a:solidFill>
                <a:srgbClr val="000000"/>
              </a:solidFill>
              <a:latin typeface="Arial"/>
              <a:ea typeface="Arial"/>
              <a:cs typeface="Arial"/>
              <a:sym typeface="Arial"/>
            </a:endParaRPr>
          </a:p>
        </p:txBody>
      </p:sp>
      <p:sp>
        <p:nvSpPr>
          <p:cNvPr id="35" name="Google Shape;35;p3"/>
          <p:cNvSpPr txBox="1"/>
          <p:nvPr/>
        </p:nvSpPr>
        <p:spPr>
          <a:xfrm>
            <a:off x="147825" y="3988624"/>
            <a:ext cx="4324500" cy="769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AU" sz="1100"/>
              <a:t>A load sharing plan </a:t>
            </a:r>
            <a:r>
              <a:rPr lang="en-AU" sz="1100"/>
              <a:t>for equipments will be developed and implemented to prevent the excess </a:t>
            </a:r>
            <a:r>
              <a:rPr lang="en-AU" sz="1100"/>
              <a:t>usage</a:t>
            </a:r>
            <a:r>
              <a:rPr lang="en-AU" sz="1100"/>
              <a:t> of the ore crushers in order to reduce the maintenance by 20% (9 Million) by the end of the year 2019. </a:t>
            </a:r>
            <a:endParaRPr i="0" sz="1100" u="none" cap="none" strike="noStrike">
              <a:solidFill>
                <a:srgbClr val="000000"/>
              </a:solidFill>
            </a:endParaRPr>
          </a:p>
        </p:txBody>
      </p:sp>
      <p:sp>
        <p:nvSpPr>
          <p:cNvPr id="36" name="Google Shape;36;p3"/>
          <p:cNvSpPr txBox="1"/>
          <p:nvPr/>
        </p:nvSpPr>
        <p:spPr>
          <a:xfrm>
            <a:off x="147825" y="5143248"/>
            <a:ext cx="4324500" cy="1023000"/>
          </a:xfrm>
          <a:prstGeom prst="rect">
            <a:avLst/>
          </a:prstGeom>
          <a:noFill/>
          <a:ln>
            <a:noFill/>
          </a:ln>
        </p:spPr>
        <p:txBody>
          <a:bodyPr anchorCtr="0" anchor="t" bIns="45700" lIns="91425" spcFirstLastPara="1" rIns="91425" wrap="square" tIns="45700">
            <a:normAutofit lnSpcReduction="10000"/>
          </a:bodyPr>
          <a:lstStyle/>
          <a:p>
            <a:pPr indent="0" lvl="0" marL="0" marR="0" rtl="0" algn="just">
              <a:lnSpc>
                <a:spcPct val="100000"/>
              </a:lnSpc>
              <a:spcBef>
                <a:spcPts val="0"/>
              </a:spcBef>
              <a:spcAft>
                <a:spcPts val="0"/>
              </a:spcAft>
              <a:buClr>
                <a:srgbClr val="000000"/>
              </a:buClr>
              <a:buSzPts val="1071"/>
              <a:buFont typeface="Arial"/>
              <a:buNone/>
            </a:pPr>
            <a:r>
              <a:rPr lang="en-AU" sz="1100"/>
              <a:t>A </a:t>
            </a:r>
            <a:r>
              <a:rPr lang="en-AU" sz="1100"/>
              <a:t>disciplined</a:t>
            </a:r>
            <a:r>
              <a:rPr lang="en-AU" sz="1100"/>
              <a:t> expenditure plan will be practiced to reduce the annual operating cost. In particular, available historical data regarding usage of each ore crushers, their respective wear conditions and age will be analysed to </a:t>
            </a:r>
            <a:r>
              <a:rPr lang="en-AU" sz="1100"/>
              <a:t>develop</a:t>
            </a:r>
            <a:r>
              <a:rPr lang="en-AU" sz="1100"/>
              <a:t> and </a:t>
            </a:r>
            <a:r>
              <a:rPr lang="en-AU" sz="1100"/>
              <a:t>implement</a:t>
            </a:r>
            <a:r>
              <a:rPr lang="en-AU" sz="1100"/>
              <a:t> a detailed load sharing plan to minimize recurring maintenance expenditure.</a:t>
            </a:r>
            <a:endParaRPr b="0" i="0" sz="1100" u="none" cap="none" strike="noStrike">
              <a:solidFill>
                <a:srgbClr val="000000"/>
              </a:solidFill>
              <a:latin typeface="Arial"/>
              <a:ea typeface="Arial"/>
              <a:cs typeface="Arial"/>
              <a:sym typeface="Arial"/>
            </a:endParaRPr>
          </a:p>
        </p:txBody>
      </p:sp>
      <p:sp>
        <p:nvSpPr>
          <p:cNvPr id="37" name="Google Shape;37;p3"/>
          <p:cNvSpPr txBox="1"/>
          <p:nvPr/>
        </p:nvSpPr>
        <p:spPr>
          <a:xfrm>
            <a:off x="4590925" y="1887225"/>
            <a:ext cx="4324500" cy="781500"/>
          </a:xfrm>
          <a:prstGeom prst="rect">
            <a:avLst/>
          </a:prstGeom>
          <a:noFill/>
          <a:ln>
            <a:noFill/>
          </a:ln>
        </p:spPr>
        <p:txBody>
          <a:bodyPr anchorCtr="0" anchor="t" bIns="45700" lIns="91425" spcFirstLastPara="1" rIns="91425" wrap="square" tIns="45700">
            <a:normAutofit fontScale="85000" lnSpcReduction="20000"/>
          </a:bodyPr>
          <a:lstStyle/>
          <a:p>
            <a:pPr indent="-286353" lvl="0" marL="457200" marR="0" rtl="0" algn="l">
              <a:lnSpc>
                <a:spcPct val="100000"/>
              </a:lnSpc>
              <a:spcBef>
                <a:spcPts val="0"/>
              </a:spcBef>
              <a:spcAft>
                <a:spcPts val="0"/>
              </a:spcAft>
              <a:buSzPct val="100000"/>
              <a:buChar char="●"/>
            </a:pPr>
            <a:r>
              <a:rPr lang="en-AU" sz="1070"/>
              <a:t>likely resistance from the reliability engineering team.</a:t>
            </a:r>
            <a:endParaRPr sz="1070"/>
          </a:p>
          <a:p>
            <a:pPr indent="-286353" lvl="0" marL="457200" rtl="0" algn="l">
              <a:spcBef>
                <a:spcPts val="0"/>
              </a:spcBef>
              <a:spcAft>
                <a:spcPts val="0"/>
              </a:spcAft>
              <a:buSzPct val="100000"/>
              <a:buChar char="●"/>
            </a:pPr>
            <a:r>
              <a:rPr lang="en-AU" sz="1070"/>
              <a:t>Unexpected equipment malfunction might require unscheduled maintenance.</a:t>
            </a:r>
            <a:endParaRPr sz="1070"/>
          </a:p>
          <a:p>
            <a:pPr indent="-286353" lvl="0" marL="457200" marR="0" rtl="0" algn="l">
              <a:lnSpc>
                <a:spcPct val="100000"/>
              </a:lnSpc>
              <a:spcBef>
                <a:spcPts val="0"/>
              </a:spcBef>
              <a:spcAft>
                <a:spcPts val="0"/>
              </a:spcAft>
              <a:buSzPct val="100000"/>
              <a:buChar char="●"/>
            </a:pPr>
            <a:r>
              <a:rPr lang="en-AU" sz="1070"/>
              <a:t>The recommended OEM limit of one maintenance event at every 50,000 tons of iron ore processed cannot be crossed.</a:t>
            </a:r>
            <a:endParaRPr sz="1070"/>
          </a:p>
          <a:p>
            <a:pPr indent="-286353" lvl="0" marL="457200" marR="0" rtl="0" algn="l">
              <a:lnSpc>
                <a:spcPct val="100000"/>
              </a:lnSpc>
              <a:spcBef>
                <a:spcPts val="0"/>
              </a:spcBef>
              <a:spcAft>
                <a:spcPts val="0"/>
              </a:spcAft>
              <a:buSzPct val="100000"/>
              <a:buChar char="●"/>
            </a:pPr>
            <a:r>
              <a:rPr lang="en-AU" sz="1070"/>
              <a:t>Limited number of new ore crushers for load sharing during malfunction.</a:t>
            </a:r>
            <a:endParaRPr sz="1070"/>
          </a:p>
        </p:txBody>
      </p:sp>
      <p:sp>
        <p:nvSpPr>
          <p:cNvPr id="38" name="Google Shape;38;p3"/>
          <p:cNvSpPr txBox="1"/>
          <p:nvPr/>
        </p:nvSpPr>
        <p:spPr>
          <a:xfrm>
            <a:off x="4607200" y="4271713"/>
            <a:ext cx="4324500" cy="1962300"/>
          </a:xfrm>
          <a:prstGeom prst="rect">
            <a:avLst/>
          </a:prstGeom>
          <a:noFill/>
          <a:ln>
            <a:noFill/>
          </a:ln>
        </p:spPr>
        <p:txBody>
          <a:bodyPr anchorCtr="0" anchor="t" bIns="45700" lIns="91425" spcFirstLastPara="1" rIns="91425" wrap="square" tIns="45700">
            <a:normAutofit lnSpcReduction="20000"/>
          </a:bodyPr>
          <a:lstStyle/>
          <a:p>
            <a:pPr indent="-296545" lvl="0" marL="457200" marR="0" rtl="0" algn="l">
              <a:lnSpc>
                <a:spcPct val="100000"/>
              </a:lnSpc>
              <a:spcBef>
                <a:spcPts val="0"/>
              </a:spcBef>
              <a:spcAft>
                <a:spcPts val="0"/>
              </a:spcAft>
              <a:buSzPts val="1070"/>
              <a:buChar char="●"/>
            </a:pPr>
            <a:r>
              <a:rPr b="1" lang="en-AU" sz="1070"/>
              <a:t>Data Historian</a:t>
            </a:r>
            <a:r>
              <a:rPr lang="en-AU" sz="1070"/>
              <a:t> - has information on how many tonnes of Iron Ore were processed with the ore crushers. </a:t>
            </a:r>
            <a:endParaRPr sz="1070"/>
          </a:p>
          <a:p>
            <a:pPr indent="-296545" lvl="0" marL="457200" marR="0" rtl="0" algn="l">
              <a:lnSpc>
                <a:spcPct val="100000"/>
              </a:lnSpc>
              <a:spcBef>
                <a:spcPts val="0"/>
              </a:spcBef>
              <a:spcAft>
                <a:spcPts val="0"/>
              </a:spcAft>
              <a:buSzPts val="1070"/>
              <a:buChar char="●"/>
            </a:pPr>
            <a:r>
              <a:rPr b="1" lang="en-AU" sz="1070"/>
              <a:t>Ellipse</a:t>
            </a:r>
            <a:r>
              <a:rPr lang="en-AU" sz="1070"/>
              <a:t> - has information on the old work orders that used to be raised for equipment, before the upgrade to SAP.</a:t>
            </a:r>
            <a:endParaRPr sz="1070"/>
          </a:p>
          <a:p>
            <a:pPr indent="-296545" lvl="0" marL="457200" marR="0" rtl="0" algn="l">
              <a:lnSpc>
                <a:spcPct val="100000"/>
              </a:lnSpc>
              <a:spcBef>
                <a:spcPts val="0"/>
              </a:spcBef>
              <a:spcAft>
                <a:spcPts val="0"/>
              </a:spcAft>
              <a:buSzPts val="1070"/>
              <a:buChar char="●"/>
            </a:pPr>
            <a:r>
              <a:rPr b="1" lang="en-AU" sz="1070"/>
              <a:t>SAP</a:t>
            </a:r>
            <a:r>
              <a:rPr lang="en-AU" sz="1070"/>
              <a:t> - The most up-to-date information source on equipment logs and work order requests that have been raised for maintenance work for the ore crushers and other pieces of equipment.</a:t>
            </a:r>
            <a:endParaRPr sz="1070"/>
          </a:p>
          <a:p>
            <a:pPr indent="-296545" lvl="0" marL="457200" marR="0" rtl="0" algn="l">
              <a:lnSpc>
                <a:spcPct val="100000"/>
              </a:lnSpc>
              <a:spcBef>
                <a:spcPts val="0"/>
              </a:spcBef>
              <a:spcAft>
                <a:spcPts val="0"/>
              </a:spcAft>
              <a:buSzPts val="1070"/>
              <a:buChar char="●"/>
            </a:pPr>
            <a:r>
              <a:rPr b="1" lang="en-AU" sz="1070"/>
              <a:t>T3000 DCS</a:t>
            </a:r>
            <a:r>
              <a:rPr lang="en-AU" sz="1070"/>
              <a:t> – Sends raw streaming data on vibrations, temperature, and the humidity of the ore crushed to Data Historian.</a:t>
            </a:r>
            <a:endParaRPr sz="1070"/>
          </a:p>
          <a:p>
            <a:pPr indent="-296545" lvl="0" marL="457200" marR="0" rtl="0" algn="l">
              <a:lnSpc>
                <a:spcPct val="100000"/>
              </a:lnSpc>
              <a:spcBef>
                <a:spcPts val="0"/>
              </a:spcBef>
              <a:spcAft>
                <a:spcPts val="0"/>
              </a:spcAft>
              <a:buSzPts val="1070"/>
              <a:buChar char="●"/>
            </a:pPr>
            <a:r>
              <a:rPr b="1" lang="en-AU" sz="1070"/>
              <a:t>Ore Crusher System</a:t>
            </a:r>
            <a:r>
              <a:rPr lang="en-AU" sz="1070"/>
              <a:t> - has a high-level process map outlining how the Ore Crusher System works for individual ore crusher models. </a:t>
            </a:r>
            <a:endParaRPr i="0" sz="1070" u="none" cap="none" strike="noStrike">
              <a:solidFill>
                <a:srgbClr val="000000"/>
              </a:solidFill>
            </a:endParaRPr>
          </a:p>
        </p:txBody>
      </p:sp>
      <p:sp>
        <p:nvSpPr>
          <p:cNvPr id="39" name="Google Shape;39;p3"/>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3"/>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3"/>
          <p:cNvSpPr/>
          <p:nvPr/>
        </p:nvSpPr>
        <p:spPr>
          <a:xfrm>
            <a:off x="121750" y="116631"/>
            <a:ext cx="7725000" cy="1137000"/>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3"/>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3"/>
          <p:cNvSpPr txBox="1"/>
          <p:nvPr/>
        </p:nvSpPr>
        <p:spPr>
          <a:xfrm>
            <a:off x="4607200" y="2848763"/>
            <a:ext cx="4324500" cy="1104600"/>
          </a:xfrm>
          <a:prstGeom prst="rect">
            <a:avLst/>
          </a:prstGeom>
          <a:noFill/>
          <a:ln>
            <a:noFill/>
          </a:ln>
        </p:spPr>
        <p:txBody>
          <a:bodyPr anchorCtr="0" anchor="t" bIns="45700" lIns="91425" spcFirstLastPara="1" rIns="91425" wrap="square" tIns="45700">
            <a:noAutofit/>
          </a:bodyPr>
          <a:lstStyle/>
          <a:p>
            <a:pPr indent="-295275" lvl="0" marL="457200" marR="0" rtl="0" algn="l">
              <a:lnSpc>
                <a:spcPct val="100000"/>
              </a:lnSpc>
              <a:spcBef>
                <a:spcPts val="0"/>
              </a:spcBef>
              <a:spcAft>
                <a:spcPts val="0"/>
              </a:spcAft>
              <a:buSzPts val="1050"/>
              <a:buChar char="●"/>
            </a:pPr>
            <a:r>
              <a:rPr lang="en-AU" sz="1050"/>
              <a:t>Chanel Adams – Reliability Engineer, </a:t>
            </a:r>
            <a:endParaRPr sz="1050"/>
          </a:p>
          <a:p>
            <a:pPr indent="-295275" lvl="0" marL="457200" marR="0" rtl="0" algn="l">
              <a:lnSpc>
                <a:spcPct val="100000"/>
              </a:lnSpc>
              <a:spcBef>
                <a:spcPts val="0"/>
              </a:spcBef>
              <a:spcAft>
                <a:spcPts val="0"/>
              </a:spcAft>
              <a:buSzPts val="1050"/>
              <a:buChar char="●"/>
            </a:pPr>
            <a:r>
              <a:rPr lang="en-AU" sz="1050"/>
              <a:t>Jonas Richards – Asset Integrity Manager, </a:t>
            </a:r>
            <a:endParaRPr sz="1050"/>
          </a:p>
          <a:p>
            <a:pPr indent="-295275" lvl="0" marL="457200" marR="0" rtl="0" algn="l">
              <a:lnSpc>
                <a:spcPct val="100000"/>
              </a:lnSpc>
              <a:spcBef>
                <a:spcPts val="0"/>
              </a:spcBef>
              <a:spcAft>
                <a:spcPts val="0"/>
              </a:spcAft>
              <a:buSzPts val="1050"/>
              <a:buChar char="●"/>
            </a:pPr>
            <a:r>
              <a:rPr lang="en-AU" sz="1050"/>
              <a:t>Bruce Banner – Maintenance SME, </a:t>
            </a:r>
            <a:endParaRPr sz="1050"/>
          </a:p>
          <a:p>
            <a:pPr indent="-295275" lvl="0" marL="457200" marR="0" rtl="0" algn="l">
              <a:lnSpc>
                <a:spcPct val="100000"/>
              </a:lnSpc>
              <a:spcBef>
                <a:spcPts val="0"/>
              </a:spcBef>
              <a:spcAft>
                <a:spcPts val="0"/>
              </a:spcAft>
              <a:buSzPts val="1050"/>
              <a:buChar char="●"/>
            </a:pPr>
            <a:r>
              <a:rPr lang="en-AU" sz="1050"/>
              <a:t>Jane Steere - Principal Maintenance, </a:t>
            </a:r>
            <a:endParaRPr sz="1050"/>
          </a:p>
          <a:p>
            <a:pPr indent="-295275" lvl="0" marL="457200" marR="0" rtl="0" algn="l">
              <a:lnSpc>
                <a:spcPct val="100000"/>
              </a:lnSpc>
              <a:spcBef>
                <a:spcPts val="0"/>
              </a:spcBef>
              <a:spcAft>
                <a:spcPts val="0"/>
              </a:spcAft>
              <a:buSzPts val="1050"/>
              <a:buChar char="●"/>
            </a:pPr>
            <a:r>
              <a:rPr lang="en-AU" sz="1050"/>
              <a:t>Fargo Williams – Change Manager, </a:t>
            </a:r>
            <a:endParaRPr sz="1050"/>
          </a:p>
          <a:p>
            <a:pPr indent="-295275" lvl="0" marL="457200" marR="0" rtl="0" algn="l">
              <a:lnSpc>
                <a:spcPct val="100000"/>
              </a:lnSpc>
              <a:spcBef>
                <a:spcPts val="0"/>
              </a:spcBef>
              <a:spcAft>
                <a:spcPts val="0"/>
              </a:spcAft>
              <a:buSzPts val="1050"/>
              <a:buChar char="●"/>
            </a:pPr>
            <a:r>
              <a:rPr lang="en-AU" sz="1050"/>
              <a:t>Tara Starr - Maintenance SME </a:t>
            </a:r>
            <a:endParaRPr b="0" i="0" sz="1050" u="none" cap="none" strike="noStrike">
              <a:solidFill>
                <a:srgbClr val="000000"/>
              </a:solidFill>
              <a:latin typeface="Arial"/>
              <a:ea typeface="Arial"/>
              <a:cs typeface="Arial"/>
              <a:sym typeface="Arial"/>
            </a:endParaRPr>
          </a:p>
        </p:txBody>
      </p:sp>
      <p:sp>
        <p:nvSpPr>
          <p:cNvPr id="48" name="Google Shape;48;p3"/>
          <p:cNvSpPr txBox="1"/>
          <p:nvPr/>
        </p:nvSpPr>
        <p:spPr>
          <a:xfrm>
            <a:off x="184149" y="540900"/>
            <a:ext cx="75111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AU"/>
              <a:t>How can Monalco Mining reduce the operating cost, specifically the </a:t>
            </a:r>
            <a:r>
              <a:rPr lang="en-AU"/>
              <a:t>maintenance</a:t>
            </a:r>
            <a:r>
              <a:rPr lang="en-AU"/>
              <a:t> expenditure by 20% by the end of the year 2019 to limit the impact on the </a:t>
            </a:r>
            <a:r>
              <a:rPr lang="en-AU"/>
              <a:t>business</a:t>
            </a:r>
            <a:r>
              <a:rPr lang="en-AU"/>
              <a:t>’ profitability </a:t>
            </a:r>
            <a:r>
              <a:rPr lang="en-AU"/>
              <a:t>incurred</a:t>
            </a:r>
            <a:r>
              <a:rPr lang="en-AU"/>
              <a:t> by the deteriorating market environment?</a:t>
            </a:r>
            <a:endParaRPr i="0" sz="1400" u="none" cap="none" strike="noStrike">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