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76" autoAdjust="0"/>
  </p:normalViewPr>
  <p:slideViewPr>
    <p:cSldViewPr snapToGrid="0">
      <p:cViewPr>
        <p:scale>
          <a:sx n="100" d="100"/>
          <a:sy n="100" d="100"/>
        </p:scale>
        <p:origin x="300" y="48"/>
      </p:cViewPr>
      <p:guideLst>
        <p:guide orient="horz" pos="2160"/>
        <p:guide pos="2880"/>
      </p:guideLst>
    </p:cSldViewPr>
  </p:slideViewPr>
  <p:notesTextViewPr>
    <p:cViewPr>
      <p:scale>
        <a:sx n="1" d="1"/>
        <a:sy n="1" d="1"/>
      </p:scale>
      <p:origin x="0" y="-1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68779"/>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33651" y="345169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42085" y="365272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24345" y="3673203"/>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03773" y="349701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42085" y="469929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49325" y="5432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12770" y="476831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18884" y="545839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61903" y="1912890"/>
            <a:ext cx="4311409" cy="124585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000" dirty="0"/>
              <a:t>Being a top-five player in the IoT sensor space focusing on energy consumption and production, Nordic Sensor Company (</a:t>
            </a:r>
            <a:r>
              <a:rPr lang="en-US" sz="1000" dirty="0" err="1"/>
              <a:t>NSC</a:t>
            </a:r>
            <a:r>
              <a:rPr lang="en-US" sz="1000" dirty="0"/>
              <a:t>) has maintained a diversified supply chain by working with multiple suppliers. Contrary to development phase’s normal failure rate of 1-2%, </a:t>
            </a:r>
            <a:r>
              <a:rPr lang="en-US" sz="1000" dirty="0" err="1"/>
              <a:t>NSC</a:t>
            </a:r>
            <a:r>
              <a:rPr lang="en-US" sz="1000" dirty="0"/>
              <a:t> has experienced a surge in the failure rate to 15% in March. Considering the huge advance orders for </a:t>
            </a:r>
            <a:r>
              <a:rPr lang="en-US" sz="1000" dirty="0" err="1"/>
              <a:t>InSense</a:t>
            </a:r>
            <a:r>
              <a:rPr lang="en-US" sz="1000" dirty="0"/>
              <a:t> sensor from key accounts, the executives are very upset with this development and wants the Manufacturing Analytics team to develop a comprehensive plan to identify the primary culprit among multiple suspects, such as combination of faulty parts or poor manufacturing or an isolated issue, to bring back the failure rate to 5%. </a:t>
            </a:r>
          </a:p>
        </p:txBody>
      </p:sp>
      <p:sp>
        <p:nvSpPr>
          <p:cNvPr id="35" name="Google Shape;35;p1"/>
          <p:cNvSpPr txBox="1"/>
          <p:nvPr/>
        </p:nvSpPr>
        <p:spPr>
          <a:xfrm>
            <a:off x="143107" y="3955563"/>
            <a:ext cx="4324418" cy="72639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AU" sz="1000" dirty="0"/>
              <a:t>A detailed plan will be developed to pinpoint whether a particular supplier or manufacturing plant is responsible for the increase in March’s failure rate. The goal is to bring back the failure rate to 5% in April by s</a:t>
            </a:r>
            <a:r>
              <a:rPr lang="en-US" sz="1000" i="0" u="none" strike="noStrike" cap="none" dirty="0">
                <a:solidFill>
                  <a:srgbClr val="000000"/>
                </a:solidFill>
                <a:latin typeface="Arial"/>
                <a:ea typeface="Arial"/>
                <a:cs typeface="Arial"/>
                <a:sym typeface="Arial"/>
              </a:rPr>
              <a:t>toping sourcing from guilty party and rectify internal issues if necessary.</a:t>
            </a:r>
            <a:endParaRPr sz="1000" i="0" u="none" strike="noStrike" cap="none" dirty="0">
              <a:solidFill>
                <a:srgbClr val="000000"/>
              </a:solidFill>
              <a:latin typeface="Arial"/>
              <a:ea typeface="Arial"/>
              <a:cs typeface="Arial"/>
              <a:sym typeface="Arial"/>
            </a:endParaRPr>
          </a:p>
        </p:txBody>
      </p:sp>
      <p:sp>
        <p:nvSpPr>
          <p:cNvPr id="36" name="Google Shape;36;p1"/>
          <p:cNvSpPr txBox="1"/>
          <p:nvPr/>
        </p:nvSpPr>
        <p:spPr>
          <a:xfrm>
            <a:off x="152117" y="5051697"/>
            <a:ext cx="4324418" cy="115233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000" b="0" i="0" u="none" strike="noStrike" cap="none" dirty="0">
                <a:solidFill>
                  <a:srgbClr val="000000"/>
                </a:solidFill>
                <a:latin typeface="Arial"/>
                <a:ea typeface="Arial"/>
                <a:cs typeface="Arial"/>
                <a:sym typeface="Arial"/>
              </a:rPr>
              <a:t>Investigate the failure rate surge by looking into data for March to identify the factors leading to these failure surge. The factors could be a combination of faulty parts and poor manufacturing, or it could be specific to one factory. Depending on the findings the issue needs to resolved as soon as possible i.e., either by switching the supplier or shutting </a:t>
            </a:r>
            <a:r>
              <a:rPr lang="en-US" sz="1000" dirty="0"/>
              <a:t>down the faulty factory before fixing its issue.</a:t>
            </a:r>
            <a:endParaRPr sz="10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96332" y="1963920"/>
            <a:ext cx="4324418" cy="115393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00" dirty="0"/>
              <a:t>Preliminary chi-square test was unable to identify the probable cause.</a:t>
            </a:r>
          </a:p>
          <a:p>
            <a:pPr marL="171450" marR="0" lvl="0" indent="-171450" algn="l" rtl="0">
              <a:lnSpc>
                <a:spcPct val="100000"/>
              </a:lnSpc>
              <a:spcBef>
                <a:spcPts val="0"/>
              </a:spcBef>
              <a:spcAft>
                <a:spcPts val="0"/>
              </a:spcAft>
              <a:buFont typeface="Arial" panose="020B0604020202020204" pitchFamily="34" charset="0"/>
              <a:buChar char="•"/>
            </a:pPr>
            <a:r>
              <a:rPr lang="en-US" sz="1000" i="0" u="none" strike="noStrike" cap="none" dirty="0">
                <a:solidFill>
                  <a:srgbClr val="000000"/>
                </a:solidFill>
                <a:latin typeface="Arial"/>
                <a:ea typeface="Arial"/>
                <a:cs typeface="Arial"/>
                <a:sym typeface="Arial"/>
              </a:rPr>
              <a:t>A large pool of supplier for the team </a:t>
            </a:r>
            <a:r>
              <a:rPr lang="en-US" sz="1000" dirty="0"/>
              <a:t>to investigate.</a:t>
            </a:r>
          </a:p>
          <a:p>
            <a:pPr marL="171450" marR="0" lvl="0" indent="-171450" algn="l" rtl="0">
              <a:lnSpc>
                <a:spcPct val="100000"/>
              </a:lnSpc>
              <a:spcBef>
                <a:spcPts val="0"/>
              </a:spcBef>
              <a:spcAft>
                <a:spcPts val="0"/>
              </a:spcAft>
              <a:buFont typeface="Arial" panose="020B0604020202020204" pitchFamily="34" charset="0"/>
              <a:buChar char="•"/>
            </a:pPr>
            <a:r>
              <a:rPr lang="en-US" sz="1000" i="0" u="none" strike="noStrike" cap="none" dirty="0">
                <a:solidFill>
                  <a:srgbClr val="000000"/>
                </a:solidFill>
                <a:latin typeface="Arial"/>
                <a:ea typeface="Arial"/>
                <a:cs typeface="Arial"/>
                <a:sym typeface="Arial"/>
              </a:rPr>
              <a:t>A very short </a:t>
            </a:r>
            <a:r>
              <a:rPr lang="en-US" sz="1000" dirty="0"/>
              <a:t>time available</a:t>
            </a:r>
            <a:r>
              <a:rPr lang="en-US" sz="1000" i="0" u="none" strike="noStrike" cap="none" dirty="0">
                <a:solidFill>
                  <a:srgbClr val="000000"/>
                </a:solidFill>
                <a:latin typeface="Arial"/>
                <a:ea typeface="Arial"/>
                <a:cs typeface="Arial"/>
                <a:sym typeface="Arial"/>
              </a:rPr>
              <a:t> for the team to identify and address th</a:t>
            </a:r>
            <a:r>
              <a:rPr lang="en-US" sz="1000" dirty="0"/>
              <a:t>e issue.</a:t>
            </a:r>
          </a:p>
          <a:p>
            <a:pPr marL="171450" marR="0" lvl="0" indent="-171450" algn="l" rtl="0">
              <a:lnSpc>
                <a:spcPct val="100000"/>
              </a:lnSpc>
              <a:spcBef>
                <a:spcPts val="0"/>
              </a:spcBef>
              <a:spcAft>
                <a:spcPts val="0"/>
              </a:spcAft>
              <a:buFont typeface="Arial" panose="020B0604020202020204" pitchFamily="34" charset="0"/>
              <a:buChar char="•"/>
            </a:pPr>
            <a:r>
              <a:rPr lang="en-US" sz="1000" dirty="0"/>
              <a:t>Possible multiple sources of problem, this could make the company lose the advance orders.</a:t>
            </a:r>
          </a:p>
          <a:p>
            <a:pPr marL="171450" marR="0" lvl="0" indent="-171450" algn="l" rtl="0">
              <a:lnSpc>
                <a:spcPct val="100000"/>
              </a:lnSpc>
              <a:spcBef>
                <a:spcPts val="0"/>
              </a:spcBef>
              <a:spcAft>
                <a:spcPts val="0"/>
              </a:spcAft>
              <a:buFont typeface="Arial" panose="020B0604020202020204" pitchFamily="34" charset="0"/>
              <a:buChar char="•"/>
            </a:pPr>
            <a:r>
              <a:rPr lang="en-US" sz="1000" dirty="0"/>
              <a:t>A relatively new member in the team who might lack prior experience.</a:t>
            </a:r>
          </a:p>
          <a:p>
            <a:pPr marL="171450" marR="0" lvl="0" indent="-171450" algn="l" rtl="0">
              <a:lnSpc>
                <a:spcPct val="100000"/>
              </a:lnSpc>
              <a:spcBef>
                <a:spcPts val="0"/>
              </a:spcBef>
              <a:spcAft>
                <a:spcPts val="0"/>
              </a:spcAft>
              <a:buFont typeface="Arial" panose="020B0604020202020204" pitchFamily="34" charset="0"/>
              <a:buChar char="•"/>
            </a:pPr>
            <a:endParaRPr sz="1000" i="0" u="none" strike="noStrike" cap="none" dirty="0">
              <a:solidFill>
                <a:srgbClr val="000000"/>
              </a:solidFill>
              <a:latin typeface="Arial"/>
              <a:ea typeface="Arial"/>
              <a:cs typeface="Arial"/>
              <a:sym typeface="Arial"/>
            </a:endParaRPr>
          </a:p>
        </p:txBody>
      </p:sp>
      <p:sp>
        <p:nvSpPr>
          <p:cNvPr id="38" name="Google Shape;38;p1"/>
          <p:cNvSpPr txBox="1"/>
          <p:nvPr/>
        </p:nvSpPr>
        <p:spPr>
          <a:xfrm>
            <a:off x="4635378" y="5746750"/>
            <a:ext cx="4324418" cy="419489"/>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00" dirty="0"/>
              <a:t>Data from Cert system.</a:t>
            </a:r>
          </a:p>
          <a:p>
            <a:pPr marL="171450" marR="0" lvl="0" indent="-171450" algn="l" rtl="0">
              <a:lnSpc>
                <a:spcPct val="100000"/>
              </a:lnSpc>
              <a:spcBef>
                <a:spcPts val="0"/>
              </a:spcBef>
              <a:spcAft>
                <a:spcPts val="0"/>
              </a:spcAft>
              <a:buFont typeface="Arial" panose="020B0604020202020204" pitchFamily="34" charset="0"/>
              <a:buChar char="•"/>
            </a:pPr>
            <a:r>
              <a:rPr lang="en-US" sz="1000" i="0" u="none" strike="noStrike" cap="none" dirty="0">
                <a:solidFill>
                  <a:srgbClr val="000000"/>
                </a:solidFill>
                <a:latin typeface="Arial"/>
                <a:ea typeface="Arial"/>
                <a:cs typeface="Arial"/>
                <a:sym typeface="Arial"/>
              </a:rPr>
              <a:t>Data from Singapore.</a:t>
            </a:r>
            <a:endParaRPr sz="100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756346"/>
            <a:ext cx="4324418" cy="164115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Arial" panose="020B0604020202020204" pitchFamily="34" charset="0"/>
              <a:buChar char="•"/>
            </a:pPr>
            <a:r>
              <a:rPr lang="en-US" sz="1000" b="0" i="0" u="none" strike="noStrike" cap="none" dirty="0">
                <a:solidFill>
                  <a:srgbClr val="000000"/>
                </a:solidFill>
                <a:latin typeface="Arial"/>
                <a:ea typeface="Arial"/>
                <a:cs typeface="Arial"/>
                <a:sym typeface="Arial"/>
              </a:rPr>
              <a:t>James </a:t>
            </a:r>
            <a:r>
              <a:rPr lang="en-US" sz="1000" b="0" i="0" u="none" strike="noStrike" cap="none" dirty="0" err="1">
                <a:solidFill>
                  <a:srgbClr val="000000"/>
                </a:solidFill>
                <a:latin typeface="Arial"/>
                <a:ea typeface="Arial"/>
                <a:cs typeface="Arial"/>
                <a:sym typeface="Arial"/>
              </a:rPr>
              <a:t>Hansk</a:t>
            </a:r>
            <a:r>
              <a:rPr lang="en-US" sz="1000" b="0" i="0" u="none" strike="noStrike" cap="none" dirty="0">
                <a:solidFill>
                  <a:srgbClr val="000000"/>
                </a:solidFill>
                <a:latin typeface="Arial"/>
                <a:ea typeface="Arial"/>
                <a:cs typeface="Arial"/>
                <a:sym typeface="Arial"/>
              </a:rPr>
              <a:t> </a:t>
            </a:r>
            <a:r>
              <a:rPr lang="en-US" sz="1000" dirty="0"/>
              <a:t>– </a:t>
            </a:r>
            <a:r>
              <a:rPr lang="en-US" sz="1000" b="0" i="0" u="none" strike="noStrike" cap="none" dirty="0">
                <a:solidFill>
                  <a:srgbClr val="000000"/>
                </a:solidFill>
                <a:latin typeface="Arial"/>
                <a:ea typeface="Arial"/>
                <a:cs typeface="Arial"/>
                <a:sym typeface="Arial"/>
              </a:rPr>
              <a:t>CEO</a:t>
            </a:r>
          </a:p>
          <a:p>
            <a:pPr marL="285750" marR="0" lvl="0" indent="-285750" algn="l" rtl="0">
              <a:lnSpc>
                <a:spcPct val="100000"/>
              </a:lnSpc>
              <a:spcBef>
                <a:spcPts val="0"/>
              </a:spcBef>
              <a:spcAft>
                <a:spcPts val="0"/>
              </a:spcAft>
              <a:buFont typeface="Arial" panose="020B0604020202020204" pitchFamily="34" charset="0"/>
              <a:buChar char="•"/>
            </a:pPr>
            <a:r>
              <a:rPr lang="en-US" sz="1000" dirty="0"/>
              <a:t>Otto Evans – </a:t>
            </a:r>
            <a:r>
              <a:rPr lang="en-US" sz="1000" dirty="0" err="1"/>
              <a:t>InSense</a:t>
            </a:r>
            <a:r>
              <a:rPr lang="en-US" sz="1000" dirty="0"/>
              <a:t> President</a:t>
            </a:r>
          </a:p>
          <a:p>
            <a:pPr marL="285750" marR="0" lvl="0" indent="-285750" algn="l" rtl="0">
              <a:lnSpc>
                <a:spcPct val="100000"/>
              </a:lnSpc>
              <a:spcBef>
                <a:spcPts val="0"/>
              </a:spcBef>
              <a:spcAft>
                <a:spcPts val="0"/>
              </a:spcAft>
              <a:buFont typeface="Arial" panose="020B0604020202020204" pitchFamily="34" charset="0"/>
              <a:buChar char="•"/>
            </a:pPr>
            <a:r>
              <a:rPr lang="en-US" sz="1000" dirty="0"/>
              <a:t>Tony Abraham – </a:t>
            </a:r>
            <a:r>
              <a:rPr lang="en-US" sz="1000" dirty="0" err="1"/>
              <a:t>InSense</a:t>
            </a:r>
            <a:r>
              <a:rPr lang="en-US" sz="1000" dirty="0"/>
              <a:t> VP</a:t>
            </a:r>
          </a:p>
          <a:p>
            <a:pPr marL="285750" marR="0" lvl="0" indent="-285750" algn="l" rtl="0">
              <a:lnSpc>
                <a:spcPct val="100000"/>
              </a:lnSpc>
              <a:spcBef>
                <a:spcPts val="0"/>
              </a:spcBef>
              <a:spcAft>
                <a:spcPts val="0"/>
              </a:spcAft>
              <a:buFont typeface="Arial" panose="020B0604020202020204" pitchFamily="34" charset="0"/>
              <a:buChar char="•"/>
            </a:pPr>
            <a:r>
              <a:rPr lang="en-US" sz="1000" dirty="0"/>
              <a:t> Bernard ONG – CTO</a:t>
            </a:r>
          </a:p>
          <a:p>
            <a:pPr marL="285750" marR="0" lvl="0" indent="-285750" algn="l" rtl="0">
              <a:lnSpc>
                <a:spcPct val="100000"/>
              </a:lnSpc>
              <a:spcBef>
                <a:spcPts val="0"/>
              </a:spcBef>
              <a:spcAft>
                <a:spcPts val="0"/>
              </a:spcAft>
              <a:buFont typeface="Arial" panose="020B0604020202020204" pitchFamily="34" charset="0"/>
              <a:buChar char="•"/>
            </a:pPr>
            <a:r>
              <a:rPr lang="en-US" sz="1000" b="0" i="0" u="none" strike="noStrike" cap="none" dirty="0">
                <a:solidFill>
                  <a:srgbClr val="000000"/>
                </a:solidFill>
                <a:latin typeface="Arial"/>
                <a:ea typeface="Arial"/>
                <a:cs typeface="Arial"/>
                <a:sym typeface="Arial"/>
              </a:rPr>
              <a:t>Vince </a:t>
            </a:r>
            <a:r>
              <a:rPr lang="en-US" sz="1000" b="0" i="0" u="none" strike="noStrike" cap="none" dirty="0" err="1">
                <a:solidFill>
                  <a:srgbClr val="000000"/>
                </a:solidFill>
                <a:latin typeface="Arial"/>
                <a:ea typeface="Arial"/>
                <a:cs typeface="Arial"/>
                <a:sym typeface="Arial"/>
              </a:rPr>
              <a:t>Maccano</a:t>
            </a:r>
            <a:r>
              <a:rPr lang="en-US" sz="1000" b="0" i="0" u="none" strike="noStrike" cap="none" dirty="0">
                <a:solidFill>
                  <a:srgbClr val="000000"/>
                </a:solidFill>
                <a:latin typeface="Arial"/>
                <a:ea typeface="Arial"/>
                <a:cs typeface="Arial"/>
                <a:sym typeface="Arial"/>
              </a:rPr>
              <a:t> – Head of Data Science</a:t>
            </a:r>
          </a:p>
          <a:p>
            <a:pPr marL="285750" marR="0" lvl="0" indent="-285750" algn="l" rtl="0">
              <a:lnSpc>
                <a:spcPct val="100000"/>
              </a:lnSpc>
              <a:spcBef>
                <a:spcPts val="0"/>
              </a:spcBef>
              <a:spcAft>
                <a:spcPts val="0"/>
              </a:spcAft>
              <a:buFont typeface="Arial" panose="020B0604020202020204" pitchFamily="34" charset="0"/>
              <a:buChar char="•"/>
            </a:pPr>
            <a:r>
              <a:rPr lang="en-US" sz="1000" dirty="0"/>
              <a:t>Karen Chu – </a:t>
            </a:r>
            <a:r>
              <a:rPr lang="en-US" sz="1000" dirty="0" err="1"/>
              <a:t>LithBat</a:t>
            </a:r>
            <a:r>
              <a:rPr lang="en-US" sz="1000" dirty="0"/>
              <a:t>-President</a:t>
            </a:r>
          </a:p>
          <a:p>
            <a:pPr marL="285750" marR="0" lvl="0" indent="-285750" algn="l" rtl="0">
              <a:lnSpc>
                <a:spcPct val="100000"/>
              </a:lnSpc>
              <a:spcBef>
                <a:spcPts val="0"/>
              </a:spcBef>
              <a:spcAft>
                <a:spcPts val="0"/>
              </a:spcAft>
              <a:buFont typeface="Arial" panose="020B0604020202020204" pitchFamily="34" charset="0"/>
              <a:buChar char="•"/>
            </a:pPr>
            <a:r>
              <a:rPr lang="en-US" sz="1000" b="0" i="0" u="none" strike="noStrike" cap="none" dirty="0">
                <a:solidFill>
                  <a:srgbClr val="000000"/>
                </a:solidFill>
                <a:latin typeface="Arial"/>
                <a:ea typeface="Arial"/>
                <a:cs typeface="Arial"/>
                <a:sym typeface="Arial"/>
              </a:rPr>
              <a:t>Anna Landis – </a:t>
            </a:r>
            <a:r>
              <a:rPr lang="en-US" sz="1000" b="0" i="0" u="none" strike="noStrike" cap="none" dirty="0" err="1">
                <a:solidFill>
                  <a:srgbClr val="000000"/>
                </a:solidFill>
                <a:latin typeface="Arial"/>
                <a:ea typeface="Arial"/>
                <a:cs typeface="Arial"/>
                <a:sym typeface="Arial"/>
              </a:rPr>
              <a:t>LithBat</a:t>
            </a:r>
            <a:r>
              <a:rPr lang="en-US" sz="1000" b="0" i="0" u="none" strike="noStrike" cap="none" dirty="0">
                <a:solidFill>
                  <a:srgbClr val="000000"/>
                </a:solidFill>
                <a:latin typeface="Arial"/>
                <a:ea typeface="Arial"/>
                <a:cs typeface="Arial"/>
                <a:sym typeface="Arial"/>
              </a:rPr>
              <a:t> –VP</a:t>
            </a:r>
          </a:p>
          <a:p>
            <a:pPr marL="285750" marR="0" lvl="0" indent="-285750" algn="l" rtl="0">
              <a:lnSpc>
                <a:spcPct val="100000"/>
              </a:lnSpc>
              <a:spcBef>
                <a:spcPts val="0"/>
              </a:spcBef>
              <a:spcAft>
                <a:spcPts val="0"/>
              </a:spcAft>
              <a:buFont typeface="Arial" panose="020B0604020202020204" pitchFamily="34" charset="0"/>
              <a:buChar char="•"/>
            </a:pPr>
            <a:r>
              <a:rPr lang="en-US" sz="1000" dirty="0"/>
              <a:t>Shane Buchholz – Head Engineer</a:t>
            </a:r>
          </a:p>
          <a:p>
            <a:pPr marL="285750" marR="0" lvl="0" indent="-285750" algn="l" rtl="0">
              <a:lnSpc>
                <a:spcPct val="100000"/>
              </a:lnSpc>
              <a:spcBef>
                <a:spcPts val="0"/>
              </a:spcBef>
              <a:spcAft>
                <a:spcPts val="0"/>
              </a:spcAft>
              <a:buFont typeface="Arial" panose="020B0604020202020204" pitchFamily="34" charset="0"/>
              <a:buChar char="•"/>
            </a:pPr>
            <a:r>
              <a:rPr lang="en-US" sz="1000" b="0" i="0" u="none" strike="noStrike" cap="none" dirty="0">
                <a:solidFill>
                  <a:srgbClr val="000000"/>
                </a:solidFill>
                <a:latin typeface="Arial"/>
                <a:ea typeface="Arial"/>
                <a:cs typeface="Arial"/>
                <a:sym typeface="Arial"/>
              </a:rPr>
              <a:t>Gary </a:t>
            </a:r>
            <a:r>
              <a:rPr lang="en-US" sz="1000" b="0" i="0" u="none" strike="noStrike" cap="none" dirty="0" err="1">
                <a:solidFill>
                  <a:srgbClr val="000000"/>
                </a:solidFill>
                <a:latin typeface="Arial"/>
                <a:ea typeface="Arial"/>
                <a:cs typeface="Arial"/>
                <a:sym typeface="Arial"/>
              </a:rPr>
              <a:t>Neumont</a:t>
            </a:r>
            <a:r>
              <a:rPr lang="en-US" sz="1000" b="0" i="0" u="none" strike="noStrike" cap="none" dirty="0">
                <a:solidFill>
                  <a:srgbClr val="000000"/>
                </a:solidFill>
                <a:latin typeface="Arial"/>
                <a:ea typeface="Arial"/>
                <a:cs typeface="Arial"/>
                <a:sym typeface="Arial"/>
              </a:rPr>
              <a:t> – Head of Manufacturing</a:t>
            </a:r>
          </a:p>
          <a:p>
            <a:pPr marL="285750" marR="0" lvl="0" indent="-285750" algn="l" rtl="0">
              <a:lnSpc>
                <a:spcPct val="100000"/>
              </a:lnSpc>
              <a:spcBef>
                <a:spcPts val="0"/>
              </a:spcBef>
              <a:spcAft>
                <a:spcPts val="0"/>
              </a:spcAft>
              <a:buFont typeface="Arial" panose="020B0604020202020204" pitchFamily="34" charset="0"/>
              <a:buChar char="•"/>
            </a:pPr>
            <a:r>
              <a:rPr lang="en-US" sz="1000" b="0" i="0" u="none" strike="noStrike" cap="none" dirty="0">
                <a:solidFill>
                  <a:srgbClr val="000000"/>
                </a:solidFill>
                <a:latin typeface="Arial"/>
                <a:ea typeface="Arial"/>
                <a:cs typeface="Arial"/>
                <a:sym typeface="Arial"/>
              </a:rPr>
              <a:t>Jessica Jones – QA/QC Engineer</a:t>
            </a:r>
          </a:p>
          <a:p>
            <a:pPr marL="285750" marR="0" lvl="0" indent="-285750" algn="l" rtl="0">
              <a:lnSpc>
                <a:spcPct val="100000"/>
              </a:lnSpc>
              <a:spcBef>
                <a:spcPts val="0"/>
              </a:spcBef>
              <a:spcAft>
                <a:spcPts val="0"/>
              </a:spcAft>
              <a:buFont typeface="Arial" panose="020B0604020202020204" pitchFamily="34" charset="0"/>
              <a:buChar char="•"/>
            </a:pPr>
            <a:endParaRPr lang="en-US" sz="10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Font typeface="Arial" panose="020B0604020202020204" pitchFamily="34" charset="0"/>
              <a:buChar char="•"/>
            </a:pP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550160" cy="7100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t>Identify which manufacturer to shutdown or parts supplier to stop buying from to get the failure rate back down below 5% in April by investigating March’s data showing 15% failure rate for </a:t>
            </a:r>
            <a:r>
              <a:rPr lang="en-US" dirty="0" err="1"/>
              <a:t>InSense</a:t>
            </a:r>
            <a:r>
              <a:rPr lang="en-US" dirty="0"/>
              <a:t> sensor.</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751</Words>
  <Application>Microsoft Office PowerPoint</Application>
  <PresentationFormat>On-screen Show (4:3)</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Prakash Parajuli</cp:lastModifiedBy>
  <cp:revision>1</cp:revision>
  <dcterms:modified xsi:type="dcterms:W3CDTF">2024-06-13T04:19:01Z</dcterms:modified>
</cp:coreProperties>
</file>