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78" r:id="rId5"/>
    <p:sldId id="260" r:id="rId6"/>
    <p:sldId id="258" r:id="rId7"/>
    <p:sldId id="259" r:id="rId8"/>
    <p:sldId id="269" r:id="rId9"/>
    <p:sldId id="262" r:id="rId10"/>
    <p:sldId id="279" r:id="rId11"/>
    <p:sldId id="285" r:id="rId12"/>
    <p:sldId id="281" r:id="rId13"/>
    <p:sldId id="282" r:id="rId14"/>
    <p:sldId id="280" r:id="rId15"/>
    <p:sldId id="283" r:id="rId16"/>
    <p:sldId id="284" r:id="rId17"/>
    <p:sldId id="270" r:id="rId18"/>
    <p:sldId id="286" r:id="rId19"/>
    <p:sldId id="273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arasa/H1B-Applications-Data-Analysis" TargetMode="External"/><Relationship Id="rId2" Type="http://schemas.openxmlformats.org/officeDocument/2006/relationships/hyperlink" Target="https://app.enigma.io/table/us.gov.dol.oflc.h1b.2011?search%5b%5d=(%22international%22%20%22student%22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5/06/22/understanding-your-spark-application-through-visualization.html" TargetMode="External"/><Relationship Id="rId2" Type="http://schemas.openxmlformats.org/officeDocument/2006/relationships/hyperlink" Target="https://www.safaribooksonline.com/library/view/mastering-apache-spark/9781783987146/ch08s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AQQClV3k1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enigma.io/table/us.gov.dol.oflc.h1b.2011?search%5b%5d=(%22international%22%20%22student%22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72516"/>
            <a:ext cx="10058400" cy="23580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H-1B Visa Application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889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7966"/>
              </p:ext>
            </p:extLst>
          </p:nvPr>
        </p:nvGraphicFramePr>
        <p:xfrm>
          <a:off x="2884401" y="445354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53122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295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SPRIHA BATAR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CIN: 305053299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4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PREMDEEP PARASA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CIN: 305094210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SUMANI PIDIKITI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CIN: 305065103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HASITHA REDDY PITTU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CIN: 305084421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3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4782"/>
            <a:ext cx="10058400" cy="166116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800" b="1" u="sng" dirty="0" smtClean="0"/>
              <a:t>Different Types Of Visa Status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status, count(status) as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Status_count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project1 group by status;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161741"/>
            <a:ext cx="5391150" cy="311205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4" t="32088"/>
          <a:stretch/>
        </p:blipFill>
        <p:spPr>
          <a:xfrm>
            <a:off x="704850" y="2076450"/>
            <a:ext cx="10847028" cy="1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u="sng" dirty="0" smtClean="0"/>
              <a:t>Year wise Application Statuses</a:t>
            </a:r>
            <a:r>
              <a:rPr lang="en-US" sz="3400" b="1" u="sng" dirty="0" smtClean="0"/>
              <a:t/>
            </a:r>
            <a:br>
              <a:rPr lang="en-US" sz="3400" b="1" u="sng" dirty="0" smtClean="0"/>
            </a:br>
            <a:r>
              <a:rPr lang="en-US" sz="3400" b="1" u="sng" dirty="0"/>
              <a:t/>
            </a:r>
            <a:br>
              <a:rPr lang="en-US" sz="3400" b="1" u="sng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status, year(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lca_case_submit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year, count(status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from project1 group by status, year(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lca_case_submit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09" y="1846263"/>
            <a:ext cx="8862707" cy="4022725"/>
          </a:xfrm>
        </p:spPr>
      </p:pic>
    </p:spTree>
    <p:extLst>
      <p:ext uri="{BB962C8B-B14F-4D97-AF65-F5344CB8AC3E}">
        <p14:creationId xmlns:p14="http://schemas.microsoft.com/office/powerpoint/2010/main" val="276240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u="sng" dirty="0" smtClean="0"/>
              <a:t>Average Starting Wage Of Employees Per Year</a:t>
            </a:r>
            <a:r>
              <a:rPr lang="en-US" sz="3400" b="1" u="sng" dirty="0" smtClean="0"/>
              <a:t/>
            </a:r>
            <a:br>
              <a:rPr lang="en-US" sz="3400" b="1" u="sng" dirty="0" smtClean="0"/>
            </a:br>
            <a:r>
              <a:rPr lang="en-US" sz="3400" b="1" u="sng" dirty="0"/>
              <a:t/>
            </a:r>
            <a:br>
              <a:rPr lang="en-US" sz="3400" b="1" u="sng" dirty="0"/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lca_case_wage_rate_from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as average, year(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decision_date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year from project1 where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lca_case_wage_rate_unit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Year’;</a:t>
            </a:r>
            <a:endParaRPr lang="en-US" sz="3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" t="19061"/>
          <a:stretch/>
        </p:blipFill>
        <p:spPr>
          <a:xfrm>
            <a:off x="1019175" y="1857375"/>
            <a:ext cx="10351268" cy="44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u="sng" dirty="0" smtClean="0"/>
              <a:t>Intensity Of Visa Applications In Each State</a:t>
            </a:r>
            <a:r>
              <a:rPr lang="en-US" sz="3400" b="1" u="sng" dirty="0" smtClean="0"/>
              <a:t/>
            </a:r>
            <a:br>
              <a:rPr lang="en-US" sz="3400" b="1" u="sng" dirty="0" smtClean="0"/>
            </a:br>
            <a:r>
              <a:rPr lang="en-US" sz="3400" b="1" u="sng" dirty="0"/>
              <a:t/>
            </a:r>
            <a:br>
              <a:rPr lang="en-US" sz="3400" b="1" u="sng" dirty="0"/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State_Count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project1 group by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8" t="17088"/>
          <a:stretch/>
        </p:blipFill>
        <p:spPr>
          <a:xfrm>
            <a:off x="1409122" y="1895475"/>
            <a:ext cx="9434715" cy="39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308212"/>
            <a:ext cx="10686197" cy="1450757"/>
          </a:xfrm>
        </p:spPr>
        <p:txBody>
          <a:bodyPr>
            <a:noAutofit/>
          </a:bodyPr>
          <a:lstStyle/>
          <a:p>
            <a:pPr algn="ctr"/>
            <a:r>
              <a:rPr lang="en-US" sz="3400" b="1" u="sng" dirty="0" smtClean="0"/>
              <a:t>No. of Applications Denied By Different States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/>
              <a:t/>
            </a:r>
            <a:br>
              <a:rPr lang="en-US" sz="3600" b="1" u="sng" dirty="0"/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count(status) as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Denied_Count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project1 where status=‘DENIED’ group by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status; 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" t="21216"/>
          <a:stretch/>
        </p:blipFill>
        <p:spPr>
          <a:xfrm>
            <a:off x="175536" y="2133600"/>
            <a:ext cx="11901887" cy="36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66" y="286603"/>
            <a:ext cx="10986262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u="sng" dirty="0" smtClean="0"/>
              <a:t>Visa Applications of Australian Employees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lca_case_employee_state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count(status) as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Australia_Data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project1 where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visa_class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‘E-3 Australian’ group by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12"/>
          <a:stretch/>
        </p:blipFill>
        <p:spPr>
          <a:xfrm>
            <a:off x="657165" y="1737359"/>
            <a:ext cx="11147963" cy="43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u="sng" dirty="0"/>
              <a:t>Intensity of Applicants from California </a:t>
            </a:r>
            <a:r>
              <a:rPr lang="en-US" sz="3800" b="1" u="sng" dirty="0" smtClean="0"/>
              <a:t>State</a:t>
            </a:r>
            <a:r>
              <a:rPr lang="en-US" sz="3400" b="1" u="sng" dirty="0" smtClean="0"/>
              <a:t/>
            </a:r>
            <a:br>
              <a:rPr lang="en-US" sz="3400" b="1" u="sng" dirty="0" smtClean="0"/>
            </a:br>
            <a:r>
              <a:rPr lang="en-US" sz="3400" b="1" u="sng" dirty="0"/>
              <a:t/>
            </a:r>
            <a:br>
              <a:rPr lang="en-US" sz="3400" b="1" u="sng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lca_case_employer_postal_code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project1 where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‘CA’;</a:t>
            </a:r>
            <a:endParaRPr lang="en-US" sz="3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058400" cy="422645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8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950509"/>
            <a:ext cx="10866120" cy="434551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800" dirty="0" smtClean="0"/>
              <a:t>Majority of the visa applications that are filed are </a:t>
            </a:r>
            <a:r>
              <a:rPr lang="en-US" sz="2800" b="1" dirty="0" smtClean="0"/>
              <a:t>certified</a:t>
            </a:r>
            <a:r>
              <a:rPr lang="en-US" sz="2800" dirty="0" smtClean="0"/>
              <a:t> (86%). Very few of the applications were </a:t>
            </a:r>
            <a:r>
              <a:rPr lang="en-US" sz="2800" b="1" dirty="0" smtClean="0"/>
              <a:t>withdrawn</a:t>
            </a:r>
            <a:r>
              <a:rPr lang="en-US" sz="2800" dirty="0" smtClean="0"/>
              <a:t>(3%) and </a:t>
            </a:r>
            <a:r>
              <a:rPr lang="en-US" sz="2800" b="1" dirty="0" smtClean="0"/>
              <a:t>denied</a:t>
            </a:r>
            <a:r>
              <a:rPr lang="en-US" sz="2800" dirty="0" smtClean="0"/>
              <a:t>(4%).</a:t>
            </a:r>
          </a:p>
          <a:p>
            <a:pPr algn="just">
              <a:buFont typeface="Wingdings" charset="2"/>
              <a:buChar char="Ø"/>
            </a:pPr>
            <a:r>
              <a:rPr lang="en-US" sz="2800" dirty="0" smtClean="0"/>
              <a:t>Significant growth in application certified and decline in denials each year.</a:t>
            </a:r>
          </a:p>
          <a:p>
            <a:pPr algn="just">
              <a:buFont typeface="Wingdings" charset="2"/>
              <a:buChar char="Ø"/>
            </a:pPr>
            <a:r>
              <a:rPr lang="en-US" sz="2800" dirty="0" smtClean="0"/>
              <a:t>The </a:t>
            </a:r>
            <a:r>
              <a:rPr lang="en-US" sz="2800" b="1" dirty="0" smtClean="0"/>
              <a:t>highest wage rate </a:t>
            </a:r>
            <a:r>
              <a:rPr lang="en-US" sz="2800" dirty="0" smtClean="0"/>
              <a:t>for employees working on H1B visa was noted in the year 2014. (</a:t>
            </a:r>
            <a:r>
              <a:rPr lang="en-US" sz="2800" b="1" dirty="0" smtClean="0"/>
              <a:t>Around 100K</a:t>
            </a:r>
            <a:r>
              <a:rPr lang="en-US" sz="2800" dirty="0" smtClean="0"/>
              <a:t>). There was a dip in the year 2013 where it fell to around 80K.</a:t>
            </a:r>
          </a:p>
          <a:p>
            <a:pPr algn="just">
              <a:buFont typeface="Wingdings" charset="2"/>
              <a:buChar char="Ø"/>
            </a:pPr>
            <a:r>
              <a:rPr lang="en-US" sz="2800" dirty="0" smtClean="0"/>
              <a:t>The maximum applications were filed from the state of California and New Jersey. Texas and New York were next in line.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Conclusion (cont..)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sz="2800" dirty="0"/>
              <a:t>The rejections were also seen high in </a:t>
            </a:r>
            <a:r>
              <a:rPr lang="en-US" sz="2800" b="1" dirty="0"/>
              <a:t>California</a:t>
            </a:r>
            <a:r>
              <a:rPr lang="en-US" sz="2800" dirty="0"/>
              <a:t>, </a:t>
            </a:r>
            <a:r>
              <a:rPr lang="en-US" sz="2800" b="1" dirty="0"/>
              <a:t>New York</a:t>
            </a:r>
            <a:r>
              <a:rPr lang="en-US" sz="2800" dirty="0"/>
              <a:t>, </a:t>
            </a:r>
            <a:r>
              <a:rPr lang="en-US" sz="2800" b="1" dirty="0"/>
              <a:t>New Jersey </a:t>
            </a:r>
            <a:r>
              <a:rPr lang="en-US" sz="2800" dirty="0"/>
              <a:t>and</a:t>
            </a:r>
            <a:r>
              <a:rPr lang="en-US" sz="2800" b="1" dirty="0"/>
              <a:t> Texas</a:t>
            </a:r>
            <a:r>
              <a:rPr lang="en-US" sz="2800" dirty="0" smtClean="0"/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Australian employees majorly worked for employers in </a:t>
            </a:r>
            <a:r>
              <a:rPr lang="en-US" sz="2800" b="1" dirty="0"/>
              <a:t>New York</a:t>
            </a:r>
            <a:r>
              <a:rPr lang="en-US" sz="2800" dirty="0"/>
              <a:t> and </a:t>
            </a:r>
            <a:r>
              <a:rPr lang="en-US" sz="2800" b="1" dirty="0"/>
              <a:t>California</a:t>
            </a:r>
            <a:r>
              <a:rPr lang="en-US" sz="2800" dirty="0"/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sz="2800" dirty="0"/>
              <a:t>Most number of applications from California are from </a:t>
            </a:r>
            <a:r>
              <a:rPr lang="en-US" sz="2800" b="1" dirty="0"/>
              <a:t>Los Angeles </a:t>
            </a:r>
            <a:r>
              <a:rPr lang="en-US" sz="2800" dirty="0"/>
              <a:t>followed by </a:t>
            </a:r>
            <a:r>
              <a:rPr lang="en-US" sz="2800" b="1" dirty="0"/>
              <a:t>San Francisco </a:t>
            </a:r>
            <a:r>
              <a:rPr lang="en-US" sz="2800" dirty="0"/>
              <a:t>and </a:t>
            </a:r>
            <a:r>
              <a:rPr lang="en-US" sz="2800" b="1" dirty="0"/>
              <a:t>San </a:t>
            </a:r>
            <a:r>
              <a:rPr lang="en-US" sz="2800" b="1" dirty="0" smtClean="0"/>
              <a:t>Diego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>
              <a:buFont typeface="Wingdings" charset="2"/>
              <a:buChar char="Ø"/>
            </a:pPr>
            <a:r>
              <a:rPr lang="en-US" sz="2800" dirty="0"/>
              <a:t>On basis of our analysis, we found that the employees coming from different parts of the world, prefer working in the states of California and New York.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6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GitHub and Data </a:t>
            </a:r>
            <a:r>
              <a:rPr lang="en-US" sz="6000" b="1" dirty="0"/>
              <a:t>S</a:t>
            </a:r>
            <a:r>
              <a:rPr lang="en-US" sz="6000" b="1" dirty="0" smtClean="0"/>
              <a:t>et Details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Data: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https://app.enigma.io/table/us.gov.dol.oflc.h1b.2011?search[]=(%22international%22%20%22student%22)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GitHub: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https://github.com/pparasa/H1B-Applications-Data-Analysis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7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597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Synopsis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Tools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Dataset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Workflow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Detailed Analysis of H-1B Visas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Github</a:t>
            </a:r>
            <a:r>
              <a:rPr lang="en-US" sz="2800" dirty="0" smtClean="0"/>
              <a:t>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References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References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290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www.safaribooksonline.com/library/view/mastering-apache-spark/9781783987146/ch08s10.html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databricks.com/blog/2015/06/22/understanding-your-spark-application-through-visualization.html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www.youtube.com/watch?v=xAQQClV3k1E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4" y="1719262"/>
            <a:ext cx="10020692" cy="3238500"/>
          </a:xfrm>
        </p:spPr>
      </p:pic>
    </p:spTree>
    <p:extLst>
      <p:ext uri="{BB962C8B-B14F-4D97-AF65-F5344CB8AC3E}">
        <p14:creationId xmlns:p14="http://schemas.microsoft.com/office/powerpoint/2010/main" val="797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Introduction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7871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H-1B is a non-immigrant visa which allows American employers to hire foreign employees to work for them.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Over 1.7 Billion H-1B applications were analyzed.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Various categories of statuses: Certified, Denied,   Withdrawn, etc.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lang="en-US" sz="3200" dirty="0" smtClean="0"/>
          </a:p>
          <a:p>
            <a:pPr>
              <a:buFont typeface="Wingdings" charset="2"/>
              <a:buChar char="Ø"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41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Databricks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Microsoft Excel</a:t>
            </a:r>
            <a:r>
              <a:rPr lang="en-US" sz="2800" dirty="0"/>
              <a:t> </a:t>
            </a:r>
            <a:r>
              <a:rPr lang="en-US" sz="2800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924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Work Flow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2" y="1845734"/>
            <a:ext cx="10319658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Data is downloaded in .csv format.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Databricks </a:t>
            </a:r>
            <a:r>
              <a:rPr lang="en-US" sz="2800" dirty="0"/>
              <a:t>aims to </a:t>
            </a:r>
            <a:r>
              <a:rPr lang="en-US" sz="2800" dirty="0" smtClean="0"/>
              <a:t>helps </a:t>
            </a:r>
            <a:r>
              <a:rPr lang="en-US" sz="2800" dirty="0"/>
              <a:t>with cloud-based big data </a:t>
            </a:r>
            <a:r>
              <a:rPr lang="en-US" sz="2800" dirty="0" smtClean="0"/>
              <a:t>processing.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Cluster is created on Databricks and the data is uploaded.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Data is put into a table and using a notebook, queries were executed.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Visualization is done on the result of the queries.</a:t>
            </a:r>
          </a:p>
          <a:p>
            <a:pPr>
              <a:buFont typeface="Wingdings" charset="2"/>
              <a:buChar char="Ø"/>
            </a:pPr>
            <a:endParaRPr lang="en-US" sz="1800" dirty="0" smtClean="0"/>
          </a:p>
          <a:p>
            <a:pPr>
              <a:buFont typeface="Wingdings" charset="2"/>
              <a:buChar char="Ø"/>
            </a:pPr>
            <a:endParaRPr 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61258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9784" y="4930943"/>
            <a:ext cx="1413163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 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31969" y="4930942"/>
            <a:ext cx="1306286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Databricks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08273" y="4901253"/>
            <a:ext cx="1788425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80371" y="4913415"/>
            <a:ext cx="1282533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202" y="4913415"/>
            <a:ext cx="1358536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22367" y="5208371"/>
            <a:ext cx="427511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44552" y="5248892"/>
            <a:ext cx="426324" cy="231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200014" y="5232255"/>
            <a:ext cx="391886" cy="213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107525" y="5187723"/>
            <a:ext cx="391885" cy="25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Dataset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data was downloaded from an online repository.    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://app.enigma.io/table/us.gov.dol.oflc.h1b.2011?search[]=(%22international%22%20%22student%22</a:t>
            </a:r>
            <a:r>
              <a:rPr lang="en-US" sz="2800" dirty="0" smtClean="0">
                <a:hlinkClick r:id="rId2"/>
              </a:rPr>
              <a:t>)</a:t>
            </a: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Size of the dataset: around 600 MB.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In .csv format.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The dataset contains the data from 2011 to 2014.</a:t>
            </a:r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5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-224036"/>
            <a:ext cx="10058400" cy="1450757"/>
          </a:xfrm>
        </p:spPr>
        <p:txBody>
          <a:bodyPr/>
          <a:lstStyle/>
          <a:p>
            <a:pPr algn="ctr"/>
            <a:r>
              <a:rPr lang="en-US" sz="6000" b="1" dirty="0" smtClean="0"/>
              <a:t>Dataset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9" y="1133475"/>
            <a:ext cx="10771187" cy="5181600"/>
          </a:xfrm>
        </p:spPr>
      </p:pic>
    </p:spTree>
    <p:extLst>
      <p:ext uri="{BB962C8B-B14F-4D97-AF65-F5344CB8AC3E}">
        <p14:creationId xmlns:p14="http://schemas.microsoft.com/office/powerpoint/2010/main" val="19309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Databricks Cluster Details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Cluster Type – Hadoop 1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Memory  – 6 GB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Version – Spark 1.6.1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/>
              <a:t>Number of Nodes – 5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Drivers – 0.88 Cores</a:t>
            </a:r>
          </a:p>
        </p:txBody>
      </p:sp>
    </p:spTree>
    <p:extLst>
      <p:ext uri="{BB962C8B-B14F-4D97-AF65-F5344CB8AC3E}">
        <p14:creationId xmlns:p14="http://schemas.microsoft.com/office/powerpoint/2010/main" val="21304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71" y="621227"/>
            <a:ext cx="10034649" cy="89261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Databricks Cluster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" t="12177" r="542" b="31038"/>
          <a:stretch/>
        </p:blipFill>
        <p:spPr>
          <a:xfrm>
            <a:off x="508564" y="1845734"/>
            <a:ext cx="11054786" cy="3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10572</TotalTime>
  <Words>471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Times New Roman</vt:lpstr>
      <vt:lpstr>Wingdings</vt:lpstr>
      <vt:lpstr>Retrospect</vt:lpstr>
      <vt:lpstr>H-1B Visa Application Data Analysis</vt:lpstr>
      <vt:lpstr>Synopsis</vt:lpstr>
      <vt:lpstr>Introduction</vt:lpstr>
      <vt:lpstr>Tools Used</vt:lpstr>
      <vt:lpstr>Work Flow</vt:lpstr>
      <vt:lpstr>Dataset</vt:lpstr>
      <vt:lpstr>Dataset</vt:lpstr>
      <vt:lpstr>Databricks Cluster Details</vt:lpstr>
      <vt:lpstr>Databricks Cluster</vt:lpstr>
      <vt:lpstr>Different Types Of Visa Status  select status, count(status) as Status_count from project1 group by status;</vt:lpstr>
      <vt:lpstr>Year wise Application Statuses  select status, year(lca_case_submit) as year, count(status) as count from project1 group by status, year(lca_case_submit);</vt:lpstr>
      <vt:lpstr>Average Starting Wage Of Employees Per Year  select lca_case_wage_rate_from  as average, year(decision_date) as year from project1 where lca_case_wage_rate_unit = ‘Year’;</vt:lpstr>
      <vt:lpstr>Intensity Of Visa Applications In Each State  select lca_case_employer_state, count(lca_case_employer_state) as State_Count from project1 group by lca_case_employer_state;</vt:lpstr>
      <vt:lpstr>No. of Applications Denied By Different States  select lca_case_employer_state, count(status) as Denied_Count from project1 where status=‘DENIED’ group by lca_case_employer_state, status; </vt:lpstr>
      <vt:lpstr>Visa Applications of Australian Employees  select lca_case_employee_state, count(status) as Australia_Data from project1 where visa_class = ‘E-3 Australian’ group by lca_case_employer_state, status;</vt:lpstr>
      <vt:lpstr>Intensity of Applicants from California State  select lca_case_employer_postal_code from project1 where lca_case_employer_state = ‘CA’;</vt:lpstr>
      <vt:lpstr>Conclusion</vt:lpstr>
      <vt:lpstr>Conclusion (cont..)</vt:lpstr>
      <vt:lpstr>GitHub and Data Set Details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Safety Permits Data Analysis using Hive and Map Reduce</dc:title>
  <dc:creator>Pidikiti, Sumani</dc:creator>
  <cp:lastModifiedBy>Premdeep Parasa</cp:lastModifiedBy>
  <cp:revision>100</cp:revision>
  <dcterms:created xsi:type="dcterms:W3CDTF">2016-03-16T01:33:59Z</dcterms:created>
  <dcterms:modified xsi:type="dcterms:W3CDTF">2016-05-31T22:19:07Z</dcterms:modified>
</cp:coreProperties>
</file>