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0" r:id="rId4"/>
    <p:sldId id="274" r:id="rId5"/>
    <p:sldId id="276" r:id="rId6"/>
    <p:sldId id="283" r:id="rId7"/>
    <p:sldId id="289" r:id="rId8"/>
    <p:sldId id="298" r:id="rId9"/>
    <p:sldId id="314" r:id="rId10"/>
    <p:sldId id="315" r:id="rId11"/>
    <p:sldId id="316" r:id="rId12"/>
    <p:sldId id="317" r:id="rId13"/>
    <p:sldId id="31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7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7064" y="1216318"/>
            <a:ext cx="14113871" cy="202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88621" y="1364437"/>
            <a:ext cx="4156174" cy="7508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7994" y="1053056"/>
            <a:ext cx="14672010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1F21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2592" y="2029389"/>
            <a:ext cx="7884159" cy="292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7/04/federated-learning-collaborat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171700"/>
            <a:ext cx="96774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600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Wh</a:t>
            </a:r>
            <a:r>
              <a:rPr lang="en-US" sz="9600" spc="-15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9600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 </a:t>
            </a:r>
            <a:r>
              <a:rPr sz="9600" spc="-1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</a:t>
            </a:r>
            <a:r>
              <a:rPr sz="9600" spc="-45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9600" spc="-15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TensorFlow</a:t>
            </a:r>
            <a:r>
              <a:rPr lang="en-US" sz="9600" spc="-15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?</a:t>
            </a:r>
            <a:endParaRPr sz="96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994" y="1053056"/>
            <a:ext cx="14672010" cy="12311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80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 2.0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3238500"/>
            <a:ext cx="15011400" cy="443198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800" dirty="0" smtClean="0"/>
              <a:t> Easy model building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Robust model deployment in production on any platform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Powerful experimentation for research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/>
              <a:t> Simplified </a:t>
            </a:r>
            <a:r>
              <a:rPr lang="en-US" sz="4800" dirty="0" smtClean="0"/>
              <a:t>APIs</a:t>
            </a:r>
          </a:p>
          <a:p>
            <a:pPr>
              <a:buFont typeface="Arial" pitchFamily="34" charset="0"/>
              <a:buChar char="•"/>
            </a:pP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 datasets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52500"/>
            <a:ext cx="14672010" cy="70788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comprehensive platform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that supports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ML workflows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3314700"/>
            <a:ext cx="7884159" cy="2921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400"/>
            <a:ext cx="7543799" cy="2133600"/>
          </a:xfrm>
          <a:prstGeom prst="rect">
            <a:avLst/>
          </a:prstGeom>
        </p:spPr>
      </p:pic>
      <p:pic>
        <p:nvPicPr>
          <p:cNvPr id="5" name="Picture 4" descr="0_fJ5u2WE51Oz44dr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47900"/>
            <a:ext cx="11430000" cy="633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47700"/>
            <a:ext cx="16535400" cy="6986528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LASTLY…</a:t>
            </a:r>
          </a:p>
          <a:p>
            <a:endParaRPr lang="en-US" sz="4000" dirty="0" smtClean="0"/>
          </a:p>
          <a:p>
            <a:pPr>
              <a:buFont typeface="Wingdings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PoweredByTF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err="1" smtClean="0"/>
              <a:t>DevPost</a:t>
            </a:r>
            <a:r>
              <a:rPr lang="en-US" sz="4000" dirty="0" smtClean="0"/>
              <a:t> Challenge: build something amazing with TF2.0, share it and win prizes.</a:t>
            </a:r>
          </a:p>
          <a:p>
            <a:endParaRPr lang="en-US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Google Summer Of Code</a:t>
            </a:r>
            <a:r>
              <a:rPr lang="en-US" sz="4000" dirty="0" smtClean="0"/>
              <a:t>: get paid to work on an open source </a:t>
            </a:r>
            <a:r>
              <a:rPr lang="en-US" sz="4000" dirty="0" err="1" smtClean="0"/>
              <a:t>Tensorflow</a:t>
            </a:r>
            <a:r>
              <a:rPr lang="en-US" sz="4000" dirty="0" smtClean="0"/>
              <a:t> project this summer.</a:t>
            </a:r>
          </a:p>
          <a:p>
            <a:endParaRPr lang="en-US" sz="4000" dirty="0" smtClean="0"/>
          </a:p>
          <a:p>
            <a:pPr>
              <a:buFont typeface="Wingdings" pitchFamily="2" charset="2"/>
              <a:buChar char="§"/>
            </a:pPr>
            <a:r>
              <a:rPr lang="en-US" sz="4000" dirty="0" smtClean="0"/>
              <a:t> Contribute to the </a:t>
            </a:r>
            <a:r>
              <a:rPr lang="en-US" sz="4000" dirty="0" err="1" smtClean="0"/>
              <a:t>Tensorflow</a:t>
            </a:r>
            <a:r>
              <a:rPr lang="en-US" sz="4000" dirty="0" smtClean="0"/>
              <a:t>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repository. For more info. Visit www.tensorflow.org</a:t>
            </a:r>
          </a:p>
          <a:p>
            <a:endParaRPr lang="en-US" sz="4000" dirty="0"/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33700"/>
            <a:ext cx="16687800" cy="295465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About: Stephen Mugisha</a:t>
            </a:r>
          </a:p>
          <a:p>
            <a:pPr algn="ctr"/>
            <a:endParaRPr lang="en-US" sz="4800" dirty="0" smtClean="0">
              <a:solidFill>
                <a:schemeClr val="tx1"/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Twitter_handle</a:t>
            </a:r>
            <a:r>
              <a:rPr lang="en-US" sz="4800" dirty="0" smtClean="0">
                <a:solidFill>
                  <a:schemeClr val="tx1"/>
                </a:solidFill>
              </a:rPr>
              <a:t>: @StephenMugish11</a:t>
            </a:r>
          </a:p>
          <a:p>
            <a:pPr algn="ctr"/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781300"/>
            <a:ext cx="11734800" cy="226215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14755" marR="1207135" algn="ctr">
              <a:lnSpc>
                <a:spcPct val="100299"/>
              </a:lnSpc>
              <a:spcBef>
                <a:spcPts val="80"/>
              </a:spcBef>
            </a:pPr>
            <a:r>
              <a:rPr sz="4800" spc="-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TensorFlow </a:t>
            </a:r>
            <a:r>
              <a:rPr sz="4800" spc="-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 </a:t>
            </a:r>
            <a:r>
              <a:rPr sz="4800" spc="-6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  </a:t>
            </a:r>
            <a:r>
              <a:rPr sz="4800" spc="1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open-source</a:t>
            </a:r>
            <a:r>
              <a:rPr sz="4800" spc="-8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sz="48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 algn="ctr">
              <a:lnSpc>
                <a:spcPts val="5770"/>
              </a:lnSpc>
              <a:spcBef>
                <a:spcPts val="200"/>
              </a:spcBef>
            </a:pPr>
            <a:r>
              <a:rPr sz="4800" spc="1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high-performance </a:t>
            </a:r>
            <a:r>
              <a:rPr sz="4800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library  </a:t>
            </a:r>
            <a:r>
              <a:rPr sz="4800" spc="17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for </a:t>
            </a:r>
            <a:r>
              <a:rPr sz="4800" spc="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numerical  </a:t>
            </a:r>
            <a:r>
              <a:rPr sz="4800" spc="1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computation </a:t>
            </a:r>
            <a:r>
              <a:rPr sz="4800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that </a:t>
            </a:r>
            <a:r>
              <a:rPr sz="4800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uses  </a:t>
            </a:r>
            <a:r>
              <a:rPr sz="4800" spc="9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directed</a:t>
            </a:r>
            <a:r>
              <a:rPr sz="4800" spc="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800" spc="1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graphs</a:t>
            </a:r>
            <a:endParaRPr sz="48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124700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5559" y="4395041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4">
                <a:moveTo>
                  <a:pt x="2286345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35510" y="4311316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167449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5510" y="4311316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0"/>
                </a:moveTo>
                <a:lnTo>
                  <a:pt x="0" y="83724"/>
                </a:lnTo>
                <a:lnTo>
                  <a:pt x="230049" y="167449"/>
                </a:lnTo>
                <a:lnTo>
                  <a:pt x="230049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910" y="5725313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5">
                <a:moveTo>
                  <a:pt x="1504121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2861" y="564158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167474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74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2860" y="564158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0"/>
                </a:moveTo>
                <a:lnTo>
                  <a:pt x="0" y="83724"/>
                </a:lnTo>
                <a:lnTo>
                  <a:pt x="230049" y="167474"/>
                </a:lnTo>
                <a:lnTo>
                  <a:pt x="230049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09" y="6496661"/>
            <a:ext cx="2116455" cy="20955"/>
          </a:xfrm>
          <a:custGeom>
            <a:avLst/>
            <a:gdLst/>
            <a:ahLst/>
            <a:cxnLst/>
            <a:rect l="l" t="t" r="r" b="b"/>
            <a:pathLst>
              <a:path w="2116454" h="20954">
                <a:moveTo>
                  <a:pt x="2115970" y="0"/>
                </a:moveTo>
                <a:lnTo>
                  <a:pt x="0" y="20699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660" y="6433637"/>
            <a:ext cx="231140" cy="167640"/>
          </a:xfrm>
          <a:custGeom>
            <a:avLst/>
            <a:gdLst/>
            <a:ahLst/>
            <a:cxnLst/>
            <a:rect l="l" t="t" r="r" b="b"/>
            <a:pathLst>
              <a:path w="231140" h="167640">
                <a:moveTo>
                  <a:pt x="230874" y="167449"/>
                </a:moveTo>
                <a:lnTo>
                  <a:pt x="0" y="85974"/>
                </a:lnTo>
                <a:lnTo>
                  <a:pt x="229224" y="0"/>
                </a:lnTo>
                <a:lnTo>
                  <a:pt x="230874" y="1674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8660" y="6433637"/>
            <a:ext cx="231140" cy="167640"/>
          </a:xfrm>
          <a:custGeom>
            <a:avLst/>
            <a:gdLst/>
            <a:ahLst/>
            <a:cxnLst/>
            <a:rect l="l" t="t" r="r" b="b"/>
            <a:pathLst>
              <a:path w="231140" h="167640">
                <a:moveTo>
                  <a:pt x="229224" y="0"/>
                </a:moveTo>
                <a:lnTo>
                  <a:pt x="0" y="85974"/>
                </a:lnTo>
                <a:lnTo>
                  <a:pt x="230874" y="167449"/>
                </a:lnTo>
                <a:lnTo>
                  <a:pt x="229224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2332" y="4387341"/>
            <a:ext cx="3810" cy="1338580"/>
          </a:xfrm>
          <a:custGeom>
            <a:avLst/>
            <a:gdLst/>
            <a:ahLst/>
            <a:cxnLst/>
            <a:rect l="l" t="t" r="r" b="b"/>
            <a:pathLst>
              <a:path w="3809" h="1338579">
                <a:moveTo>
                  <a:pt x="3449" y="1337972"/>
                </a:moveTo>
                <a:lnTo>
                  <a:pt x="0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62919" y="4008341"/>
            <a:ext cx="347027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Nodes </a:t>
            </a:r>
            <a:r>
              <a:rPr sz="2400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represent  </a:t>
            </a:r>
            <a:r>
              <a:rPr sz="2400" spc="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mathematical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operations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62919" y="6109713"/>
            <a:ext cx="236855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Edges represent  </a:t>
            </a:r>
            <a:r>
              <a:rPr sz="2400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arrays of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755278"/>
            <a:ext cx="7543800" cy="2531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840" y="1053056"/>
            <a:ext cx="1108138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tensor </a:t>
            </a:r>
            <a:r>
              <a:rPr spc="20" dirty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spc="30" dirty="0">
                <a:solidFill>
                  <a:schemeClr val="accent6">
                    <a:lumMod val="75000"/>
                  </a:schemeClr>
                </a:solidFill>
              </a:rPr>
              <a:t>an N-dimensional 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array of</a:t>
            </a:r>
            <a:r>
              <a:rPr spc="-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5162264" y="3444568"/>
            <a:ext cx="321310" cy="2765425"/>
          </a:xfrm>
          <a:custGeom>
            <a:avLst/>
            <a:gdLst/>
            <a:ahLst/>
            <a:cxnLst/>
            <a:rect l="l" t="t" r="r" b="b"/>
            <a:pathLst>
              <a:path w="321310" h="2765425">
                <a:moveTo>
                  <a:pt x="0" y="0"/>
                </a:moveTo>
                <a:lnTo>
                  <a:pt x="320999" y="0"/>
                </a:lnTo>
                <a:lnTo>
                  <a:pt x="320999" y="2765394"/>
                </a:lnTo>
                <a:lnTo>
                  <a:pt x="0" y="27653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2264" y="3444568"/>
            <a:ext cx="321310" cy="2765425"/>
          </a:xfrm>
          <a:custGeom>
            <a:avLst/>
            <a:gdLst/>
            <a:ahLst/>
            <a:cxnLst/>
            <a:rect l="l" t="t" r="r" b="b"/>
            <a:pathLst>
              <a:path w="321310" h="2765425">
                <a:moveTo>
                  <a:pt x="0" y="0"/>
                </a:moveTo>
                <a:lnTo>
                  <a:pt x="320999" y="0"/>
                </a:lnTo>
                <a:lnTo>
                  <a:pt x="320999" y="2765394"/>
                </a:lnTo>
                <a:lnTo>
                  <a:pt x="0" y="27653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9060" y="3397743"/>
            <a:ext cx="2425700" cy="2813050"/>
          </a:xfrm>
          <a:custGeom>
            <a:avLst/>
            <a:gdLst/>
            <a:ahLst/>
            <a:cxnLst/>
            <a:rect l="l" t="t" r="r" b="b"/>
            <a:pathLst>
              <a:path w="2425700" h="2813050">
                <a:moveTo>
                  <a:pt x="0" y="0"/>
                </a:moveTo>
                <a:lnTo>
                  <a:pt x="2425195" y="0"/>
                </a:lnTo>
                <a:lnTo>
                  <a:pt x="2425195" y="2812794"/>
                </a:lnTo>
                <a:lnTo>
                  <a:pt x="0" y="28127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9060" y="3397742"/>
            <a:ext cx="2425700" cy="2813050"/>
          </a:xfrm>
          <a:custGeom>
            <a:avLst/>
            <a:gdLst/>
            <a:ahLst/>
            <a:cxnLst/>
            <a:rect l="l" t="t" r="r" b="b"/>
            <a:pathLst>
              <a:path w="2425700" h="2813050">
                <a:moveTo>
                  <a:pt x="0" y="0"/>
                </a:moveTo>
                <a:lnTo>
                  <a:pt x="2425195" y="0"/>
                </a:lnTo>
                <a:lnTo>
                  <a:pt x="2425195" y="2812794"/>
                </a:lnTo>
                <a:lnTo>
                  <a:pt x="0" y="281279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2502" y="4135916"/>
            <a:ext cx="2074545" cy="2074545"/>
          </a:xfrm>
          <a:custGeom>
            <a:avLst/>
            <a:gdLst/>
            <a:ahLst/>
            <a:cxnLst/>
            <a:rect l="l" t="t" r="r" b="b"/>
            <a:pathLst>
              <a:path w="2074544" h="2074545">
                <a:moveTo>
                  <a:pt x="0" y="0"/>
                </a:moveTo>
                <a:lnTo>
                  <a:pt x="2074045" y="0"/>
                </a:lnTo>
                <a:lnTo>
                  <a:pt x="2074045" y="2074045"/>
                </a:lnTo>
                <a:lnTo>
                  <a:pt x="0" y="20740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549" y="3444568"/>
            <a:ext cx="691515" cy="2765425"/>
          </a:xfrm>
          <a:custGeom>
            <a:avLst/>
            <a:gdLst/>
            <a:ahLst/>
            <a:cxnLst/>
            <a:rect l="l" t="t" r="r" b="b"/>
            <a:pathLst>
              <a:path w="691515" h="2765425">
                <a:moveTo>
                  <a:pt x="0" y="2765394"/>
                </a:moveTo>
                <a:lnTo>
                  <a:pt x="0" y="691348"/>
                </a:lnTo>
                <a:lnTo>
                  <a:pt x="691348" y="0"/>
                </a:lnTo>
                <a:lnTo>
                  <a:pt x="691348" y="2074045"/>
                </a:lnTo>
                <a:lnTo>
                  <a:pt x="0" y="2765394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02502" y="3444568"/>
            <a:ext cx="2765425" cy="691515"/>
          </a:xfrm>
          <a:custGeom>
            <a:avLst/>
            <a:gdLst/>
            <a:ahLst/>
            <a:cxnLst/>
            <a:rect l="l" t="t" r="r" b="b"/>
            <a:pathLst>
              <a:path w="2765425" h="691514">
                <a:moveTo>
                  <a:pt x="2074045" y="691348"/>
                </a:moveTo>
                <a:lnTo>
                  <a:pt x="0" y="691348"/>
                </a:lnTo>
                <a:lnTo>
                  <a:pt x="691348" y="0"/>
                </a:lnTo>
                <a:lnTo>
                  <a:pt x="2765394" y="0"/>
                </a:lnTo>
                <a:lnTo>
                  <a:pt x="2074045" y="691348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02502" y="3444568"/>
            <a:ext cx="2765425" cy="2765425"/>
          </a:xfrm>
          <a:custGeom>
            <a:avLst/>
            <a:gdLst/>
            <a:ahLst/>
            <a:cxnLst/>
            <a:rect l="l" t="t" r="r" b="b"/>
            <a:pathLst>
              <a:path w="2765425" h="2765425">
                <a:moveTo>
                  <a:pt x="0" y="691348"/>
                </a:moveTo>
                <a:lnTo>
                  <a:pt x="691348" y="0"/>
                </a:lnTo>
                <a:lnTo>
                  <a:pt x="2765394" y="0"/>
                </a:lnTo>
                <a:lnTo>
                  <a:pt x="2765394" y="2074045"/>
                </a:lnTo>
                <a:lnTo>
                  <a:pt x="2074045" y="2765394"/>
                </a:lnTo>
                <a:lnTo>
                  <a:pt x="0" y="2765394"/>
                </a:lnTo>
                <a:lnTo>
                  <a:pt x="0" y="6913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02502" y="3444568"/>
            <a:ext cx="2765425" cy="691515"/>
          </a:xfrm>
          <a:custGeom>
            <a:avLst/>
            <a:gdLst/>
            <a:ahLst/>
            <a:cxnLst/>
            <a:rect l="l" t="t" r="r" b="b"/>
            <a:pathLst>
              <a:path w="2765425" h="691514">
                <a:moveTo>
                  <a:pt x="0" y="691348"/>
                </a:moveTo>
                <a:lnTo>
                  <a:pt x="2074045" y="691348"/>
                </a:lnTo>
                <a:lnTo>
                  <a:pt x="276539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76549" y="4135916"/>
            <a:ext cx="0" cy="2074545"/>
          </a:xfrm>
          <a:custGeom>
            <a:avLst/>
            <a:gdLst/>
            <a:ahLst/>
            <a:cxnLst/>
            <a:rect l="l" t="t" r="r" b="b"/>
            <a:pathLst>
              <a:path h="2074545">
                <a:moveTo>
                  <a:pt x="0" y="0"/>
                </a:moveTo>
                <a:lnTo>
                  <a:pt x="0" y="207404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93843" y="6533419"/>
            <a:ext cx="1238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055" algn="just">
              <a:lnSpc>
                <a:spcPct val="100000"/>
              </a:lnSpc>
              <a:spcBef>
                <a:spcPts val="100"/>
              </a:spcBef>
            </a:pPr>
            <a:r>
              <a:rPr sz="3000" spc="-204" smtClean="0">
                <a:solidFill>
                  <a:srgbClr val="1F2123"/>
                </a:solidFill>
                <a:latin typeface="Arial"/>
                <a:cs typeface="Arial"/>
              </a:rPr>
              <a:t>1</a:t>
            </a:r>
            <a:r>
              <a:rPr lang="en-US" sz="3000" spc="-204" dirty="0" smtClean="0">
                <a:solidFill>
                  <a:srgbClr val="1F2123"/>
                </a:solidFill>
                <a:latin typeface="Arial"/>
                <a:cs typeface="Arial"/>
              </a:rPr>
              <a:t>D</a:t>
            </a:r>
            <a:r>
              <a:rPr sz="3000" spc="-204" smtClean="0">
                <a:solidFill>
                  <a:srgbClr val="1F2123"/>
                </a:solidFill>
                <a:latin typeface="Arial"/>
                <a:cs typeface="Arial"/>
              </a:rPr>
              <a:t>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  </a:t>
            </a:r>
            <a:r>
              <a:rPr sz="3000" spc="114" dirty="0">
                <a:solidFill>
                  <a:srgbClr val="999999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6904" y="6533419"/>
            <a:ext cx="12661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 algn="just">
              <a:lnSpc>
                <a:spcPct val="100000"/>
              </a:lnSpc>
              <a:spcBef>
                <a:spcPts val="100"/>
              </a:spcBef>
            </a:pPr>
            <a:r>
              <a:rPr sz="3000" spc="-135" smtClean="0">
                <a:solidFill>
                  <a:srgbClr val="1F2123"/>
                </a:solidFill>
                <a:latin typeface="Arial"/>
                <a:cs typeface="Arial"/>
              </a:rPr>
              <a:t>2</a:t>
            </a:r>
            <a:r>
              <a:rPr lang="en-US" sz="3000" spc="-135" dirty="0" smtClean="0">
                <a:solidFill>
                  <a:srgbClr val="1F2123"/>
                </a:solidFill>
                <a:latin typeface="Arial"/>
                <a:cs typeface="Arial"/>
              </a:rPr>
              <a:t>D</a:t>
            </a:r>
            <a:r>
              <a:rPr sz="3000" spc="-135" smtClean="0">
                <a:solidFill>
                  <a:srgbClr val="1F2123"/>
                </a:solidFill>
                <a:latin typeface="Arial"/>
                <a:cs typeface="Arial"/>
              </a:rPr>
              <a:t>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  </a:t>
            </a:r>
            <a:r>
              <a:rPr sz="3000" spc="65" dirty="0">
                <a:solidFill>
                  <a:srgbClr val="999999"/>
                </a:solidFill>
                <a:latin typeface="Arial"/>
                <a:cs typeface="Arial"/>
              </a:rPr>
              <a:t>matrix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8581" y="6533419"/>
            <a:ext cx="1268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845">
              <a:lnSpc>
                <a:spcPct val="100000"/>
              </a:lnSpc>
              <a:spcBef>
                <a:spcPts val="100"/>
              </a:spcBef>
            </a:pPr>
            <a:r>
              <a:rPr sz="3000" spc="-130" smtClean="0">
                <a:solidFill>
                  <a:srgbClr val="1F2123"/>
                </a:solidFill>
                <a:latin typeface="Arial"/>
                <a:cs typeface="Arial"/>
              </a:rPr>
              <a:t>3</a:t>
            </a:r>
            <a:r>
              <a:rPr lang="en-US" sz="3000" spc="-130" dirty="0" smtClean="0">
                <a:solidFill>
                  <a:srgbClr val="1F2123"/>
                </a:solidFill>
                <a:latin typeface="Arial"/>
                <a:cs typeface="Arial"/>
              </a:rPr>
              <a:t>D</a:t>
            </a:r>
            <a:r>
              <a:rPr sz="3000" spc="-130" smtClean="0">
                <a:solidFill>
                  <a:srgbClr val="1F2123"/>
                </a:solidFill>
                <a:latin typeface="Arial"/>
                <a:cs typeface="Arial"/>
              </a:rPr>
              <a:t>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84590" y="4715990"/>
            <a:ext cx="321310" cy="323215"/>
          </a:xfrm>
          <a:custGeom>
            <a:avLst/>
            <a:gdLst/>
            <a:ahLst/>
            <a:cxnLst/>
            <a:rect l="l" t="t" r="r" b="b"/>
            <a:pathLst>
              <a:path w="321310" h="323214">
                <a:moveTo>
                  <a:pt x="0" y="0"/>
                </a:moveTo>
                <a:lnTo>
                  <a:pt x="321004" y="0"/>
                </a:lnTo>
                <a:lnTo>
                  <a:pt x="321004" y="322799"/>
                </a:lnTo>
                <a:lnTo>
                  <a:pt x="0" y="3227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84590" y="4715990"/>
            <a:ext cx="321310" cy="323215"/>
          </a:xfrm>
          <a:custGeom>
            <a:avLst/>
            <a:gdLst/>
            <a:ahLst/>
            <a:cxnLst/>
            <a:rect l="l" t="t" r="r" b="b"/>
            <a:pathLst>
              <a:path w="321310" h="323214">
                <a:moveTo>
                  <a:pt x="0" y="0"/>
                </a:moveTo>
                <a:lnTo>
                  <a:pt x="321004" y="0"/>
                </a:lnTo>
                <a:lnTo>
                  <a:pt x="321004" y="322799"/>
                </a:lnTo>
                <a:lnTo>
                  <a:pt x="0" y="322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016161" y="6533419"/>
            <a:ext cx="12890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 algn="just">
              <a:lnSpc>
                <a:spcPct val="100000"/>
              </a:lnSpc>
              <a:spcBef>
                <a:spcPts val="100"/>
              </a:spcBef>
            </a:pPr>
            <a:r>
              <a:rPr lang="en-US" sz="3000" spc="-80" dirty="0" smtClean="0">
                <a:solidFill>
                  <a:srgbClr val="1F2123"/>
                </a:solidFill>
                <a:latin typeface="Arial"/>
                <a:cs typeface="Arial"/>
              </a:rPr>
              <a:t>Dim </a:t>
            </a:r>
            <a:r>
              <a:rPr sz="3000" spc="-75" smtClean="0">
                <a:solidFill>
                  <a:srgbClr val="1F2123"/>
                </a:solidFill>
                <a:latin typeface="Arial"/>
                <a:cs typeface="Arial"/>
              </a:rPr>
              <a:t>0  </a:t>
            </a:r>
            <a:r>
              <a:rPr sz="3000" spc="-5" dirty="0">
                <a:solidFill>
                  <a:srgbClr val="1F2123"/>
                </a:solidFill>
                <a:latin typeface="Arial"/>
                <a:cs typeface="Arial"/>
              </a:rPr>
              <a:t>Tensor  </a:t>
            </a:r>
            <a:r>
              <a:rPr sz="3000" spc="-5" dirty="0">
                <a:solidFill>
                  <a:srgbClr val="999999"/>
                </a:solidFill>
                <a:latin typeface="Arial"/>
                <a:cs typeface="Arial"/>
              </a:rPr>
              <a:t>scalar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62" name="Picture 61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6423"/>
            <a:ext cx="7162800" cy="2480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867098" y="5009901"/>
            <a:ext cx="106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FFFFFF"/>
                </a:solidFill>
                <a:latin typeface="Arial"/>
                <a:cs typeface="Arial"/>
              </a:rPr>
              <a:t>CPUs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1636" y="8408709"/>
            <a:ext cx="1096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GPUs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13908" y="4653415"/>
            <a:ext cx="1903730" cy="480059"/>
          </a:xfrm>
          <a:custGeom>
            <a:avLst/>
            <a:gdLst/>
            <a:ahLst/>
            <a:cxnLst/>
            <a:rect l="l" t="t" r="r" b="b"/>
            <a:pathLst>
              <a:path w="1903729" h="480060">
                <a:moveTo>
                  <a:pt x="1903196" y="239999"/>
                </a:moveTo>
                <a:lnTo>
                  <a:pt x="1663196" y="0"/>
                </a:lnTo>
                <a:lnTo>
                  <a:pt x="1663196" y="119999"/>
                </a:lnTo>
                <a:lnTo>
                  <a:pt x="0" y="119999"/>
                </a:lnTo>
                <a:lnTo>
                  <a:pt x="0" y="359999"/>
                </a:lnTo>
                <a:lnTo>
                  <a:pt x="1663196" y="359999"/>
                </a:lnTo>
                <a:lnTo>
                  <a:pt x="1663196" y="479999"/>
                </a:lnTo>
                <a:lnTo>
                  <a:pt x="1903196" y="23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9407" y="6762811"/>
            <a:ext cx="1908175" cy="480059"/>
          </a:xfrm>
          <a:custGeom>
            <a:avLst/>
            <a:gdLst/>
            <a:ahLst/>
            <a:cxnLst/>
            <a:rect l="l" t="t" r="r" b="b"/>
            <a:pathLst>
              <a:path w="1908175" h="480059">
                <a:moveTo>
                  <a:pt x="1907696" y="239999"/>
                </a:moveTo>
                <a:lnTo>
                  <a:pt x="1667696" y="479999"/>
                </a:lnTo>
                <a:lnTo>
                  <a:pt x="1667696" y="359999"/>
                </a:lnTo>
                <a:lnTo>
                  <a:pt x="0" y="359999"/>
                </a:lnTo>
                <a:lnTo>
                  <a:pt x="0" y="119999"/>
                </a:lnTo>
                <a:lnTo>
                  <a:pt x="1667696" y="119999"/>
                </a:lnTo>
                <a:lnTo>
                  <a:pt x="1667696" y="0"/>
                </a:lnTo>
                <a:lnTo>
                  <a:pt x="1907696" y="23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0400" y="2628900"/>
            <a:ext cx="1136078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2954" marR="5080" indent="-3310890">
              <a:lnSpc>
                <a:spcPct val="114599"/>
              </a:lnSpc>
              <a:spcBef>
                <a:spcPts val="100"/>
              </a:spcBef>
            </a:pPr>
            <a:r>
              <a:rPr sz="4800" spc="45" dirty="0">
                <a:solidFill>
                  <a:schemeClr val="accent6">
                    <a:lumMod val="75000"/>
                  </a:schemeClr>
                </a:solidFill>
              </a:rPr>
              <a:t>TensorFlow graphs are </a:t>
            </a:r>
            <a:r>
              <a:rPr sz="4800" spc="40" dirty="0">
                <a:solidFill>
                  <a:schemeClr val="accent6">
                    <a:lumMod val="75000"/>
                  </a:schemeClr>
                </a:solidFill>
              </a:rPr>
              <a:t>portable</a:t>
            </a:r>
            <a:r>
              <a:rPr sz="4800" spc="-2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800" spc="50" dirty="0">
                <a:solidFill>
                  <a:schemeClr val="accent6">
                    <a:lumMod val="75000"/>
                  </a:schemeClr>
                </a:solidFill>
              </a:rPr>
              <a:t>between  </a:t>
            </a:r>
            <a:r>
              <a:rPr sz="4800" spc="114" dirty="0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sz="4800" spc="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800" spc="140" dirty="0">
                <a:solidFill>
                  <a:schemeClr val="accent6">
                    <a:lumMod val="75000"/>
                  </a:schemeClr>
                </a:solidFill>
              </a:rPr>
              <a:t>devices</a:t>
            </a:r>
            <a:endParaRPr sz="48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7365678"/>
            <a:ext cx="87046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994" y="1053056"/>
            <a:ext cx="14672010" cy="1553527"/>
          </a:xfrm>
          <a:prstGeom prst="rect">
            <a:avLst/>
          </a:prstGeom>
        </p:spPr>
        <p:txBody>
          <a:bodyPr vert="horz" wrap="square" lIns="0" tIns="61810" rIns="0" bIns="0" rtlCol="0">
            <a:spAutoFit/>
          </a:bodyPr>
          <a:lstStyle/>
          <a:p>
            <a:pPr marL="8662670" marR="5080" indent="-985519">
              <a:lnSpc>
                <a:spcPct val="115100"/>
              </a:lnSpc>
              <a:spcBef>
                <a:spcPts val="95"/>
              </a:spcBef>
            </a:pPr>
            <a:r>
              <a:rPr sz="4400" spc="15" dirty="0">
                <a:solidFill>
                  <a:schemeClr val="accent6">
                    <a:lumMod val="75000"/>
                  </a:schemeClr>
                </a:solidFill>
              </a:rPr>
              <a:t>TensorFlow even supports  </a:t>
            </a:r>
            <a:r>
              <a:rPr sz="4400" spc="85" dirty="0">
                <a:solidFill>
                  <a:schemeClr val="accent6">
                    <a:lumMod val="75000"/>
                  </a:schemeClr>
                </a:solidFill>
              </a:rPr>
              <a:t>federated</a:t>
            </a:r>
            <a:r>
              <a:rPr sz="4400" spc="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4400" spc="80" dirty="0">
                <a:solidFill>
                  <a:schemeClr val="accent6">
                    <a:lumMod val="75000"/>
                  </a:schemeClr>
                </a:solidFill>
              </a:rPr>
              <a:t>learning</a:t>
            </a:r>
            <a:endParaRPr sz="4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11744" y="3453164"/>
            <a:ext cx="6801508" cy="4176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72600" y="8267700"/>
            <a:ext cx="6904355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u="heavy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https://research.googleblog.com/2017/04/federated-lear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3"/>
              </a:rPr>
              <a:t>ning-collaborative.html</a:t>
            </a:r>
            <a:endParaRPr sz="22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5931" y="5766938"/>
            <a:ext cx="5175250" cy="2051685"/>
          </a:xfrm>
          <a:custGeom>
            <a:avLst/>
            <a:gdLst/>
            <a:ahLst/>
            <a:cxnLst/>
            <a:rect l="l" t="t" r="r" b="b"/>
            <a:pathLst>
              <a:path w="5175250" h="2051684">
                <a:moveTo>
                  <a:pt x="0" y="0"/>
                </a:moveTo>
                <a:lnTo>
                  <a:pt x="5174689" y="0"/>
                </a:lnTo>
                <a:lnTo>
                  <a:pt x="5174689" y="2051395"/>
                </a:lnTo>
                <a:lnTo>
                  <a:pt x="0" y="205139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E942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cat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65678"/>
            <a:ext cx="8476093" cy="292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9288" y="1100681"/>
            <a:ext cx="75107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>
                <a:solidFill>
                  <a:schemeClr val="accent6">
                    <a:lumMod val="75000"/>
                  </a:schemeClr>
                </a:solidFill>
              </a:rPr>
              <a:t>TensorFlow </a:t>
            </a:r>
            <a:r>
              <a:rPr lang="en-US" spc="55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spc="-2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50" dirty="0">
                <a:solidFill>
                  <a:schemeClr val="accent6">
                    <a:lumMod val="75000"/>
                  </a:schemeClr>
                </a:solidFill>
              </a:rPr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995" y="3164393"/>
            <a:ext cx="7393940" cy="963930"/>
          </a:xfrm>
          <a:prstGeom prst="rect">
            <a:avLst/>
          </a:prstGeom>
          <a:ln w="9724">
            <a:solidFill>
              <a:srgbClr val="34A852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870"/>
              </a:spcBef>
            </a:pPr>
            <a:r>
              <a:rPr sz="3000" spc="100" dirty="0">
                <a:solidFill>
                  <a:srgbClr val="34A852"/>
                </a:solidFill>
                <a:latin typeface="Arial"/>
                <a:cs typeface="Arial"/>
              </a:rPr>
              <a:t>tf.estimator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6830" y="3164393"/>
            <a:ext cx="4775835" cy="963930"/>
          </a:xfrm>
          <a:prstGeom prst="rect">
            <a:avLst/>
          </a:prstGeom>
          <a:solidFill>
            <a:srgbClr val="CAEDD3"/>
          </a:solidFill>
          <a:ln w="9524">
            <a:solidFill>
              <a:srgbClr val="34A852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80975" marR="527050">
              <a:lnSpc>
                <a:spcPts val="2850"/>
              </a:lnSpc>
              <a:spcBef>
                <a:spcPts val="965"/>
              </a:spcBef>
            </a:pP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High-level </a:t>
            </a:r>
            <a:r>
              <a:rPr sz="2400" spc="35" dirty="0">
                <a:solidFill>
                  <a:srgbClr val="3B3F42"/>
                </a:solidFill>
                <a:latin typeface="Arial"/>
                <a:cs typeface="Arial"/>
              </a:rPr>
              <a:t>API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for distributed  </a:t>
            </a:r>
            <a:r>
              <a:rPr sz="2400" spc="45" dirty="0">
                <a:solidFill>
                  <a:srgbClr val="3B3F42"/>
                </a:solidFill>
                <a:latin typeface="Arial"/>
                <a:cs typeface="Arial"/>
              </a:rPr>
              <a:t>training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3676" y="5333033"/>
            <a:ext cx="607060" cy="3610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318" y="4410141"/>
            <a:ext cx="7388225" cy="963930"/>
          </a:xfrm>
          <a:prstGeom prst="rect">
            <a:avLst/>
          </a:prstGeom>
          <a:ln w="9524">
            <a:solidFill>
              <a:srgbClr val="FF97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870"/>
              </a:spcBef>
            </a:pPr>
            <a:r>
              <a:rPr sz="3000" spc="40" dirty="0">
                <a:solidFill>
                  <a:srgbClr val="FF9700"/>
                </a:solidFill>
                <a:latin typeface="Arial"/>
                <a:cs typeface="Arial"/>
              </a:rPr>
              <a:t>tf.layers, tf.losses,</a:t>
            </a:r>
            <a:r>
              <a:rPr sz="3000" spc="15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FF9700"/>
                </a:solidFill>
                <a:latin typeface="Arial"/>
                <a:cs typeface="Arial"/>
              </a:rPr>
              <a:t>tf.metrics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1006" y="4410141"/>
            <a:ext cx="4771390" cy="963930"/>
          </a:xfrm>
          <a:prstGeom prst="rect">
            <a:avLst/>
          </a:prstGeom>
          <a:solidFill>
            <a:srgbClr val="FFE4BC"/>
          </a:solidFill>
          <a:ln w="9524">
            <a:solidFill>
              <a:srgbClr val="FF97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80340" marR="792480">
              <a:lnSpc>
                <a:spcPts val="2850"/>
              </a:lnSpc>
              <a:spcBef>
                <a:spcPts val="965"/>
              </a:spcBef>
            </a:pP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Components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useful </a:t>
            </a: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when  </a:t>
            </a:r>
            <a:r>
              <a:rPr sz="2400" spc="20" dirty="0">
                <a:solidFill>
                  <a:srgbClr val="3B3F42"/>
                </a:solidFill>
                <a:latin typeface="Arial"/>
                <a:cs typeface="Arial"/>
              </a:rPr>
              <a:t>building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custom </a:t>
            </a:r>
            <a:r>
              <a:rPr sz="2400" spc="35" dirty="0">
                <a:solidFill>
                  <a:srgbClr val="3B3F42"/>
                </a:solidFill>
                <a:latin typeface="Arial"/>
                <a:cs typeface="Arial"/>
              </a:rPr>
              <a:t>NN</a:t>
            </a:r>
            <a:r>
              <a:rPr sz="2400" spc="-45" dirty="0">
                <a:solidFill>
                  <a:srgbClr val="3B3F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3200" y="5655951"/>
            <a:ext cx="7388225" cy="963930"/>
          </a:xfrm>
          <a:prstGeom prst="rect">
            <a:avLst/>
          </a:prstGeom>
          <a:ln w="9624">
            <a:solidFill>
              <a:srgbClr val="FF97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870"/>
              </a:spcBef>
            </a:pPr>
            <a:r>
              <a:rPr sz="3000" spc="5" dirty="0">
                <a:solidFill>
                  <a:srgbClr val="FF9700"/>
                </a:solidFill>
                <a:latin typeface="Arial"/>
                <a:cs typeface="Arial"/>
              </a:rPr>
              <a:t>Core TensorFlow</a:t>
            </a:r>
            <a:r>
              <a:rPr sz="3000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9700"/>
                </a:solidFill>
                <a:latin typeface="Arial"/>
                <a:cs typeface="Arial"/>
              </a:rPr>
              <a:t>(Python)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955" y="5655951"/>
            <a:ext cx="4772025" cy="963930"/>
          </a:xfrm>
          <a:prstGeom prst="rect">
            <a:avLst/>
          </a:prstGeom>
          <a:solidFill>
            <a:srgbClr val="FFE4BC"/>
          </a:solidFill>
          <a:ln w="9524">
            <a:solidFill>
              <a:srgbClr val="FF97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80975" marR="1157605">
              <a:lnSpc>
                <a:spcPts val="2850"/>
              </a:lnSpc>
              <a:spcBef>
                <a:spcPts val="965"/>
              </a:spcBef>
            </a:pPr>
            <a:r>
              <a:rPr sz="2400" spc="-15" dirty="0">
                <a:solidFill>
                  <a:srgbClr val="3B3F42"/>
                </a:solidFill>
                <a:latin typeface="Arial"/>
                <a:cs typeface="Arial"/>
              </a:rPr>
              <a:t>Python API gives you </a:t>
            </a:r>
            <a:r>
              <a:rPr sz="2400" spc="-10" dirty="0">
                <a:solidFill>
                  <a:srgbClr val="3B3F42"/>
                </a:solidFill>
                <a:latin typeface="Arial"/>
                <a:cs typeface="Arial"/>
              </a:rPr>
              <a:t>full  </a:t>
            </a:r>
            <a:r>
              <a:rPr sz="2400" spc="85" dirty="0">
                <a:solidFill>
                  <a:srgbClr val="3B3F42"/>
                </a:solidFill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083" y="6901660"/>
            <a:ext cx="7388225" cy="963930"/>
          </a:xfrm>
          <a:prstGeom prst="rect">
            <a:avLst/>
          </a:prstGeom>
          <a:ln w="9749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870"/>
              </a:spcBef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Core TensorFlow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(C++)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893" y="6901660"/>
            <a:ext cx="4772025" cy="963930"/>
          </a:xfrm>
          <a:prstGeom prst="rect">
            <a:avLst/>
          </a:prstGeom>
          <a:solidFill>
            <a:srgbClr val="FFC4C4"/>
          </a:solidFill>
          <a:ln w="9524">
            <a:solidFill>
              <a:srgbClr val="FF0000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270"/>
              </a:spcBef>
            </a:pPr>
            <a:r>
              <a:rPr sz="2400" spc="-25" dirty="0">
                <a:solidFill>
                  <a:srgbClr val="3B3F42"/>
                </a:solidFill>
                <a:latin typeface="Arial"/>
                <a:cs typeface="Arial"/>
              </a:rPr>
              <a:t>C++ </a:t>
            </a:r>
            <a:r>
              <a:rPr sz="2400" spc="-20" dirty="0">
                <a:solidFill>
                  <a:srgbClr val="3B3F42"/>
                </a:solidFill>
                <a:latin typeface="Arial"/>
                <a:cs typeface="Arial"/>
              </a:rPr>
              <a:t>API </a:t>
            </a:r>
            <a:r>
              <a:rPr sz="2400" spc="-15" dirty="0">
                <a:solidFill>
                  <a:srgbClr val="3B3F42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3B3F42"/>
                </a:solidFill>
                <a:latin typeface="Arial"/>
                <a:cs typeface="Arial"/>
              </a:rPr>
              <a:t>quite low</a:t>
            </a:r>
            <a:r>
              <a:rPr sz="2400" spc="15" dirty="0">
                <a:solidFill>
                  <a:srgbClr val="3B3F42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F42"/>
                </a:solidFill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083" y="8147483"/>
            <a:ext cx="1481455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870"/>
              </a:spcBef>
            </a:pPr>
            <a:r>
              <a:rPr sz="3000" spc="-14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45292" y="8147483"/>
            <a:ext cx="1433830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870"/>
              </a:spcBef>
            </a:pPr>
            <a:r>
              <a:rPr sz="3000" spc="-130" dirty="0">
                <a:solidFill>
                  <a:srgbClr val="FF0000"/>
                </a:solidFill>
                <a:latin typeface="Arial"/>
                <a:cs typeface="Arial"/>
              </a:rPr>
              <a:t>GPU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0263" y="8147483"/>
            <a:ext cx="1367155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870"/>
              </a:spcBef>
            </a:pPr>
            <a:r>
              <a:rPr sz="3000" spc="-235" dirty="0">
                <a:solidFill>
                  <a:srgbClr val="FF0000"/>
                </a:solidFill>
                <a:latin typeface="Arial"/>
                <a:cs typeface="Arial"/>
              </a:rPr>
              <a:t>TPU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8735" y="8147483"/>
            <a:ext cx="2244090" cy="96393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870"/>
              </a:spcBef>
            </a:pPr>
            <a:r>
              <a:rPr sz="3000" spc="75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21006" y="8147458"/>
            <a:ext cx="4771390" cy="963930"/>
          </a:xfrm>
          <a:prstGeom prst="rect">
            <a:avLst/>
          </a:prstGeom>
          <a:solidFill>
            <a:srgbClr val="FFC4C4"/>
          </a:solidFill>
          <a:ln w="9524">
            <a:solidFill>
              <a:srgbClr val="FF0000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2270"/>
              </a:spcBef>
            </a:pPr>
            <a:r>
              <a:rPr sz="2400" spc="30" dirty="0">
                <a:solidFill>
                  <a:srgbClr val="3B3F42"/>
                </a:solidFill>
                <a:latin typeface="Arial"/>
                <a:cs typeface="Arial"/>
              </a:rPr>
              <a:t>TF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runs on </a:t>
            </a:r>
            <a:r>
              <a:rPr sz="2400" spc="20" dirty="0">
                <a:solidFill>
                  <a:srgbClr val="3B3F42"/>
                </a:solidFill>
                <a:latin typeface="Arial"/>
                <a:cs typeface="Arial"/>
              </a:rPr>
              <a:t>different</a:t>
            </a:r>
            <a:r>
              <a:rPr sz="2400" spc="-50" dirty="0">
                <a:solidFill>
                  <a:srgbClr val="3B3F4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B3F42"/>
                </a:solidFill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023" y="1053056"/>
            <a:ext cx="142798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The Python API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lets 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build 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run Directed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</a:rPr>
              <a:t>Graphs</a:t>
            </a:r>
          </a:p>
        </p:txBody>
      </p:sp>
      <p:sp>
        <p:nvSpPr>
          <p:cNvPr id="3" name="object 3"/>
          <p:cNvSpPr/>
          <p:nvPr/>
        </p:nvSpPr>
        <p:spPr>
          <a:xfrm>
            <a:off x="1976721" y="4876365"/>
            <a:ext cx="7103745" cy="1551940"/>
          </a:xfrm>
          <a:custGeom>
            <a:avLst/>
            <a:gdLst/>
            <a:ahLst/>
            <a:cxnLst/>
            <a:rect l="l" t="t" r="r" b="b"/>
            <a:pathLst>
              <a:path w="7103745" h="1551939">
                <a:moveTo>
                  <a:pt x="0" y="0"/>
                </a:moveTo>
                <a:lnTo>
                  <a:pt x="7103385" y="0"/>
                </a:lnTo>
                <a:lnTo>
                  <a:pt x="7103385" y="1551596"/>
                </a:lnTo>
                <a:lnTo>
                  <a:pt x="0" y="15515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7693" y="5068722"/>
            <a:ext cx="40252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969" dirty="0">
                <a:solidFill>
                  <a:srgbClr val="3B3F42"/>
                </a:solidFill>
                <a:latin typeface="Arial"/>
                <a:cs typeface="Arial"/>
              </a:rPr>
              <a:t>...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tabLst>
                <a:tab pos="501015" algn="l"/>
                <a:tab pos="1002665" algn="l"/>
                <a:tab pos="3509645" algn="l"/>
              </a:tabLst>
            </a:pPr>
            <a:r>
              <a:rPr sz="3600" spc="175" dirty="0">
                <a:solidFill>
                  <a:srgbClr val="3B3F42"/>
                </a:solidFill>
                <a:latin typeface="Arial"/>
                <a:cs typeface="Arial"/>
              </a:rPr>
              <a:t>c	</a:t>
            </a:r>
            <a:r>
              <a:rPr sz="3600" spc="-125" dirty="0">
                <a:solidFill>
                  <a:srgbClr val="3B3F42"/>
                </a:solidFill>
                <a:latin typeface="Arial"/>
                <a:cs typeface="Arial"/>
              </a:rPr>
              <a:t>=	</a:t>
            </a:r>
            <a:r>
              <a:rPr sz="3600" spc="520" dirty="0">
                <a:solidFill>
                  <a:srgbClr val="3B3F42"/>
                </a:solidFill>
                <a:latin typeface="Arial"/>
                <a:cs typeface="Arial"/>
              </a:rPr>
              <a:t>tf.add(a</a:t>
            </a:r>
            <a:r>
              <a:rPr sz="3600" spc="345" dirty="0">
                <a:solidFill>
                  <a:srgbClr val="3B3F42"/>
                </a:solidFill>
                <a:latin typeface="Arial"/>
                <a:cs typeface="Arial"/>
              </a:rPr>
              <a:t>,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370" dirty="0">
                <a:solidFill>
                  <a:srgbClr val="3B3F42"/>
                </a:solidFill>
                <a:latin typeface="Arial"/>
                <a:cs typeface="Arial"/>
              </a:rPr>
              <a:t>b)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828" y="4924345"/>
            <a:ext cx="102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4A852"/>
                </a:solidFill>
                <a:latin typeface="Arial"/>
                <a:cs typeface="Arial"/>
              </a:rPr>
              <a:t>Build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6721" y="6660636"/>
            <a:ext cx="10424160" cy="1551940"/>
          </a:xfrm>
          <a:custGeom>
            <a:avLst/>
            <a:gdLst/>
            <a:ahLst/>
            <a:cxnLst/>
            <a:rect l="l" t="t" r="r" b="b"/>
            <a:pathLst>
              <a:path w="10424160" h="1551940">
                <a:moveTo>
                  <a:pt x="0" y="0"/>
                </a:moveTo>
                <a:lnTo>
                  <a:pt x="10423779" y="0"/>
                </a:lnTo>
                <a:lnTo>
                  <a:pt x="10423779" y="1551596"/>
                </a:lnTo>
                <a:lnTo>
                  <a:pt x="0" y="15515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7693" y="6852999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05330" algn="l"/>
                <a:tab pos="2506980" algn="l"/>
              </a:tabLst>
            </a:pPr>
            <a:r>
              <a:rPr sz="3600" spc="225" dirty="0">
                <a:solidFill>
                  <a:srgbClr val="3B3F42"/>
                </a:solidFill>
                <a:latin typeface="Arial"/>
                <a:cs typeface="Arial"/>
              </a:rPr>
              <a:t>session	</a:t>
            </a:r>
            <a:r>
              <a:rPr sz="3600" spc="-125" dirty="0">
                <a:solidFill>
                  <a:srgbClr val="3B3F42"/>
                </a:solidFill>
                <a:latin typeface="Arial"/>
                <a:cs typeface="Arial"/>
              </a:rPr>
              <a:t>=	</a:t>
            </a:r>
            <a:r>
              <a:rPr sz="3600" spc="455" dirty="0">
                <a:solidFill>
                  <a:srgbClr val="3B3F42"/>
                </a:solidFill>
                <a:latin typeface="Arial"/>
                <a:cs typeface="Arial"/>
              </a:rPr>
              <a:t>tf.Session()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693" y="7405450"/>
            <a:ext cx="1002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05330" algn="l"/>
                <a:tab pos="2506980" algn="l"/>
                <a:tab pos="6266815" algn="l"/>
                <a:tab pos="9048750" algn="l"/>
              </a:tabLst>
            </a:pPr>
            <a:r>
              <a:rPr sz="3600" spc="-120" dirty="0">
                <a:solidFill>
                  <a:srgbClr val="3B3F42"/>
                </a:solidFill>
                <a:latin typeface="Arial"/>
                <a:cs typeface="Arial"/>
              </a:rPr>
              <a:t>numpy_</a:t>
            </a:r>
            <a:r>
              <a:rPr sz="3600" spc="-95" dirty="0">
                <a:solidFill>
                  <a:srgbClr val="3B3F42"/>
                </a:solidFill>
                <a:latin typeface="Arial"/>
                <a:cs typeface="Arial"/>
              </a:rPr>
              <a:t>c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-125" dirty="0">
                <a:solidFill>
                  <a:srgbClr val="3B3F42"/>
                </a:solidFill>
                <a:latin typeface="Arial"/>
                <a:cs typeface="Arial"/>
              </a:rPr>
              <a:t>=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375" dirty="0">
                <a:solidFill>
                  <a:srgbClr val="3B3F42"/>
                </a:solidFill>
                <a:latin typeface="Arial"/>
                <a:cs typeface="Arial"/>
              </a:rPr>
              <a:t>session.run(c</a:t>
            </a:r>
            <a:r>
              <a:rPr sz="3600" spc="235" dirty="0">
                <a:solidFill>
                  <a:srgbClr val="3B3F42"/>
                </a:solidFill>
                <a:latin typeface="Arial"/>
                <a:cs typeface="Arial"/>
              </a:rPr>
              <a:t>,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285" dirty="0">
                <a:solidFill>
                  <a:srgbClr val="3B3F42"/>
                </a:solidFill>
                <a:latin typeface="Arial"/>
                <a:cs typeface="Arial"/>
              </a:rPr>
              <a:t>feed_dict</a:t>
            </a:r>
            <a:r>
              <a:rPr sz="3600" spc="385" dirty="0">
                <a:solidFill>
                  <a:srgbClr val="3B3F42"/>
                </a:solidFill>
                <a:latin typeface="Arial"/>
                <a:cs typeface="Arial"/>
              </a:rPr>
              <a:t>=</a:t>
            </a:r>
            <a:r>
              <a:rPr sz="3600" dirty="0">
                <a:solidFill>
                  <a:srgbClr val="3B3F42"/>
                </a:solidFill>
                <a:latin typeface="Arial"/>
                <a:cs typeface="Arial"/>
              </a:rPr>
              <a:t>	</a:t>
            </a:r>
            <a:r>
              <a:rPr sz="3600" spc="-5" dirty="0">
                <a:solidFill>
                  <a:srgbClr val="3B3F42"/>
                </a:solidFill>
                <a:latin typeface="Arial"/>
                <a:cs typeface="Arial"/>
              </a:rPr>
              <a:t>…</a:t>
            </a:r>
            <a:r>
              <a:rPr sz="3600" spc="869" dirty="0">
                <a:solidFill>
                  <a:srgbClr val="3B3F42"/>
                </a:solidFill>
                <a:latin typeface="Arial"/>
                <a:cs typeface="Arial"/>
              </a:rPr>
              <a:t>.)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9149" y="6681932"/>
            <a:ext cx="79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rgbClr val="4285F4"/>
                </a:solidFill>
                <a:latin typeface="Arial"/>
                <a:cs typeface="Arial"/>
              </a:rPr>
              <a:t>Run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92552" y="4987064"/>
            <a:ext cx="2353945" cy="1033144"/>
          </a:xfrm>
          <a:custGeom>
            <a:avLst/>
            <a:gdLst/>
            <a:ahLst/>
            <a:cxnLst/>
            <a:rect l="l" t="t" r="r" b="b"/>
            <a:pathLst>
              <a:path w="2353944" h="1033145">
                <a:moveTo>
                  <a:pt x="1176897" y="1032897"/>
                </a:moveTo>
                <a:lnTo>
                  <a:pt x="1112323" y="1032133"/>
                </a:lnTo>
                <a:lnTo>
                  <a:pt x="1048658" y="1029867"/>
                </a:lnTo>
                <a:lnTo>
                  <a:pt x="985994" y="1026138"/>
                </a:lnTo>
                <a:lnTo>
                  <a:pt x="924420" y="1020986"/>
                </a:lnTo>
                <a:lnTo>
                  <a:pt x="864026" y="1014449"/>
                </a:lnTo>
                <a:lnTo>
                  <a:pt x="804900" y="1006568"/>
                </a:lnTo>
                <a:lnTo>
                  <a:pt x="747134" y="997382"/>
                </a:lnTo>
                <a:lnTo>
                  <a:pt x="690817" y="986930"/>
                </a:lnTo>
                <a:lnTo>
                  <a:pt x="636038" y="975252"/>
                </a:lnTo>
                <a:lnTo>
                  <a:pt x="582887" y="962386"/>
                </a:lnTo>
                <a:lnTo>
                  <a:pt x="531455" y="948373"/>
                </a:lnTo>
                <a:lnTo>
                  <a:pt x="481830" y="933252"/>
                </a:lnTo>
                <a:lnTo>
                  <a:pt x="434102" y="917062"/>
                </a:lnTo>
                <a:lnTo>
                  <a:pt x="388362" y="899842"/>
                </a:lnTo>
                <a:lnTo>
                  <a:pt x="344699" y="881632"/>
                </a:lnTo>
                <a:lnTo>
                  <a:pt x="303202" y="862471"/>
                </a:lnTo>
                <a:lnTo>
                  <a:pt x="263962" y="842399"/>
                </a:lnTo>
                <a:lnTo>
                  <a:pt x="227068" y="821455"/>
                </a:lnTo>
                <a:lnTo>
                  <a:pt x="192610" y="799679"/>
                </a:lnTo>
                <a:lnTo>
                  <a:pt x="160677" y="777109"/>
                </a:lnTo>
                <a:lnTo>
                  <a:pt x="104747" y="729747"/>
                </a:lnTo>
                <a:lnTo>
                  <a:pt x="59997" y="679685"/>
                </a:lnTo>
                <a:lnTo>
                  <a:pt x="27144" y="627238"/>
                </a:lnTo>
                <a:lnTo>
                  <a:pt x="6905" y="572721"/>
                </a:lnTo>
                <a:lnTo>
                  <a:pt x="0" y="516448"/>
                </a:lnTo>
                <a:lnTo>
                  <a:pt x="1741" y="488113"/>
                </a:lnTo>
                <a:lnTo>
                  <a:pt x="15403" y="432678"/>
                </a:lnTo>
                <a:lnTo>
                  <a:pt x="42038" y="379157"/>
                </a:lnTo>
                <a:lnTo>
                  <a:pt x="80930" y="327863"/>
                </a:lnTo>
                <a:lnTo>
                  <a:pt x="131360" y="279112"/>
                </a:lnTo>
                <a:lnTo>
                  <a:pt x="192610" y="233218"/>
                </a:lnTo>
                <a:lnTo>
                  <a:pt x="227068" y="211441"/>
                </a:lnTo>
                <a:lnTo>
                  <a:pt x="263962" y="190497"/>
                </a:lnTo>
                <a:lnTo>
                  <a:pt x="303202" y="170425"/>
                </a:lnTo>
                <a:lnTo>
                  <a:pt x="344699" y="151265"/>
                </a:lnTo>
                <a:lnTo>
                  <a:pt x="388362" y="133055"/>
                </a:lnTo>
                <a:lnTo>
                  <a:pt x="434102" y="115835"/>
                </a:lnTo>
                <a:lnTo>
                  <a:pt x="481830" y="99645"/>
                </a:lnTo>
                <a:lnTo>
                  <a:pt x="531455" y="84524"/>
                </a:lnTo>
                <a:lnTo>
                  <a:pt x="582887" y="70510"/>
                </a:lnTo>
                <a:lnTo>
                  <a:pt x="636038" y="57645"/>
                </a:lnTo>
                <a:lnTo>
                  <a:pt x="690817" y="45967"/>
                </a:lnTo>
                <a:lnTo>
                  <a:pt x="747134" y="35515"/>
                </a:lnTo>
                <a:lnTo>
                  <a:pt x="804900" y="26329"/>
                </a:lnTo>
                <a:lnTo>
                  <a:pt x="864026" y="18448"/>
                </a:lnTo>
                <a:lnTo>
                  <a:pt x="924420" y="11911"/>
                </a:lnTo>
                <a:lnTo>
                  <a:pt x="985994" y="6759"/>
                </a:lnTo>
                <a:lnTo>
                  <a:pt x="1048658" y="3030"/>
                </a:lnTo>
                <a:lnTo>
                  <a:pt x="1112323" y="764"/>
                </a:lnTo>
                <a:lnTo>
                  <a:pt x="1176897" y="0"/>
                </a:lnTo>
                <a:lnTo>
                  <a:pt x="1241469" y="764"/>
                </a:lnTo>
                <a:lnTo>
                  <a:pt x="1305132" y="3030"/>
                </a:lnTo>
                <a:lnTo>
                  <a:pt x="1367794" y="6759"/>
                </a:lnTo>
                <a:lnTo>
                  <a:pt x="1429367" y="11911"/>
                </a:lnTo>
                <a:lnTo>
                  <a:pt x="1489760" y="18448"/>
                </a:lnTo>
                <a:lnTo>
                  <a:pt x="1548884" y="26329"/>
                </a:lnTo>
                <a:lnTo>
                  <a:pt x="1606650" y="35515"/>
                </a:lnTo>
                <a:lnTo>
                  <a:pt x="1662967" y="45967"/>
                </a:lnTo>
                <a:lnTo>
                  <a:pt x="1717745" y="57645"/>
                </a:lnTo>
                <a:lnTo>
                  <a:pt x="1770896" y="70510"/>
                </a:lnTo>
                <a:lnTo>
                  <a:pt x="1822329" y="84524"/>
                </a:lnTo>
                <a:lnTo>
                  <a:pt x="1871954" y="99645"/>
                </a:lnTo>
                <a:lnTo>
                  <a:pt x="1919682" y="115835"/>
                </a:lnTo>
                <a:lnTo>
                  <a:pt x="1965422" y="133055"/>
                </a:lnTo>
                <a:lnTo>
                  <a:pt x="2009086" y="151265"/>
                </a:lnTo>
                <a:lnTo>
                  <a:pt x="2050583" y="170425"/>
                </a:lnTo>
                <a:lnTo>
                  <a:pt x="2089824" y="190497"/>
                </a:lnTo>
                <a:lnTo>
                  <a:pt x="2126719" y="211441"/>
                </a:lnTo>
                <a:lnTo>
                  <a:pt x="2161178" y="233218"/>
                </a:lnTo>
                <a:lnTo>
                  <a:pt x="2193112" y="255788"/>
                </a:lnTo>
                <a:lnTo>
                  <a:pt x="2249043" y="303150"/>
                </a:lnTo>
                <a:lnTo>
                  <a:pt x="2293795" y="353212"/>
                </a:lnTo>
                <a:lnTo>
                  <a:pt x="2326650" y="405659"/>
                </a:lnTo>
                <a:lnTo>
                  <a:pt x="2346889" y="460176"/>
                </a:lnTo>
                <a:lnTo>
                  <a:pt x="2353795" y="516448"/>
                </a:lnTo>
                <a:lnTo>
                  <a:pt x="2352053" y="544784"/>
                </a:lnTo>
                <a:lnTo>
                  <a:pt x="2338391" y="600219"/>
                </a:lnTo>
                <a:lnTo>
                  <a:pt x="2311754" y="653740"/>
                </a:lnTo>
                <a:lnTo>
                  <a:pt x="2272861" y="705034"/>
                </a:lnTo>
                <a:lnTo>
                  <a:pt x="2222430" y="753785"/>
                </a:lnTo>
                <a:lnTo>
                  <a:pt x="2161178" y="799679"/>
                </a:lnTo>
                <a:lnTo>
                  <a:pt x="2126719" y="821455"/>
                </a:lnTo>
                <a:lnTo>
                  <a:pt x="2089824" y="842399"/>
                </a:lnTo>
                <a:lnTo>
                  <a:pt x="2050583" y="862471"/>
                </a:lnTo>
                <a:lnTo>
                  <a:pt x="2009086" y="881632"/>
                </a:lnTo>
                <a:lnTo>
                  <a:pt x="1965422" y="899842"/>
                </a:lnTo>
                <a:lnTo>
                  <a:pt x="1919682" y="917062"/>
                </a:lnTo>
                <a:lnTo>
                  <a:pt x="1871954" y="933252"/>
                </a:lnTo>
                <a:lnTo>
                  <a:pt x="1822329" y="948373"/>
                </a:lnTo>
                <a:lnTo>
                  <a:pt x="1770896" y="962386"/>
                </a:lnTo>
                <a:lnTo>
                  <a:pt x="1717745" y="975252"/>
                </a:lnTo>
                <a:lnTo>
                  <a:pt x="1662967" y="986930"/>
                </a:lnTo>
                <a:lnTo>
                  <a:pt x="1606650" y="997382"/>
                </a:lnTo>
                <a:lnTo>
                  <a:pt x="1548884" y="1006568"/>
                </a:lnTo>
                <a:lnTo>
                  <a:pt x="1489760" y="1014449"/>
                </a:lnTo>
                <a:lnTo>
                  <a:pt x="1429367" y="1020986"/>
                </a:lnTo>
                <a:lnTo>
                  <a:pt x="1367794" y="1026138"/>
                </a:lnTo>
                <a:lnTo>
                  <a:pt x="1305132" y="1029867"/>
                </a:lnTo>
                <a:lnTo>
                  <a:pt x="1241469" y="1032133"/>
                </a:lnTo>
                <a:lnTo>
                  <a:pt x="1176897" y="1032897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60124" y="5196299"/>
            <a:ext cx="81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26800" y="3498743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89">
                <a:moveTo>
                  <a:pt x="0" y="0"/>
                </a:moveTo>
                <a:lnTo>
                  <a:pt x="0" y="1202547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43050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43050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43599" y="3498743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89">
                <a:moveTo>
                  <a:pt x="0" y="0"/>
                </a:moveTo>
                <a:lnTo>
                  <a:pt x="0" y="1202547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59849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059849" y="470129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66099" y="6019962"/>
            <a:ext cx="0" cy="1441450"/>
          </a:xfrm>
          <a:custGeom>
            <a:avLst/>
            <a:gdLst/>
            <a:ahLst/>
            <a:cxnLst/>
            <a:rect l="l" t="t" r="r" b="b"/>
            <a:pathLst>
              <a:path h="1441450">
                <a:moveTo>
                  <a:pt x="0" y="0"/>
                </a:moveTo>
                <a:lnTo>
                  <a:pt x="0" y="1441347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82375" y="7461310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24" y="230049"/>
                </a:moveTo>
                <a:lnTo>
                  <a:pt x="0" y="0"/>
                </a:lnTo>
                <a:lnTo>
                  <a:pt x="167449" y="0"/>
                </a:lnTo>
                <a:lnTo>
                  <a:pt x="83724" y="2300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82374" y="7461309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24" y="230049"/>
                </a:lnTo>
                <a:lnTo>
                  <a:pt x="167449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737725" y="6698449"/>
            <a:ext cx="27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70847" y="4923090"/>
            <a:ext cx="2637155" cy="1160780"/>
          </a:xfrm>
          <a:custGeom>
            <a:avLst/>
            <a:gdLst/>
            <a:ahLst/>
            <a:cxnLst/>
            <a:rect l="l" t="t" r="r" b="b"/>
            <a:pathLst>
              <a:path w="2637155" h="1160779">
                <a:moveTo>
                  <a:pt x="580348" y="1160697"/>
                </a:moveTo>
                <a:lnTo>
                  <a:pt x="0" y="580348"/>
                </a:lnTo>
                <a:lnTo>
                  <a:pt x="580348" y="0"/>
                </a:lnTo>
                <a:lnTo>
                  <a:pt x="580348" y="290174"/>
                </a:lnTo>
                <a:lnTo>
                  <a:pt x="2636694" y="290174"/>
                </a:lnTo>
                <a:lnTo>
                  <a:pt x="2636694" y="870523"/>
                </a:lnTo>
                <a:lnTo>
                  <a:pt x="580348" y="870523"/>
                </a:lnTo>
                <a:lnTo>
                  <a:pt x="580348" y="1160697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247409" y="5246895"/>
            <a:ext cx="19742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70847" y="2603094"/>
            <a:ext cx="2637155" cy="1098550"/>
          </a:xfrm>
          <a:custGeom>
            <a:avLst/>
            <a:gdLst/>
            <a:ahLst/>
            <a:cxnLst/>
            <a:rect l="l" t="t" r="r" b="b"/>
            <a:pathLst>
              <a:path w="2637155" h="1098550">
                <a:moveTo>
                  <a:pt x="549148" y="1098297"/>
                </a:moveTo>
                <a:lnTo>
                  <a:pt x="0" y="549148"/>
                </a:lnTo>
                <a:lnTo>
                  <a:pt x="549148" y="0"/>
                </a:lnTo>
                <a:lnTo>
                  <a:pt x="549148" y="274574"/>
                </a:lnTo>
                <a:lnTo>
                  <a:pt x="2636694" y="274574"/>
                </a:lnTo>
                <a:lnTo>
                  <a:pt x="2636694" y="823723"/>
                </a:lnTo>
                <a:lnTo>
                  <a:pt x="549148" y="823723"/>
                </a:lnTo>
                <a:lnTo>
                  <a:pt x="549148" y="1098297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31813" y="2895703"/>
            <a:ext cx="1389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Tensors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37251" y="2805744"/>
            <a:ext cx="779145" cy="693420"/>
          </a:xfrm>
          <a:prstGeom prst="rect">
            <a:avLst/>
          </a:prstGeom>
          <a:solidFill>
            <a:srgbClr val="34A852"/>
          </a:solidFill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3600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54049" y="2805744"/>
            <a:ext cx="779145" cy="693420"/>
          </a:xfrm>
          <a:prstGeom prst="rect">
            <a:avLst/>
          </a:prstGeom>
          <a:solidFill>
            <a:srgbClr val="34A852"/>
          </a:solidFill>
        </p:spPr>
        <p:txBody>
          <a:bodyPr vert="horz" wrap="square" lIns="0" tIns="52069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409"/>
              </a:spcBef>
            </a:pPr>
            <a:r>
              <a:rPr sz="3600" spc="1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28" name="Picture 27" descr="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0575"/>
            <a:ext cx="6723493" cy="225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9091" y="5422589"/>
            <a:ext cx="12236450" cy="3764279"/>
          </a:xfrm>
          <a:custGeom>
            <a:avLst/>
            <a:gdLst/>
            <a:ahLst/>
            <a:cxnLst/>
            <a:rect l="l" t="t" r="r" b="b"/>
            <a:pathLst>
              <a:path w="12236450" h="3764279">
                <a:moveTo>
                  <a:pt x="0" y="627348"/>
                </a:moveTo>
                <a:lnTo>
                  <a:pt x="1887" y="578321"/>
                </a:lnTo>
                <a:lnTo>
                  <a:pt x="7456" y="530327"/>
                </a:lnTo>
                <a:lnTo>
                  <a:pt x="16568" y="483503"/>
                </a:lnTo>
                <a:lnTo>
                  <a:pt x="29083" y="437991"/>
                </a:lnTo>
                <a:lnTo>
                  <a:pt x="44862" y="393929"/>
                </a:lnTo>
                <a:lnTo>
                  <a:pt x="63764" y="351457"/>
                </a:lnTo>
                <a:lnTo>
                  <a:pt x="85651" y="310714"/>
                </a:lnTo>
                <a:lnTo>
                  <a:pt x="110383" y="271840"/>
                </a:lnTo>
                <a:lnTo>
                  <a:pt x="137821" y="234974"/>
                </a:lnTo>
                <a:lnTo>
                  <a:pt x="167825" y="200256"/>
                </a:lnTo>
                <a:lnTo>
                  <a:pt x="200256" y="167825"/>
                </a:lnTo>
                <a:lnTo>
                  <a:pt x="234974" y="137821"/>
                </a:lnTo>
                <a:lnTo>
                  <a:pt x="271840" y="110383"/>
                </a:lnTo>
                <a:lnTo>
                  <a:pt x="310714" y="85651"/>
                </a:lnTo>
                <a:lnTo>
                  <a:pt x="351457" y="63764"/>
                </a:lnTo>
                <a:lnTo>
                  <a:pt x="393929" y="44862"/>
                </a:lnTo>
                <a:lnTo>
                  <a:pt x="437991" y="29083"/>
                </a:lnTo>
                <a:lnTo>
                  <a:pt x="483503" y="16568"/>
                </a:lnTo>
                <a:lnTo>
                  <a:pt x="530327" y="7456"/>
                </a:lnTo>
                <a:lnTo>
                  <a:pt x="578321" y="1887"/>
                </a:lnTo>
                <a:lnTo>
                  <a:pt x="627348" y="0"/>
                </a:lnTo>
                <a:lnTo>
                  <a:pt x="11608951" y="0"/>
                </a:lnTo>
                <a:lnTo>
                  <a:pt x="11658624" y="1968"/>
                </a:lnTo>
                <a:lnTo>
                  <a:pt x="11707679" y="7815"/>
                </a:lnTo>
                <a:lnTo>
                  <a:pt x="11755904" y="17454"/>
                </a:lnTo>
                <a:lnTo>
                  <a:pt x="11803089" y="30796"/>
                </a:lnTo>
                <a:lnTo>
                  <a:pt x="11849023" y="47756"/>
                </a:lnTo>
                <a:lnTo>
                  <a:pt x="11893495" y="68245"/>
                </a:lnTo>
                <a:lnTo>
                  <a:pt x="11936294" y="92176"/>
                </a:lnTo>
                <a:lnTo>
                  <a:pt x="11977210" y="119462"/>
                </a:lnTo>
                <a:lnTo>
                  <a:pt x="12016033" y="150015"/>
                </a:lnTo>
                <a:lnTo>
                  <a:pt x="12052550" y="183749"/>
                </a:lnTo>
                <a:lnTo>
                  <a:pt x="12086277" y="220266"/>
                </a:lnTo>
                <a:lnTo>
                  <a:pt x="12116825" y="259087"/>
                </a:lnTo>
                <a:lnTo>
                  <a:pt x="12144107" y="300001"/>
                </a:lnTo>
                <a:lnTo>
                  <a:pt x="12168035" y="342798"/>
                </a:lnTo>
                <a:lnTo>
                  <a:pt x="12188522" y="387267"/>
                </a:lnTo>
                <a:lnTo>
                  <a:pt x="12205480" y="433200"/>
                </a:lnTo>
                <a:lnTo>
                  <a:pt x="12218821" y="480384"/>
                </a:lnTo>
                <a:lnTo>
                  <a:pt x="12228459" y="528611"/>
                </a:lnTo>
                <a:lnTo>
                  <a:pt x="12234306" y="577669"/>
                </a:lnTo>
                <a:lnTo>
                  <a:pt x="12236275" y="627348"/>
                </a:lnTo>
                <a:lnTo>
                  <a:pt x="12236275" y="3136593"/>
                </a:lnTo>
                <a:lnTo>
                  <a:pt x="12234388" y="3185620"/>
                </a:lnTo>
                <a:lnTo>
                  <a:pt x="12228819" y="3233614"/>
                </a:lnTo>
                <a:lnTo>
                  <a:pt x="12219707" y="3280437"/>
                </a:lnTo>
                <a:lnTo>
                  <a:pt x="12207194" y="3325948"/>
                </a:lnTo>
                <a:lnTo>
                  <a:pt x="12191416" y="3370009"/>
                </a:lnTo>
                <a:lnTo>
                  <a:pt x="12172515" y="3412480"/>
                </a:lnTo>
                <a:lnTo>
                  <a:pt x="12150630" y="3453221"/>
                </a:lnTo>
                <a:lnTo>
                  <a:pt x="12125899" y="3492094"/>
                </a:lnTo>
                <a:lnTo>
                  <a:pt x="12098463" y="3528958"/>
                </a:lnTo>
                <a:lnTo>
                  <a:pt x="12068461" y="3563674"/>
                </a:lnTo>
                <a:lnTo>
                  <a:pt x="12036032" y="3596103"/>
                </a:lnTo>
                <a:lnTo>
                  <a:pt x="12001316" y="3626105"/>
                </a:lnTo>
                <a:lnTo>
                  <a:pt x="11964452" y="3653541"/>
                </a:lnTo>
                <a:lnTo>
                  <a:pt x="11925579" y="3678272"/>
                </a:lnTo>
                <a:lnTo>
                  <a:pt x="11884838" y="3700157"/>
                </a:lnTo>
                <a:lnTo>
                  <a:pt x="11842367" y="3719058"/>
                </a:lnTo>
                <a:lnTo>
                  <a:pt x="11798306" y="3734836"/>
                </a:lnTo>
                <a:lnTo>
                  <a:pt x="11752795" y="3747350"/>
                </a:lnTo>
                <a:lnTo>
                  <a:pt x="11705972" y="3756461"/>
                </a:lnTo>
                <a:lnTo>
                  <a:pt x="11657978" y="3762030"/>
                </a:lnTo>
                <a:lnTo>
                  <a:pt x="11608951" y="3763917"/>
                </a:lnTo>
                <a:lnTo>
                  <a:pt x="627348" y="3763917"/>
                </a:lnTo>
                <a:lnTo>
                  <a:pt x="578321" y="3762030"/>
                </a:lnTo>
                <a:lnTo>
                  <a:pt x="530327" y="3756461"/>
                </a:lnTo>
                <a:lnTo>
                  <a:pt x="483503" y="3747350"/>
                </a:lnTo>
                <a:lnTo>
                  <a:pt x="437991" y="3734836"/>
                </a:lnTo>
                <a:lnTo>
                  <a:pt x="393929" y="3719058"/>
                </a:lnTo>
                <a:lnTo>
                  <a:pt x="351457" y="3700157"/>
                </a:lnTo>
                <a:lnTo>
                  <a:pt x="310714" y="3678272"/>
                </a:lnTo>
                <a:lnTo>
                  <a:pt x="271840" y="3653541"/>
                </a:lnTo>
                <a:lnTo>
                  <a:pt x="234974" y="3626105"/>
                </a:lnTo>
                <a:lnTo>
                  <a:pt x="200256" y="3596103"/>
                </a:lnTo>
                <a:lnTo>
                  <a:pt x="167825" y="3563674"/>
                </a:lnTo>
                <a:lnTo>
                  <a:pt x="137821" y="3528958"/>
                </a:lnTo>
                <a:lnTo>
                  <a:pt x="110383" y="3492094"/>
                </a:lnTo>
                <a:lnTo>
                  <a:pt x="85651" y="3453221"/>
                </a:lnTo>
                <a:lnTo>
                  <a:pt x="63764" y="3412480"/>
                </a:lnTo>
                <a:lnTo>
                  <a:pt x="44862" y="3370009"/>
                </a:lnTo>
                <a:lnTo>
                  <a:pt x="29083" y="3325948"/>
                </a:lnTo>
                <a:lnTo>
                  <a:pt x="16568" y="3280437"/>
                </a:lnTo>
                <a:lnTo>
                  <a:pt x="7456" y="3233614"/>
                </a:lnTo>
                <a:lnTo>
                  <a:pt x="1887" y="3185620"/>
                </a:lnTo>
                <a:lnTo>
                  <a:pt x="0" y="3136593"/>
                </a:lnTo>
                <a:lnTo>
                  <a:pt x="0" y="627348"/>
                </a:lnTo>
                <a:close/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4865" y="7980158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0" y="146824"/>
                </a:move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8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4265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4265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4952" y="8148722"/>
            <a:ext cx="826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7061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7060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99856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99856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92652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2651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85447" y="8096559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7999" y="647998"/>
                </a:lnTo>
                <a:lnTo>
                  <a:pt x="65960" y="639512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85447" y="8096558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8024"/>
                </a:moveTo>
                <a:lnTo>
                  <a:pt x="8486" y="65981"/>
                </a:lnTo>
                <a:lnTo>
                  <a:pt x="31631" y="31643"/>
                </a:lnTo>
                <a:lnTo>
                  <a:pt x="65960" y="8490"/>
                </a:lnTo>
                <a:lnTo>
                  <a:pt x="107999" y="0"/>
                </a:lnTo>
                <a:lnTo>
                  <a:pt x="1798796" y="0"/>
                </a:lnTo>
                <a:lnTo>
                  <a:pt x="1840111" y="8231"/>
                </a:lnTo>
                <a:lnTo>
                  <a:pt x="1875146" y="31649"/>
                </a:lnTo>
                <a:lnTo>
                  <a:pt x="1898574" y="66687"/>
                </a:lnTo>
                <a:lnTo>
                  <a:pt x="1906796" y="108024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60" y="639511"/>
                </a:lnTo>
                <a:lnTo>
                  <a:pt x="31631" y="616367"/>
                </a:lnTo>
                <a:lnTo>
                  <a:pt x="8486" y="582038"/>
                </a:lnTo>
                <a:lnTo>
                  <a:pt x="0" y="539998"/>
                </a:lnTo>
                <a:lnTo>
                  <a:pt x="0" y="108024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681062" y="8148722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6766" y="3167418"/>
            <a:ext cx="4778375" cy="881380"/>
          </a:xfrm>
          <a:custGeom>
            <a:avLst/>
            <a:gdLst/>
            <a:ahLst/>
            <a:cxnLst/>
            <a:rect l="l" t="t" r="r" b="b"/>
            <a:pathLst>
              <a:path w="4778375" h="881379">
                <a:moveTo>
                  <a:pt x="4631365" y="880798"/>
                </a:moveTo>
                <a:lnTo>
                  <a:pt x="146799" y="880798"/>
                </a:lnTo>
                <a:lnTo>
                  <a:pt x="100399" y="873314"/>
                </a:lnTo>
                <a:lnTo>
                  <a:pt x="60101" y="852472"/>
                </a:lnTo>
                <a:lnTo>
                  <a:pt x="28323" y="820690"/>
                </a:lnTo>
                <a:lnTo>
                  <a:pt x="7483" y="780385"/>
                </a:lnTo>
                <a:lnTo>
                  <a:pt x="0" y="733973"/>
                </a:lnTo>
                <a:lnTo>
                  <a:pt x="0" y="146799"/>
                </a:lnTo>
                <a:lnTo>
                  <a:pt x="7483" y="100399"/>
                </a:lnTo>
                <a:lnTo>
                  <a:pt x="28323" y="60101"/>
                </a:lnTo>
                <a:lnTo>
                  <a:pt x="60101" y="28323"/>
                </a:lnTo>
                <a:lnTo>
                  <a:pt x="100399" y="7483"/>
                </a:lnTo>
                <a:lnTo>
                  <a:pt x="146799" y="0"/>
                </a:lnTo>
                <a:lnTo>
                  <a:pt x="4631365" y="0"/>
                </a:lnTo>
                <a:lnTo>
                  <a:pt x="4687540" y="11165"/>
                </a:lnTo>
                <a:lnTo>
                  <a:pt x="4735165" y="42974"/>
                </a:lnTo>
                <a:lnTo>
                  <a:pt x="4766987" y="90612"/>
                </a:lnTo>
                <a:lnTo>
                  <a:pt x="4778165" y="146799"/>
                </a:lnTo>
                <a:lnTo>
                  <a:pt x="4778165" y="733973"/>
                </a:lnTo>
                <a:lnTo>
                  <a:pt x="4770681" y="780385"/>
                </a:lnTo>
                <a:lnTo>
                  <a:pt x="4749841" y="820690"/>
                </a:lnTo>
                <a:lnTo>
                  <a:pt x="4718063" y="852472"/>
                </a:lnTo>
                <a:lnTo>
                  <a:pt x="4677765" y="873314"/>
                </a:lnTo>
                <a:lnTo>
                  <a:pt x="4631365" y="880798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9991" y="2975718"/>
            <a:ext cx="5240020" cy="1264285"/>
          </a:xfrm>
          <a:custGeom>
            <a:avLst/>
            <a:gdLst/>
            <a:ahLst/>
            <a:cxnLst/>
            <a:rect l="l" t="t" r="r" b="b"/>
            <a:pathLst>
              <a:path w="5240020" h="1264285">
                <a:moveTo>
                  <a:pt x="0" y="210699"/>
                </a:moveTo>
                <a:lnTo>
                  <a:pt x="5565" y="162385"/>
                </a:lnTo>
                <a:lnTo>
                  <a:pt x="21418" y="118035"/>
                </a:lnTo>
                <a:lnTo>
                  <a:pt x="46293" y="78914"/>
                </a:lnTo>
                <a:lnTo>
                  <a:pt x="78924" y="46285"/>
                </a:lnTo>
                <a:lnTo>
                  <a:pt x="118046" y="21414"/>
                </a:lnTo>
                <a:lnTo>
                  <a:pt x="162393" y="5564"/>
                </a:lnTo>
                <a:lnTo>
                  <a:pt x="210699" y="0"/>
                </a:lnTo>
                <a:lnTo>
                  <a:pt x="5028789" y="0"/>
                </a:lnTo>
                <a:lnTo>
                  <a:pt x="5070095" y="4085"/>
                </a:lnTo>
                <a:lnTo>
                  <a:pt x="5109430" y="16037"/>
                </a:lnTo>
                <a:lnTo>
                  <a:pt x="5145694" y="35395"/>
                </a:lnTo>
                <a:lnTo>
                  <a:pt x="5177789" y="61699"/>
                </a:lnTo>
                <a:lnTo>
                  <a:pt x="5204094" y="93794"/>
                </a:lnTo>
                <a:lnTo>
                  <a:pt x="5223451" y="130059"/>
                </a:lnTo>
                <a:lnTo>
                  <a:pt x="5235403" y="169393"/>
                </a:lnTo>
                <a:lnTo>
                  <a:pt x="5239489" y="210699"/>
                </a:lnTo>
                <a:lnTo>
                  <a:pt x="5239489" y="1053472"/>
                </a:lnTo>
                <a:lnTo>
                  <a:pt x="5233925" y="1101788"/>
                </a:lnTo>
                <a:lnTo>
                  <a:pt x="5218075" y="1146141"/>
                </a:lnTo>
                <a:lnTo>
                  <a:pt x="5193203" y="1185268"/>
                </a:lnTo>
                <a:lnTo>
                  <a:pt x="5160575" y="1217901"/>
                </a:lnTo>
                <a:lnTo>
                  <a:pt x="5121453" y="1242778"/>
                </a:lnTo>
                <a:lnTo>
                  <a:pt x="5077104" y="1258631"/>
                </a:lnTo>
                <a:lnTo>
                  <a:pt x="5028789" y="1264197"/>
                </a:lnTo>
                <a:lnTo>
                  <a:pt x="210699" y="1264197"/>
                </a:lnTo>
                <a:lnTo>
                  <a:pt x="162393" y="1258631"/>
                </a:lnTo>
                <a:lnTo>
                  <a:pt x="118046" y="1242778"/>
                </a:lnTo>
                <a:lnTo>
                  <a:pt x="78924" y="1217901"/>
                </a:lnTo>
                <a:lnTo>
                  <a:pt x="46293" y="1185268"/>
                </a:lnTo>
                <a:lnTo>
                  <a:pt x="21418" y="1146141"/>
                </a:lnTo>
                <a:lnTo>
                  <a:pt x="5565" y="1101788"/>
                </a:lnTo>
                <a:lnTo>
                  <a:pt x="0" y="1053472"/>
                </a:lnTo>
                <a:lnTo>
                  <a:pt x="0" y="210699"/>
                </a:lnTo>
                <a:close/>
              </a:path>
            </a:pathLst>
          </a:custGeom>
          <a:ln w="1904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2635" y="4667865"/>
            <a:ext cx="3307079" cy="0"/>
          </a:xfrm>
          <a:custGeom>
            <a:avLst/>
            <a:gdLst/>
            <a:ahLst/>
            <a:cxnLst/>
            <a:rect l="l" t="t" r="r" b="b"/>
            <a:pathLst>
              <a:path w="3307079">
                <a:moveTo>
                  <a:pt x="3306818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586" y="4584140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167474"/>
                </a:moveTo>
                <a:lnTo>
                  <a:pt x="0" y="83724"/>
                </a:lnTo>
                <a:lnTo>
                  <a:pt x="230049" y="0"/>
                </a:lnTo>
                <a:lnTo>
                  <a:pt x="230049" y="167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586" y="4584140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39">
                <a:moveTo>
                  <a:pt x="230049" y="0"/>
                </a:moveTo>
                <a:lnTo>
                  <a:pt x="0" y="83724"/>
                </a:lnTo>
                <a:lnTo>
                  <a:pt x="230049" y="167474"/>
                </a:lnTo>
                <a:lnTo>
                  <a:pt x="230049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45598" y="3246787"/>
            <a:ext cx="6885940" cy="16992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Python front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3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55"/>
              </a:spcBef>
            </a:pPr>
            <a:r>
              <a:rPr sz="3200" spc="-2140" dirty="0">
                <a:latin typeface="Arial"/>
                <a:cs typeface="Arial"/>
              </a:rPr>
              <a:t>S</a:t>
            </a:r>
            <a:r>
              <a:rPr sz="9600" spc="-15" baseline="-954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9600" spc="-2640" baseline="-954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3200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9600" spc="-2595" baseline="-9548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sz="3200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ssion</a:t>
            </a:r>
            <a:endParaRPr sz="32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4490" y="6896061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0" y="146799"/>
                </a:moveTo>
                <a:lnTo>
                  <a:pt x="7484" y="100399"/>
                </a:lnTo>
                <a:lnTo>
                  <a:pt x="28325" y="60101"/>
                </a:lnTo>
                <a:lnTo>
                  <a:pt x="60107" y="28323"/>
                </a:lnTo>
                <a:lnTo>
                  <a:pt x="100412" y="7483"/>
                </a:lnTo>
                <a:lnTo>
                  <a:pt x="146824" y="0"/>
                </a:lnTo>
                <a:lnTo>
                  <a:pt x="11269977" y="0"/>
                </a:lnTo>
                <a:lnTo>
                  <a:pt x="11326161" y="11178"/>
                </a:lnTo>
                <a:lnTo>
                  <a:pt x="11373777" y="42999"/>
                </a:lnTo>
                <a:lnTo>
                  <a:pt x="11405608" y="90624"/>
                </a:lnTo>
                <a:lnTo>
                  <a:pt x="11416777" y="146799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824" y="880798"/>
                </a:lnTo>
                <a:lnTo>
                  <a:pt x="100412" y="873314"/>
                </a:lnTo>
                <a:lnTo>
                  <a:pt x="60107" y="852474"/>
                </a:lnTo>
                <a:lnTo>
                  <a:pt x="28325" y="820696"/>
                </a:lnTo>
                <a:lnTo>
                  <a:pt x="7484" y="780398"/>
                </a:lnTo>
                <a:lnTo>
                  <a:pt x="0" y="733998"/>
                </a:lnTo>
                <a:lnTo>
                  <a:pt x="0" y="146799"/>
                </a:lnTo>
                <a:close/>
              </a:path>
            </a:pathLst>
          </a:custGeom>
          <a:ln w="19049">
            <a:solidFill>
              <a:srgbClr val="B35E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53890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3890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42132" y="7064618"/>
            <a:ext cx="730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668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668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39481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39481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4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3227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8024" y="647998"/>
                </a:lnTo>
                <a:lnTo>
                  <a:pt x="65981" y="639512"/>
                </a:lnTo>
                <a:lnTo>
                  <a:pt x="31643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52" y="31624"/>
                </a:lnTo>
                <a:lnTo>
                  <a:pt x="65981" y="8486"/>
                </a:lnTo>
                <a:lnTo>
                  <a:pt x="108024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32276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7999"/>
                </a:moveTo>
                <a:lnTo>
                  <a:pt x="8490" y="65960"/>
                </a:lnTo>
                <a:lnTo>
                  <a:pt x="31643" y="31631"/>
                </a:lnTo>
                <a:lnTo>
                  <a:pt x="65981" y="8486"/>
                </a:lnTo>
                <a:lnTo>
                  <a:pt x="108024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8024" y="647998"/>
                </a:lnTo>
                <a:lnTo>
                  <a:pt x="65981" y="639511"/>
                </a:lnTo>
                <a:lnTo>
                  <a:pt x="31643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25072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1798796" y="647998"/>
                </a:moveTo>
                <a:lnTo>
                  <a:pt x="107999" y="647998"/>
                </a:lnTo>
                <a:lnTo>
                  <a:pt x="65970" y="639512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lnTo>
                  <a:pt x="8490" y="65960"/>
                </a:lnTo>
                <a:lnTo>
                  <a:pt x="31649" y="31624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6" y="31631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5" y="616367"/>
                </a:lnTo>
                <a:lnTo>
                  <a:pt x="1840836" y="639512"/>
                </a:lnTo>
                <a:lnTo>
                  <a:pt x="1798796" y="647998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925072" y="7012461"/>
            <a:ext cx="1906905" cy="648335"/>
          </a:xfrm>
          <a:custGeom>
            <a:avLst/>
            <a:gdLst/>
            <a:ahLst/>
            <a:cxnLst/>
            <a:rect l="l" t="t" r="r" b="b"/>
            <a:pathLst>
              <a:path w="1906905" h="648334">
                <a:moveTo>
                  <a:pt x="0" y="107999"/>
                </a:moveTo>
                <a:lnTo>
                  <a:pt x="8490" y="65960"/>
                </a:lnTo>
                <a:lnTo>
                  <a:pt x="31640" y="31631"/>
                </a:lnTo>
                <a:lnTo>
                  <a:pt x="65970" y="8486"/>
                </a:lnTo>
                <a:lnTo>
                  <a:pt x="107999" y="0"/>
                </a:lnTo>
                <a:lnTo>
                  <a:pt x="1798796" y="0"/>
                </a:lnTo>
                <a:lnTo>
                  <a:pt x="1840133" y="8218"/>
                </a:lnTo>
                <a:lnTo>
                  <a:pt x="1875171" y="31624"/>
                </a:lnTo>
                <a:lnTo>
                  <a:pt x="1898577" y="66671"/>
                </a:lnTo>
                <a:lnTo>
                  <a:pt x="1906796" y="107999"/>
                </a:lnTo>
                <a:lnTo>
                  <a:pt x="1906796" y="539998"/>
                </a:lnTo>
                <a:lnTo>
                  <a:pt x="1898309" y="582038"/>
                </a:lnTo>
                <a:lnTo>
                  <a:pt x="1875164" y="616367"/>
                </a:lnTo>
                <a:lnTo>
                  <a:pt x="1840836" y="639511"/>
                </a:lnTo>
                <a:lnTo>
                  <a:pt x="1798796" y="647998"/>
                </a:lnTo>
                <a:lnTo>
                  <a:pt x="107999" y="647998"/>
                </a:lnTo>
                <a:lnTo>
                  <a:pt x="65970" y="639511"/>
                </a:lnTo>
                <a:lnTo>
                  <a:pt x="31640" y="616367"/>
                </a:lnTo>
                <a:lnTo>
                  <a:pt x="8490" y="582038"/>
                </a:lnTo>
                <a:lnTo>
                  <a:pt x="0" y="539998"/>
                </a:lnTo>
                <a:lnTo>
                  <a:pt x="0" y="107999"/>
                </a:lnTo>
                <a:close/>
              </a:path>
            </a:pathLst>
          </a:custGeom>
          <a:ln w="1904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720685" y="7064618"/>
            <a:ext cx="315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44865" y="5799913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11269977" y="880798"/>
                </a:move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9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44865" y="5799913"/>
            <a:ext cx="11417300" cy="881380"/>
          </a:xfrm>
          <a:custGeom>
            <a:avLst/>
            <a:gdLst/>
            <a:ahLst/>
            <a:cxnLst/>
            <a:rect l="l" t="t" r="r" b="b"/>
            <a:pathLst>
              <a:path w="11417300" h="881379">
                <a:moveTo>
                  <a:pt x="0" y="146824"/>
                </a:moveTo>
                <a:lnTo>
                  <a:pt x="7483" y="100412"/>
                </a:lnTo>
                <a:lnTo>
                  <a:pt x="28323" y="60107"/>
                </a:lnTo>
                <a:lnTo>
                  <a:pt x="60101" y="28325"/>
                </a:lnTo>
                <a:lnTo>
                  <a:pt x="100399" y="7484"/>
                </a:lnTo>
                <a:lnTo>
                  <a:pt x="146799" y="0"/>
                </a:lnTo>
                <a:lnTo>
                  <a:pt x="11269977" y="0"/>
                </a:lnTo>
                <a:lnTo>
                  <a:pt x="11326152" y="11178"/>
                </a:lnTo>
                <a:lnTo>
                  <a:pt x="11373777" y="42999"/>
                </a:lnTo>
                <a:lnTo>
                  <a:pt x="11405598" y="90637"/>
                </a:lnTo>
                <a:lnTo>
                  <a:pt x="11416777" y="146824"/>
                </a:lnTo>
                <a:lnTo>
                  <a:pt x="11416777" y="733998"/>
                </a:lnTo>
                <a:lnTo>
                  <a:pt x="11409293" y="780398"/>
                </a:lnTo>
                <a:lnTo>
                  <a:pt x="11388453" y="820696"/>
                </a:lnTo>
                <a:lnTo>
                  <a:pt x="11356675" y="852474"/>
                </a:lnTo>
                <a:lnTo>
                  <a:pt x="11316377" y="873314"/>
                </a:lnTo>
                <a:lnTo>
                  <a:pt x="11269977" y="880798"/>
                </a:lnTo>
                <a:lnTo>
                  <a:pt x="146799" y="880798"/>
                </a:lnTo>
                <a:lnTo>
                  <a:pt x="100399" y="873314"/>
                </a:lnTo>
                <a:lnTo>
                  <a:pt x="60101" y="852474"/>
                </a:lnTo>
                <a:lnTo>
                  <a:pt x="28323" y="820696"/>
                </a:lnTo>
                <a:lnTo>
                  <a:pt x="7483" y="780398"/>
                </a:lnTo>
                <a:lnTo>
                  <a:pt x="0" y="733998"/>
                </a:lnTo>
                <a:lnTo>
                  <a:pt x="0" y="146824"/>
                </a:lnTo>
                <a:close/>
              </a:path>
            </a:pathLst>
          </a:custGeom>
          <a:ln w="19049">
            <a:solidFill>
              <a:srgbClr val="FFAA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9342" y="5968477"/>
            <a:ext cx="6529705" cy="269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Core TensorFlow Execution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556260" marR="179705" indent="119380">
              <a:lnSpc>
                <a:spcPct val="222300"/>
              </a:lnSpc>
              <a:spcBef>
                <a:spcPts val="95"/>
              </a:spcBef>
              <a:tabLst>
                <a:tab pos="2526030" algn="l"/>
                <a:tab pos="2875915" algn="l"/>
                <a:tab pos="4850765" algn="l"/>
                <a:tab pos="5228590" algn="l"/>
              </a:tabLst>
            </a:pP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mul		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Print	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reshape 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GPU	</a:t>
            </a:r>
            <a:r>
              <a:rPr sz="3200" spc="80" dirty="0">
                <a:solidFill>
                  <a:srgbClr val="FFFFFF"/>
                </a:solidFill>
                <a:latin typeface="Arial"/>
                <a:cs typeface="Arial"/>
              </a:rPr>
              <a:t>Android		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6175" y="8050685"/>
            <a:ext cx="1395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Kernels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410392" y="835580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249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4642" y="827205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0" y="0"/>
                </a:lnTo>
                <a:lnTo>
                  <a:pt x="230049" y="83749"/>
                </a:lnTo>
                <a:lnTo>
                  <a:pt x="0" y="167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4642" y="8272058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230049" y="83749"/>
                </a:lnTo>
                <a:lnTo>
                  <a:pt x="0" y="0"/>
                </a:lnTo>
                <a:lnTo>
                  <a:pt x="0" y="167474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47516" y="7048085"/>
            <a:ext cx="796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Arial"/>
                <a:cs typeface="Arial"/>
              </a:rPr>
              <a:t>Ops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10392" y="7355909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249" y="0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44642" y="7272185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0" y="0"/>
                </a:lnTo>
                <a:lnTo>
                  <a:pt x="230049" y="83724"/>
                </a:lnTo>
                <a:lnTo>
                  <a:pt x="0" y="167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4642" y="7272185"/>
            <a:ext cx="230504" cy="167640"/>
          </a:xfrm>
          <a:custGeom>
            <a:avLst/>
            <a:gdLst/>
            <a:ahLst/>
            <a:cxnLst/>
            <a:rect l="l" t="t" r="r" b="b"/>
            <a:pathLst>
              <a:path w="230504" h="167640">
                <a:moveTo>
                  <a:pt x="0" y="167474"/>
                </a:moveTo>
                <a:lnTo>
                  <a:pt x="230049" y="83724"/>
                </a:lnTo>
                <a:lnTo>
                  <a:pt x="0" y="0"/>
                </a:lnTo>
                <a:lnTo>
                  <a:pt x="0" y="167474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93438" y="5061089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40">
                <a:moveTo>
                  <a:pt x="0" y="0"/>
                </a:moveTo>
                <a:lnTo>
                  <a:pt x="0" y="1665621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09688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39" h="230504">
                <a:moveTo>
                  <a:pt x="83749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49" y="2300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09688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39" h="230504">
                <a:moveTo>
                  <a:pt x="0" y="0"/>
                </a:moveTo>
                <a:lnTo>
                  <a:pt x="83749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92634" y="5061089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40">
                <a:moveTo>
                  <a:pt x="0" y="0"/>
                </a:moveTo>
                <a:lnTo>
                  <a:pt x="0" y="1665621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08909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83724" y="230049"/>
                </a:moveTo>
                <a:lnTo>
                  <a:pt x="0" y="0"/>
                </a:lnTo>
                <a:lnTo>
                  <a:pt x="167474" y="0"/>
                </a:lnTo>
                <a:lnTo>
                  <a:pt x="83724" y="230049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08909" y="6726711"/>
            <a:ext cx="167640" cy="230504"/>
          </a:xfrm>
          <a:custGeom>
            <a:avLst/>
            <a:gdLst/>
            <a:ahLst/>
            <a:cxnLst/>
            <a:rect l="l" t="t" r="r" b="b"/>
            <a:pathLst>
              <a:path w="167640" h="230504">
                <a:moveTo>
                  <a:pt x="0" y="0"/>
                </a:moveTo>
                <a:lnTo>
                  <a:pt x="83724" y="230049"/>
                </a:lnTo>
                <a:lnTo>
                  <a:pt x="167474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9138" y="508053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5">
                <a:moveTo>
                  <a:pt x="0" y="0"/>
                </a:moveTo>
                <a:lnTo>
                  <a:pt x="2087995" y="0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19736" y="4244666"/>
            <a:ext cx="0" cy="821690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173"/>
                </a:lnTo>
              </a:path>
            </a:pathLst>
          </a:custGeom>
          <a:ln w="38099">
            <a:solidFill>
              <a:srgbClr val="34A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2521111" y="1053056"/>
            <a:ext cx="1338262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chemeClr val="accent6">
                    <a:lumMod val="75000"/>
                  </a:schemeClr>
                </a:solidFill>
              </a:rPr>
              <a:t>Session </a:t>
            </a:r>
            <a:r>
              <a:rPr spc="10">
                <a:solidFill>
                  <a:schemeClr val="accent6">
                    <a:lumMod val="75000"/>
                  </a:schemeClr>
                </a:solidFill>
              </a:rPr>
              <a:t>allows </a:t>
            </a:r>
            <a:r>
              <a:rPr spc="10" smtClean="0">
                <a:solidFill>
                  <a:schemeClr val="accent6">
                    <a:lumMod val="75000"/>
                  </a:schemeClr>
                </a:solidFill>
              </a:rPr>
              <a:t>Tensor</a:t>
            </a:r>
            <a:r>
              <a:rPr lang="en-US" spc="10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spc="10" smtClean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</a:rPr>
              <a:t>to cache and distribute </a:t>
            </a:r>
          </a:p>
          <a:p>
            <a:pPr marR="128270" algn="ctr">
              <a:lnSpc>
                <a:spcPct val="100000"/>
              </a:lnSpc>
              <a:spcBef>
                <a:spcPts val="30"/>
              </a:spcBef>
            </a:pPr>
            <a:r>
              <a:rPr spc="155" dirty="0">
                <a:solidFill>
                  <a:schemeClr val="accent6">
                    <a:lumMod val="75000"/>
                  </a:schemeClr>
                </a:solidFill>
              </a:rPr>
              <a:t>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269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A tensor is an N-dimensional array of data</vt:lpstr>
      <vt:lpstr>TensorFlow graphs are portable between  different devices</vt:lpstr>
      <vt:lpstr>TensorFlow even supports  federated learning</vt:lpstr>
      <vt:lpstr>TensorFlow API hierarchy</vt:lpstr>
      <vt:lpstr>The Python API lets you build and run Directed Graphs</vt:lpstr>
      <vt:lpstr>Session allows Tensorflow to cache and distribute  computation</vt:lpstr>
      <vt:lpstr>Tensorflow 2.0</vt:lpstr>
      <vt:lpstr>A comprehensive platform that supports ML workflows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21</cp:revision>
  <dcterms:created xsi:type="dcterms:W3CDTF">2019-03-22T14:22:26Z</dcterms:created>
  <dcterms:modified xsi:type="dcterms:W3CDTF">2019-03-22T21:26:37Z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2019-03-22T00:00:00Z</vt:filetime>
  </property>
</Properties>
</file>