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0" r:id="rId5"/>
    <p:sldId id="300" r:id="rId6"/>
    <p:sldId id="301" r:id="rId7"/>
    <p:sldId id="302" r:id="rId8"/>
    <p:sldId id="303" r:id="rId9"/>
    <p:sldId id="304" r:id="rId10"/>
    <p:sldId id="310" r:id="rId11"/>
    <p:sldId id="305" r:id="rId12"/>
    <p:sldId id="306" r:id="rId13"/>
    <p:sldId id="307" r:id="rId14"/>
    <p:sldId id="309" r:id="rId15"/>
    <p:sldId id="312" r:id="rId16"/>
    <p:sldId id="313" r:id="rId17"/>
    <p:sldId id="314" r:id="rId18"/>
    <p:sldId id="315" r:id="rId19"/>
    <p:sldId id="316" r:id="rId20"/>
  </p:sldIdLst>
  <p:sldSz cx="9906000" cy="6858000" type="A4"/>
  <p:notesSz cx="6797675" cy="9872663"/>
  <p:custDataLst>
    <p:tags r:id="rId23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3071">
          <p15:clr>
            <a:srgbClr val="A4A3A4"/>
          </p15:clr>
        </p15:guide>
        <p15:guide id="4" pos="3306">
          <p15:clr>
            <a:srgbClr val="A4A3A4"/>
          </p15:clr>
        </p15:guide>
        <p15:guide id="5" pos="5900">
          <p15:clr>
            <a:srgbClr val="A4A3A4"/>
          </p15:clr>
        </p15:guide>
        <p15:guide id="6" pos="4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1D5"/>
    <a:srgbClr val="D3CECB"/>
    <a:srgbClr val="FCE0CB"/>
    <a:srgbClr val="CFE9DB"/>
    <a:srgbClr val="F0F5E2"/>
    <a:srgbClr val="ECD6CC"/>
    <a:srgbClr val="938982"/>
    <a:srgbClr val="7CC49D"/>
    <a:srgbClr val="BBD986"/>
    <a:srgbClr val="D19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8" autoAdjust="0"/>
    <p:restoredTop sz="99361" autoAdjust="0"/>
  </p:normalViewPr>
  <p:slideViewPr>
    <p:cSldViewPr snapToGrid="0" snapToObjects="1">
      <p:cViewPr varScale="1">
        <p:scale>
          <a:sx n="114" d="100"/>
          <a:sy n="114" d="100"/>
        </p:scale>
        <p:origin x="-1026" y="-96"/>
      </p:cViewPr>
      <p:guideLst>
        <p:guide orient="horz" pos="2160"/>
        <p:guide pos="3120"/>
        <p:guide pos="3071"/>
        <p:guide pos="3306"/>
        <p:guide pos="5900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042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633"/>
          </a:xfrm>
          <a:prstGeom prst="rect">
            <a:avLst/>
          </a:prstGeom>
        </p:spPr>
        <p:txBody>
          <a:bodyPr vert="horz" lIns="95254" tIns="47627" rIns="95254" bIns="47627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3633"/>
          </a:xfrm>
          <a:prstGeom prst="rect">
            <a:avLst/>
          </a:prstGeom>
        </p:spPr>
        <p:txBody>
          <a:bodyPr vert="horz" lIns="95254" tIns="47627" rIns="95254" bIns="47627" rtlCol="0"/>
          <a:lstStyle>
            <a:lvl1pPr algn="r">
              <a:defRPr sz="1300"/>
            </a:lvl1pPr>
          </a:lstStyle>
          <a:p>
            <a:fld id="{1DCDDA9B-8EEF-9847-B0BD-E217568AE0EA}" type="datetimeFigureOut">
              <a:rPr lang="fr-FR" smtClean="0"/>
              <a:pPr/>
              <a:t>04/11/2016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5254" tIns="47627" rIns="95254" bIns="47627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5254" tIns="47627" rIns="95254" bIns="47627" rtlCol="0" anchor="b"/>
          <a:lstStyle>
            <a:lvl1pPr algn="r">
              <a:defRPr sz="1300"/>
            </a:lvl1pPr>
          </a:lstStyle>
          <a:p>
            <a:fld id="{7AB38CFE-9A86-CA4C-8E86-8726C7EE04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20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633"/>
          </a:xfrm>
          <a:prstGeom prst="rect">
            <a:avLst/>
          </a:prstGeom>
        </p:spPr>
        <p:txBody>
          <a:bodyPr vert="horz" lIns="95254" tIns="47627" rIns="95254" bIns="47627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3633"/>
          </a:xfrm>
          <a:prstGeom prst="rect">
            <a:avLst/>
          </a:prstGeom>
        </p:spPr>
        <p:txBody>
          <a:bodyPr vert="horz" lIns="95254" tIns="47627" rIns="95254" bIns="47627" rtlCol="0"/>
          <a:lstStyle>
            <a:lvl1pPr algn="r">
              <a:defRPr sz="1300"/>
            </a:lvl1pPr>
          </a:lstStyle>
          <a:p>
            <a:fld id="{C8F6142E-A8B3-AB40-85C7-FBF664BFE24C}" type="datetimeFigureOut">
              <a:rPr lang="fr-FR" smtClean="0"/>
              <a:pPr/>
              <a:t>04/11/2016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27075" y="741363"/>
            <a:ext cx="5343525" cy="370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4" tIns="47627" rIns="95254" bIns="47627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5254" tIns="47627" rIns="95254" bIns="47627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5254" tIns="47627" rIns="95254" bIns="47627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5254" tIns="47627" rIns="95254" bIns="47627" rtlCol="0" anchor="b"/>
          <a:lstStyle>
            <a:lvl1pPr algn="r">
              <a:defRPr sz="1300"/>
            </a:lvl1pPr>
          </a:lstStyle>
          <a:p>
            <a:fld id="{CB693FA0-ABBB-8943-BB36-46122AAECDA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2399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8813" y="1268760"/>
            <a:ext cx="8420100" cy="1736906"/>
          </a:xfrm>
          <a:prstGeom prst="rect">
            <a:avLst/>
          </a:prstGeom>
        </p:spPr>
        <p:txBody>
          <a:bodyPr lIns="0" tIns="0" bIns="0" anchor="b" anchorCtr="0">
            <a:normAutofit/>
          </a:bodyPr>
          <a:lstStyle>
            <a:lvl1pPr algn="l">
              <a:defRPr sz="2800" b="1">
                <a:latin typeface="Arial"/>
                <a:cs typeface="Arial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88813" y="3081864"/>
            <a:ext cx="8420100" cy="186591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0" name="Freeform 3"/>
          <p:cNvSpPr>
            <a:spLocks/>
          </p:cNvSpPr>
          <p:nvPr userDrawn="1"/>
        </p:nvSpPr>
        <p:spPr bwMode="auto">
          <a:xfrm>
            <a:off x="741001" y="6548400"/>
            <a:ext cx="9164769" cy="163512"/>
          </a:xfrm>
          <a:custGeom>
            <a:avLst/>
            <a:gdLst>
              <a:gd name="connsiteX0" fmla="*/ 0 w 10000"/>
              <a:gd name="connsiteY0" fmla="*/ 0 h 10000"/>
              <a:gd name="connsiteX1" fmla="*/ 105 w 10000"/>
              <a:gd name="connsiteY1" fmla="*/ 10000 h 10000"/>
              <a:gd name="connsiteX2" fmla="*/ 10000 w 10000"/>
              <a:gd name="connsiteY2" fmla="*/ 9903 h 10000"/>
              <a:gd name="connsiteX3" fmla="*/ 10000 w 10000"/>
              <a:gd name="connsiteY3" fmla="*/ 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98 w 10000"/>
              <a:gd name="connsiteY1" fmla="*/ 10000 h 10000"/>
              <a:gd name="connsiteX2" fmla="*/ 10000 w 10000"/>
              <a:gd name="connsiteY2" fmla="*/ 9903 h 10000"/>
              <a:gd name="connsiteX3" fmla="*/ 10000 w 10000"/>
              <a:gd name="connsiteY3" fmla="*/ 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" y="3333"/>
                  <a:pt x="65" y="6667"/>
                  <a:pt x="98" y="10000"/>
                </a:cubicBezTo>
                <a:lnTo>
                  <a:pt x="10000" y="9903"/>
                </a:lnTo>
                <a:lnTo>
                  <a:pt x="1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A5B4C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7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384550" y="6532359"/>
            <a:ext cx="3136900" cy="189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11" name="Image 10" descr="logo-technologi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94" y="470944"/>
            <a:ext cx="5127279" cy="51047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1" y="333753"/>
            <a:ext cx="4564380" cy="7848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67" y="470946"/>
            <a:ext cx="815245" cy="5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2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8000" y="1053789"/>
            <a:ext cx="9000000" cy="54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 pitchFamily="2" charset="2"/>
              <a:buChar char="n"/>
              <a:defRPr sz="2000" b="1" baseline="0">
                <a:latin typeface="Arial"/>
                <a:cs typeface="Arial"/>
              </a:defRPr>
            </a:lvl1pPr>
            <a:lvl2pPr marL="742950" indent="-285750">
              <a:buClr>
                <a:schemeClr val="accent2"/>
              </a:buClr>
              <a:buSzPct val="50000"/>
              <a:buFont typeface="Wingdings" pitchFamily="2" charset="2"/>
              <a:buChar char=""/>
              <a:defRPr sz="1800"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60000"/>
              <a:buFont typeface="Wingdings" pitchFamily="2" charset="2"/>
              <a:buChar char=""/>
              <a:defRPr sz="16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6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fr-FR" dirty="0" smtClean="0"/>
              <a:t>Cliquez pour modifier les styles du texte du masque 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653902" y="73835"/>
            <a:ext cx="6885134" cy="773887"/>
          </a:xfrm>
          <a:prstGeom prst="rect">
            <a:avLst/>
          </a:prstGeom>
        </p:spPr>
        <p:txBody>
          <a:bodyPr vert="horz" lIns="0" tIns="0" rIns="0" bIns="0" anchor="b" anchorCtr="0">
            <a:normAutofit/>
          </a:bodyPr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384550" y="6532359"/>
            <a:ext cx="3136900" cy="189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15" name="Image 14" descr="logo-technologi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59" y="562937"/>
            <a:ext cx="2621914" cy="261041"/>
          </a:xfrm>
          <a:prstGeom prst="rect">
            <a:avLst/>
          </a:prstGeom>
        </p:spPr>
      </p:pic>
      <p:pic>
        <p:nvPicPr>
          <p:cNvPr id="16" name="Image 15" descr="carré-gauche 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0" y="412441"/>
            <a:ext cx="572816" cy="418596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009" y="122171"/>
            <a:ext cx="2282190" cy="39243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16" y="548124"/>
            <a:ext cx="452914" cy="2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8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7"/>
          <p:cNvSpPr>
            <a:spLocks noGrp="1"/>
          </p:cNvSpPr>
          <p:nvPr>
            <p:ph type="title"/>
          </p:nvPr>
        </p:nvSpPr>
        <p:spPr>
          <a:xfrm>
            <a:off x="653902" y="73835"/>
            <a:ext cx="6885134" cy="773887"/>
          </a:xfrm>
          <a:prstGeom prst="rect">
            <a:avLst/>
          </a:prstGeom>
        </p:spPr>
        <p:txBody>
          <a:bodyPr vert="horz" lIns="0" tIns="0" rIns="0" bIns="0" anchor="b" anchorCtr="0">
            <a:normAutofit/>
          </a:bodyPr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68000" y="1080000"/>
            <a:ext cx="4320000" cy="54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 pitchFamily="2" charset="2"/>
              <a:buChar char="n"/>
              <a:defRPr sz="2000" b="1">
                <a:latin typeface="Arial"/>
                <a:cs typeface="Arial"/>
              </a:defRPr>
            </a:lvl1pPr>
            <a:lvl2pPr marL="742950" indent="-285750">
              <a:buClr>
                <a:schemeClr val="accent2"/>
              </a:buClr>
              <a:buSzPct val="50000"/>
              <a:buFont typeface="Wingdings" pitchFamily="2" charset="2"/>
              <a:buChar char=""/>
              <a:defRPr sz="1800"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60000"/>
              <a:buFont typeface="Wingdings" pitchFamily="2" charset="2"/>
              <a:buChar char=""/>
              <a:defRPr sz="16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6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10"/>
          </p:nvPr>
        </p:nvSpPr>
        <p:spPr>
          <a:xfrm>
            <a:off x="5168553" y="1058741"/>
            <a:ext cx="4320000" cy="54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 pitchFamily="2" charset="2"/>
              <a:buChar char="n"/>
              <a:defRPr sz="2000" b="1">
                <a:latin typeface="Arial"/>
                <a:cs typeface="Arial"/>
              </a:defRPr>
            </a:lvl1pPr>
            <a:lvl2pPr marL="742950" indent="-285750">
              <a:buClr>
                <a:schemeClr val="accent2"/>
              </a:buClr>
              <a:buSzPct val="50000"/>
              <a:buFont typeface="Wingdings" pitchFamily="2" charset="2"/>
              <a:buChar char=""/>
              <a:defRPr sz="1800"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60000"/>
              <a:buFont typeface="Wingdings" pitchFamily="2" charset="2"/>
              <a:buChar char=""/>
              <a:defRPr sz="16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6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384550" y="6532359"/>
            <a:ext cx="3136900" cy="189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19" name="Image 18" descr="logo-technologi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59" y="562937"/>
            <a:ext cx="2621914" cy="261041"/>
          </a:xfrm>
          <a:prstGeom prst="rect">
            <a:avLst/>
          </a:prstGeom>
        </p:spPr>
      </p:pic>
      <p:pic>
        <p:nvPicPr>
          <p:cNvPr id="20" name="Image 19" descr="carré-gauche 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0" y="412441"/>
            <a:ext cx="572816" cy="41859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009" y="122171"/>
            <a:ext cx="2282190" cy="39243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16" y="548124"/>
            <a:ext cx="452914" cy="2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3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7"/>
          <p:cNvSpPr>
            <a:spLocks noGrp="1"/>
          </p:cNvSpPr>
          <p:nvPr>
            <p:ph type="title"/>
          </p:nvPr>
        </p:nvSpPr>
        <p:spPr>
          <a:xfrm>
            <a:off x="653902" y="73835"/>
            <a:ext cx="6885134" cy="779990"/>
          </a:xfrm>
          <a:prstGeom prst="rect">
            <a:avLst/>
          </a:prstGeom>
        </p:spPr>
        <p:txBody>
          <a:bodyPr vert="horz" lIns="0" tIns="0" rIns="0" bIns="0" anchor="b" anchorCtr="0">
            <a:normAutofit/>
          </a:bodyPr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0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384550" y="6532359"/>
            <a:ext cx="3136900" cy="189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13" name="Image 12" descr="logo-technologi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59" y="562937"/>
            <a:ext cx="2621914" cy="261041"/>
          </a:xfrm>
          <a:prstGeom prst="rect">
            <a:avLst/>
          </a:prstGeom>
        </p:spPr>
      </p:pic>
      <p:pic>
        <p:nvPicPr>
          <p:cNvPr id="17" name="Image 16" descr="carré-gauche 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0" y="412441"/>
            <a:ext cx="572816" cy="41859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009" y="122171"/>
            <a:ext cx="2282190" cy="39243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16" y="548124"/>
            <a:ext cx="452914" cy="2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0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72816" y="1268046"/>
            <a:ext cx="4114190" cy="52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6" name="Titre 7"/>
          <p:cNvSpPr>
            <a:spLocks noGrp="1"/>
          </p:cNvSpPr>
          <p:nvPr>
            <p:ph type="title"/>
          </p:nvPr>
        </p:nvSpPr>
        <p:spPr>
          <a:xfrm>
            <a:off x="653902" y="73835"/>
            <a:ext cx="6885134" cy="773887"/>
          </a:xfrm>
          <a:prstGeom prst="rect">
            <a:avLst/>
          </a:prstGeom>
        </p:spPr>
        <p:txBody>
          <a:bodyPr vert="horz" lIns="0" tIns="0" rIns="0" bIns="0" anchor="b" anchorCtr="0">
            <a:normAutofit/>
          </a:bodyPr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5231183" y="1268046"/>
            <a:ext cx="4123488" cy="52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 pitchFamily="2" charset="2"/>
              <a:buChar char="n"/>
              <a:defRPr sz="2000" b="1">
                <a:latin typeface="Arial"/>
                <a:cs typeface="Arial"/>
              </a:defRPr>
            </a:lvl1pPr>
            <a:lvl2pPr marL="742950" indent="-285750">
              <a:buClr>
                <a:schemeClr val="accent2"/>
              </a:buClr>
              <a:buSzPct val="50000"/>
              <a:buFont typeface="Wingdings" pitchFamily="2" charset="2"/>
              <a:buChar char=""/>
              <a:defRPr sz="1800"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60000"/>
              <a:buFont typeface="Wingdings" pitchFamily="2" charset="2"/>
              <a:buChar char=""/>
              <a:defRPr sz="16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6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384550" y="6532359"/>
            <a:ext cx="3136900" cy="189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17" name="Image 16" descr="logo-technologi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59" y="562937"/>
            <a:ext cx="2621914" cy="261041"/>
          </a:xfrm>
          <a:prstGeom prst="rect">
            <a:avLst/>
          </a:prstGeom>
        </p:spPr>
      </p:pic>
      <p:pic>
        <p:nvPicPr>
          <p:cNvPr id="18" name="Image 17" descr="carré-gauche 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0" y="412441"/>
            <a:ext cx="572816" cy="41859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009" y="122171"/>
            <a:ext cx="2282190" cy="39243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16" y="548124"/>
            <a:ext cx="452914" cy="2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8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384550" y="6532359"/>
            <a:ext cx="3136900" cy="189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8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48400"/>
            <a:ext cx="9906000" cy="316558"/>
          </a:xfrm>
          <a:prstGeom prst="rect">
            <a:avLst/>
          </a:prstGeom>
          <a:solidFill>
            <a:srgbClr val="B7AFA9"/>
          </a:solidFill>
          <a:ln>
            <a:noFill/>
          </a:ln>
          <a:effectLst>
            <a:outerShdw blurRad="1651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906000" cy="64800"/>
          </a:xfrm>
          <a:prstGeom prst="rect">
            <a:avLst/>
          </a:prstGeom>
          <a:solidFill>
            <a:srgbClr val="B7AFA9"/>
          </a:solidFill>
          <a:ln>
            <a:noFill/>
          </a:ln>
          <a:effectLst>
            <a:outerShdw blurRad="1651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0" name="Freeform 3"/>
          <p:cNvSpPr>
            <a:spLocks/>
          </p:cNvSpPr>
          <p:nvPr/>
        </p:nvSpPr>
        <p:spPr bwMode="auto">
          <a:xfrm>
            <a:off x="741001" y="6559033"/>
            <a:ext cx="9164769" cy="163512"/>
          </a:xfrm>
          <a:custGeom>
            <a:avLst/>
            <a:gdLst>
              <a:gd name="connsiteX0" fmla="*/ 0 w 10000"/>
              <a:gd name="connsiteY0" fmla="*/ 0 h 10000"/>
              <a:gd name="connsiteX1" fmla="*/ 105 w 10000"/>
              <a:gd name="connsiteY1" fmla="*/ 10000 h 10000"/>
              <a:gd name="connsiteX2" fmla="*/ 10000 w 10000"/>
              <a:gd name="connsiteY2" fmla="*/ 9903 h 10000"/>
              <a:gd name="connsiteX3" fmla="*/ 10000 w 10000"/>
              <a:gd name="connsiteY3" fmla="*/ 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98 w 10000"/>
              <a:gd name="connsiteY1" fmla="*/ 10000 h 10000"/>
              <a:gd name="connsiteX2" fmla="*/ 10000 w 10000"/>
              <a:gd name="connsiteY2" fmla="*/ 9903 h 10000"/>
              <a:gd name="connsiteX3" fmla="*/ 10000 w 10000"/>
              <a:gd name="connsiteY3" fmla="*/ 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" y="3333"/>
                  <a:pt x="65" y="6667"/>
                  <a:pt x="98" y="10000"/>
                </a:cubicBezTo>
                <a:lnTo>
                  <a:pt x="10000" y="9903"/>
                </a:lnTo>
                <a:lnTo>
                  <a:pt x="1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A5B4C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6" name="Espace réservé de la date 3"/>
          <p:cNvSpPr txBox="1">
            <a:spLocks/>
          </p:cNvSpPr>
          <p:nvPr/>
        </p:nvSpPr>
        <p:spPr>
          <a:xfrm>
            <a:off x="807157" y="6685898"/>
            <a:ext cx="9098843" cy="188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457200" rtl="0" eaLnBrk="1" latinLnBrk="0" hangingPunct="1">
              <a:defRPr sz="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700" dirty="0" smtClean="0"/>
              <a:t>GIE CA Technologies</a:t>
            </a:r>
            <a:r>
              <a:rPr lang="fr-FR" sz="700" baseline="0" dirty="0" smtClean="0"/>
              <a:t> – </a:t>
            </a:r>
            <a:r>
              <a:rPr lang="fr-FR" sz="700" dirty="0" smtClean="0"/>
              <a:t>Ce document est la propriété exclusive du</a:t>
            </a:r>
            <a:r>
              <a:rPr lang="fr-FR" sz="700" baseline="0" dirty="0" smtClean="0"/>
              <a:t> </a:t>
            </a:r>
            <a:r>
              <a:rPr lang="fr-FR" sz="700" dirty="0" smtClean="0"/>
              <a:t>GIE et ne peut être utilisé ou reproduit qu'avec l'autorisation écrite du</a:t>
            </a:r>
            <a:r>
              <a:rPr lang="fr-FR" sz="700" baseline="0" dirty="0" smtClean="0"/>
              <a:t> </a:t>
            </a:r>
            <a:r>
              <a:rPr lang="fr-FR" sz="700" dirty="0" smtClean="0"/>
              <a:t>GIE </a:t>
            </a:r>
            <a:endParaRPr lang="fr-FR" sz="700" dirty="0"/>
          </a:p>
        </p:txBody>
      </p:sp>
      <p:sp>
        <p:nvSpPr>
          <p:cNvPr id="9" name="Espace réservé de la date 3"/>
          <p:cNvSpPr txBox="1">
            <a:spLocks/>
          </p:cNvSpPr>
          <p:nvPr/>
        </p:nvSpPr>
        <p:spPr>
          <a:xfrm>
            <a:off x="807157" y="6532359"/>
            <a:ext cx="8860365" cy="18838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457200" rtl="0" eaLnBrk="1" latinLnBrk="0" hangingPunct="1">
              <a:defRPr sz="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86860E-930E-BD48-9042-E4141DED200D}" type="datetimeFigureOut">
              <a:rPr lang="fr-FR" sz="700" smtClean="0"/>
              <a:pPr/>
              <a:t>04/11/2016</a:t>
            </a:fld>
            <a:r>
              <a:rPr lang="fr-FR" sz="700" dirty="0" smtClean="0"/>
              <a:t> • Page : N° </a:t>
            </a:r>
            <a:fld id="{7CD832F9-FC83-A745-8133-2CD7526755DD}" type="slidenum">
              <a:rPr lang="fr-FR" sz="700" smtClean="0"/>
              <a:pPr/>
              <a:t>‹N°›</a:t>
            </a:fld>
            <a:endParaRPr lang="fr-FR" sz="7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384550" y="6532359"/>
            <a:ext cx="3136900" cy="189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85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8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0.156.46.218:82/" TargetMode="External"/><Relationship Id="rId2" Type="http://schemas.openxmlformats.org/officeDocument/2006/relationships/hyperlink" Target="http://10.156.46.218:8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156.46.218:83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72.17.0.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Docker</a:t>
            </a:r>
            <a:br>
              <a:rPr lang="fr-FR" dirty="0" smtClean="0"/>
            </a:br>
            <a:r>
              <a:rPr lang="fr-FR" dirty="0" smtClean="0"/>
              <a:t>Pour démarrer …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 smtClean="0"/>
              <a:t>9 Septembre 2015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301" y="1899899"/>
            <a:ext cx="2857748" cy="23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68000" y="1053789"/>
            <a:ext cx="9000000" cy="2189743"/>
          </a:xfrm>
        </p:spPr>
        <p:txBody>
          <a:bodyPr>
            <a:normAutofit/>
          </a:bodyPr>
          <a:lstStyle/>
          <a:p>
            <a:r>
              <a:rPr lang="fr-FR" dirty="0" smtClean="0"/>
              <a:t>Configuration réseau (via commande </a:t>
            </a:r>
            <a:r>
              <a:rPr lang="fr-FR" dirty="0" err="1" smtClean="0"/>
              <a:t>ifconfig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docker0</a:t>
            </a:r>
            <a:r>
              <a:rPr lang="fr-FR" dirty="0"/>
              <a:t>: flags=4099&lt;UP,BROADCAST,MULTICAST&gt;  </a:t>
            </a:r>
            <a:r>
              <a:rPr lang="fr-FR" dirty="0" err="1"/>
              <a:t>mtu</a:t>
            </a:r>
            <a:r>
              <a:rPr lang="fr-FR" dirty="0"/>
              <a:t> 1500</a:t>
            </a:r>
          </a:p>
          <a:p>
            <a:pPr lvl="1"/>
            <a:r>
              <a:rPr lang="fr-FR" dirty="0"/>
              <a:t>        </a:t>
            </a:r>
            <a:r>
              <a:rPr lang="fr-FR" dirty="0" err="1"/>
              <a:t>inet</a:t>
            </a:r>
            <a:r>
              <a:rPr lang="fr-FR" dirty="0"/>
              <a:t> 172.17.42.1  </a:t>
            </a:r>
            <a:r>
              <a:rPr lang="fr-FR" dirty="0" err="1"/>
              <a:t>netmask</a:t>
            </a:r>
            <a:r>
              <a:rPr lang="fr-FR" dirty="0"/>
              <a:t> 255.255.0.0  broadcast </a:t>
            </a:r>
            <a:r>
              <a:rPr lang="fr-FR" dirty="0" smtClean="0"/>
              <a:t>0.0.0.0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en-US" dirty="0"/>
              <a:t>ens3: flags=4163&lt;UP,BROADCAST,RUNNING,MULTICAST&gt;  </a:t>
            </a:r>
            <a:r>
              <a:rPr lang="en-US" dirty="0" err="1"/>
              <a:t>mtu</a:t>
            </a:r>
            <a:r>
              <a:rPr lang="en-US" dirty="0"/>
              <a:t> 1500</a:t>
            </a:r>
          </a:p>
          <a:p>
            <a:pPr lvl="1"/>
            <a:r>
              <a:rPr lang="en-US" dirty="0"/>
              <a:t>        </a:t>
            </a:r>
            <a:r>
              <a:rPr lang="en-US" dirty="0" err="1"/>
              <a:t>inet</a:t>
            </a:r>
            <a:r>
              <a:rPr lang="en-US" dirty="0"/>
              <a:t> 10.156.46.218  netmask 255.255.255.128  broadcast 10.156.46.255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 et le réseau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696364" y="4737960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10.156.46.218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4696364" y="4083854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172.17.42.1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502020" y="3284617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172.17.0.1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4696364" y="3286526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172.17.0.2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6890708" y="3286526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172.17.0.3</a:t>
            </a:r>
          </a:p>
        </p:txBody>
      </p:sp>
      <p:cxnSp>
        <p:nvCxnSpPr>
          <p:cNvPr id="13" name="Connecteur droit 12"/>
          <p:cNvCxnSpPr>
            <a:stCxn id="7" idx="2"/>
            <a:endCxn id="6" idx="0"/>
          </p:cNvCxnSpPr>
          <p:nvPr/>
        </p:nvCxnSpPr>
        <p:spPr>
          <a:xfrm>
            <a:off x="3317216" y="3644617"/>
            <a:ext cx="2194344" cy="43923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10" idx="2"/>
            <a:endCxn id="6" idx="0"/>
          </p:cNvCxnSpPr>
          <p:nvPr/>
        </p:nvCxnSpPr>
        <p:spPr>
          <a:xfrm>
            <a:off x="5511560" y="3646526"/>
            <a:ext cx="0" cy="43732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1" idx="2"/>
            <a:endCxn id="6" idx="0"/>
          </p:cNvCxnSpPr>
          <p:nvPr/>
        </p:nvCxnSpPr>
        <p:spPr>
          <a:xfrm flipH="1">
            <a:off x="5511560" y="3646526"/>
            <a:ext cx="2194344" cy="43732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2"/>
            <a:endCxn id="5" idx="0"/>
          </p:cNvCxnSpPr>
          <p:nvPr/>
        </p:nvCxnSpPr>
        <p:spPr>
          <a:xfrm>
            <a:off x="5511560" y="4443854"/>
            <a:ext cx="0" cy="29410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66824" y="3286526"/>
            <a:ext cx="1440000" cy="36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containers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61168" y="4081268"/>
            <a:ext cx="1440000" cy="36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docker-</a:t>
            </a:r>
            <a:r>
              <a:rPr lang="fr-FR" sz="1400" dirty="0" err="1" smtClean="0">
                <a:latin typeface="Arial"/>
                <a:cs typeface="Arial"/>
              </a:rPr>
              <a:t>engine</a:t>
            </a:r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61168" y="4745092"/>
            <a:ext cx="1440000" cy="36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Serveur hôte</a:t>
            </a:r>
          </a:p>
        </p:txBody>
      </p:sp>
      <p:sp>
        <p:nvSpPr>
          <p:cNvPr id="32" name="Nuage 31"/>
          <p:cNvSpPr/>
          <p:nvPr/>
        </p:nvSpPr>
        <p:spPr>
          <a:xfrm>
            <a:off x="4696365" y="5336819"/>
            <a:ext cx="1630392" cy="854015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Arial"/>
                <a:cs typeface="Arial"/>
              </a:rPr>
              <a:t>Réseau</a:t>
            </a:r>
          </a:p>
        </p:txBody>
      </p:sp>
      <p:cxnSp>
        <p:nvCxnSpPr>
          <p:cNvPr id="33" name="Connecteur droit 32"/>
          <p:cNvCxnSpPr>
            <a:stCxn id="5" idx="2"/>
            <a:endCxn id="32" idx="3"/>
          </p:cNvCxnSpPr>
          <p:nvPr/>
        </p:nvCxnSpPr>
        <p:spPr>
          <a:xfrm>
            <a:off x="5511560" y="5097960"/>
            <a:ext cx="1" cy="2876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orme libre 35"/>
          <p:cNvSpPr/>
          <p:nvPr/>
        </p:nvSpPr>
        <p:spPr>
          <a:xfrm>
            <a:off x="5432043" y="3485072"/>
            <a:ext cx="1727882" cy="2734573"/>
          </a:xfrm>
          <a:custGeom>
            <a:avLst/>
            <a:gdLst>
              <a:gd name="connsiteX0" fmla="*/ 1727882 w 1727882"/>
              <a:gd name="connsiteY0" fmla="*/ 0 h 2734573"/>
              <a:gd name="connsiteX1" fmla="*/ 882493 w 1727882"/>
              <a:gd name="connsiteY1" fmla="*/ 284671 h 2734573"/>
              <a:gd name="connsiteX2" fmla="*/ 295897 w 1727882"/>
              <a:gd name="connsiteY2" fmla="*/ 552090 h 2734573"/>
              <a:gd name="connsiteX3" fmla="*/ 114742 w 1727882"/>
              <a:gd name="connsiteY3" fmla="*/ 983411 h 2734573"/>
              <a:gd name="connsiteX4" fmla="*/ 80236 w 1727882"/>
              <a:gd name="connsiteY4" fmla="*/ 1984075 h 2734573"/>
              <a:gd name="connsiteX5" fmla="*/ 1210297 w 1727882"/>
              <a:gd name="connsiteY5" fmla="*/ 2734573 h 27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7882" h="2734573">
                <a:moveTo>
                  <a:pt x="1727882" y="0"/>
                </a:moveTo>
                <a:cubicBezTo>
                  <a:pt x="1424519" y="96328"/>
                  <a:pt x="1121157" y="192656"/>
                  <a:pt x="882493" y="284671"/>
                </a:cubicBezTo>
                <a:cubicBezTo>
                  <a:pt x="643829" y="376686"/>
                  <a:pt x="423856" y="435633"/>
                  <a:pt x="295897" y="552090"/>
                </a:cubicBezTo>
                <a:cubicBezTo>
                  <a:pt x="167938" y="668547"/>
                  <a:pt x="150685" y="744747"/>
                  <a:pt x="114742" y="983411"/>
                </a:cubicBezTo>
                <a:cubicBezTo>
                  <a:pt x="78799" y="1222075"/>
                  <a:pt x="-102356" y="1692215"/>
                  <a:pt x="80236" y="1984075"/>
                </a:cubicBezTo>
                <a:cubicBezTo>
                  <a:pt x="262828" y="2275935"/>
                  <a:pt x="736562" y="2505254"/>
                  <a:pt x="1210297" y="2734573"/>
                </a:cubicBezTo>
              </a:path>
            </a:pathLst>
          </a:cu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6711988" y="5987814"/>
            <a:ext cx="914400" cy="388188"/>
          </a:xfrm>
          <a:prstGeom prst="rect">
            <a:avLst/>
          </a:prstGeom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fr-FR" sz="4800" b="1" dirty="0" smtClean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31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000" y="1053789"/>
            <a:ext cx="9000000" cy="1487202"/>
          </a:xfrm>
        </p:spPr>
        <p:txBody>
          <a:bodyPr/>
          <a:lstStyle/>
          <a:p>
            <a:r>
              <a:rPr lang="fr-FR" dirty="0" smtClean="0"/>
              <a:t>On peut (doit) spécifier les ports à exposer au démarrage du container</a:t>
            </a:r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-d -p 81:80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tutum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/apache-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-d -p 82:80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tutum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/apache-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-d -p 83:80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tutum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/apache-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Port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sz="3600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514904" y="4302099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10.156.46.218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4514904" y="3647993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172.17.42.1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320560" y="2848756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172.17.0.1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4514904" y="2850665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172.17.0.2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6709248" y="2850665"/>
            <a:ext cx="1630392" cy="360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172.17.0.3</a:t>
            </a:r>
          </a:p>
        </p:txBody>
      </p:sp>
      <p:cxnSp>
        <p:nvCxnSpPr>
          <p:cNvPr id="10" name="Connecteur droit 9"/>
          <p:cNvCxnSpPr>
            <a:stCxn id="7" idx="2"/>
            <a:endCxn id="6" idx="0"/>
          </p:cNvCxnSpPr>
          <p:nvPr/>
        </p:nvCxnSpPr>
        <p:spPr>
          <a:xfrm>
            <a:off x="3135756" y="3208756"/>
            <a:ext cx="2194344" cy="43923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8" idx="2"/>
            <a:endCxn id="6" idx="0"/>
          </p:cNvCxnSpPr>
          <p:nvPr/>
        </p:nvCxnSpPr>
        <p:spPr>
          <a:xfrm>
            <a:off x="5330100" y="3210665"/>
            <a:ext cx="0" cy="43732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9" idx="2"/>
            <a:endCxn id="6" idx="0"/>
          </p:cNvCxnSpPr>
          <p:nvPr/>
        </p:nvCxnSpPr>
        <p:spPr>
          <a:xfrm flipH="1">
            <a:off x="5330100" y="3210665"/>
            <a:ext cx="2194344" cy="43732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6" idx="2"/>
            <a:endCxn id="5" idx="0"/>
          </p:cNvCxnSpPr>
          <p:nvPr/>
        </p:nvCxnSpPr>
        <p:spPr>
          <a:xfrm>
            <a:off x="5330100" y="4007993"/>
            <a:ext cx="0" cy="29410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85364" y="2850665"/>
            <a:ext cx="1440000" cy="36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containers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9708" y="3645407"/>
            <a:ext cx="1440000" cy="36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docker-</a:t>
            </a:r>
            <a:r>
              <a:rPr lang="fr-FR" sz="1400" dirty="0" err="1" smtClean="0">
                <a:latin typeface="Arial"/>
                <a:cs typeface="Arial"/>
              </a:rPr>
              <a:t>engine</a:t>
            </a:r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79708" y="4309231"/>
            <a:ext cx="1440000" cy="36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Serveur hôte</a:t>
            </a:r>
          </a:p>
        </p:txBody>
      </p:sp>
      <p:sp>
        <p:nvSpPr>
          <p:cNvPr id="17" name="Nuage 16"/>
          <p:cNvSpPr/>
          <p:nvPr/>
        </p:nvSpPr>
        <p:spPr>
          <a:xfrm>
            <a:off x="4520101" y="5292314"/>
            <a:ext cx="1630392" cy="47700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Arial"/>
                <a:cs typeface="Arial"/>
              </a:rPr>
              <a:t>Réseau</a:t>
            </a:r>
          </a:p>
        </p:txBody>
      </p:sp>
      <p:cxnSp>
        <p:nvCxnSpPr>
          <p:cNvPr id="18" name="Connecteur droit 17"/>
          <p:cNvCxnSpPr>
            <a:stCxn id="5" idx="2"/>
            <a:endCxn id="17" idx="3"/>
          </p:cNvCxnSpPr>
          <p:nvPr/>
        </p:nvCxnSpPr>
        <p:spPr>
          <a:xfrm>
            <a:off x="5330100" y="4662099"/>
            <a:ext cx="5197" cy="6574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7254444" y="2356611"/>
            <a:ext cx="540000" cy="540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80</a:t>
            </a:r>
          </a:p>
        </p:txBody>
      </p:sp>
      <p:sp>
        <p:nvSpPr>
          <p:cNvPr id="23" name="Ellipse 22"/>
          <p:cNvSpPr/>
          <p:nvPr/>
        </p:nvSpPr>
        <p:spPr>
          <a:xfrm>
            <a:off x="5060101" y="2360991"/>
            <a:ext cx="540000" cy="540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80</a:t>
            </a:r>
          </a:p>
        </p:txBody>
      </p:sp>
      <p:sp>
        <p:nvSpPr>
          <p:cNvPr id="24" name="Ellipse 23"/>
          <p:cNvSpPr/>
          <p:nvPr/>
        </p:nvSpPr>
        <p:spPr>
          <a:xfrm>
            <a:off x="2865757" y="2358423"/>
            <a:ext cx="540000" cy="540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80</a:t>
            </a:r>
          </a:p>
        </p:txBody>
      </p:sp>
      <p:sp>
        <p:nvSpPr>
          <p:cNvPr id="27" name="Ellipse 26"/>
          <p:cNvSpPr/>
          <p:nvPr/>
        </p:nvSpPr>
        <p:spPr>
          <a:xfrm>
            <a:off x="4520101" y="4618039"/>
            <a:ext cx="540000" cy="540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81</a:t>
            </a:r>
          </a:p>
        </p:txBody>
      </p:sp>
      <p:sp>
        <p:nvSpPr>
          <p:cNvPr id="29" name="Ellipse 28"/>
          <p:cNvSpPr/>
          <p:nvPr/>
        </p:nvSpPr>
        <p:spPr>
          <a:xfrm>
            <a:off x="5119200" y="4606601"/>
            <a:ext cx="540000" cy="540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82</a:t>
            </a:r>
          </a:p>
        </p:txBody>
      </p:sp>
      <p:sp>
        <p:nvSpPr>
          <p:cNvPr id="30" name="Ellipse 29"/>
          <p:cNvSpPr/>
          <p:nvPr/>
        </p:nvSpPr>
        <p:spPr>
          <a:xfrm>
            <a:off x="5718300" y="4619269"/>
            <a:ext cx="540000" cy="540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83</a:t>
            </a:r>
          </a:p>
        </p:txBody>
      </p:sp>
      <p:sp>
        <p:nvSpPr>
          <p:cNvPr id="31" name="Forme libre 30"/>
          <p:cNvSpPr/>
          <p:nvPr/>
        </p:nvSpPr>
        <p:spPr>
          <a:xfrm>
            <a:off x="3390181" y="2653288"/>
            <a:ext cx="1462551" cy="1975449"/>
          </a:xfrm>
          <a:custGeom>
            <a:avLst/>
            <a:gdLst>
              <a:gd name="connsiteX0" fmla="*/ 0 w 1462551"/>
              <a:gd name="connsiteY0" fmla="*/ 0 h 1975449"/>
              <a:gd name="connsiteX1" fmla="*/ 819510 w 1462551"/>
              <a:gd name="connsiteY1" fmla="*/ 733245 h 1975449"/>
              <a:gd name="connsiteX2" fmla="*/ 1406106 w 1462551"/>
              <a:gd name="connsiteY2" fmla="*/ 974785 h 1975449"/>
              <a:gd name="connsiteX3" fmla="*/ 1406106 w 1462551"/>
              <a:gd name="connsiteY3" fmla="*/ 1975449 h 197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551" h="1975449">
                <a:moveTo>
                  <a:pt x="0" y="0"/>
                </a:moveTo>
                <a:cubicBezTo>
                  <a:pt x="292579" y="285390"/>
                  <a:pt x="585159" y="570781"/>
                  <a:pt x="819510" y="733245"/>
                </a:cubicBezTo>
                <a:cubicBezTo>
                  <a:pt x="1053861" y="895709"/>
                  <a:pt x="1308340" y="767751"/>
                  <a:pt x="1406106" y="974785"/>
                </a:cubicBezTo>
                <a:cubicBezTo>
                  <a:pt x="1503872" y="1181819"/>
                  <a:pt x="1454989" y="1578634"/>
                  <a:pt x="1406106" y="1975449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orme libre 31"/>
          <p:cNvSpPr/>
          <p:nvPr/>
        </p:nvSpPr>
        <p:spPr>
          <a:xfrm>
            <a:off x="5988379" y="2696420"/>
            <a:ext cx="1257810" cy="1940944"/>
          </a:xfrm>
          <a:custGeom>
            <a:avLst/>
            <a:gdLst>
              <a:gd name="connsiteX0" fmla="*/ 1257810 w 1257810"/>
              <a:gd name="connsiteY0" fmla="*/ 0 h 1940944"/>
              <a:gd name="connsiteX1" fmla="*/ 783357 w 1257810"/>
              <a:gd name="connsiteY1" fmla="*/ 500332 h 1940944"/>
              <a:gd name="connsiteX2" fmla="*/ 101870 w 1257810"/>
              <a:gd name="connsiteY2" fmla="*/ 724619 h 1940944"/>
              <a:gd name="connsiteX3" fmla="*/ 15606 w 1257810"/>
              <a:gd name="connsiteY3" fmla="*/ 1940944 h 194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7810" h="1940944">
                <a:moveTo>
                  <a:pt x="1257810" y="0"/>
                </a:moveTo>
                <a:cubicBezTo>
                  <a:pt x="1116912" y="189781"/>
                  <a:pt x="976014" y="379562"/>
                  <a:pt x="783357" y="500332"/>
                </a:cubicBezTo>
                <a:cubicBezTo>
                  <a:pt x="590700" y="621102"/>
                  <a:pt x="229828" y="484517"/>
                  <a:pt x="101870" y="724619"/>
                </a:cubicBezTo>
                <a:cubicBezTo>
                  <a:pt x="-26089" y="964721"/>
                  <a:pt x="-5242" y="1452832"/>
                  <a:pt x="15606" y="194094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5498214" y="2774058"/>
            <a:ext cx="387421" cy="1902111"/>
          </a:xfrm>
          <a:custGeom>
            <a:avLst/>
            <a:gdLst>
              <a:gd name="connsiteX0" fmla="*/ 83077 w 387421"/>
              <a:gd name="connsiteY0" fmla="*/ 0 h 1902111"/>
              <a:gd name="connsiteX1" fmla="*/ 341869 w 387421"/>
              <a:gd name="connsiteY1" fmla="*/ 163902 h 1902111"/>
              <a:gd name="connsiteX2" fmla="*/ 359122 w 387421"/>
              <a:gd name="connsiteY2" fmla="*/ 931653 h 1902111"/>
              <a:gd name="connsiteX3" fmla="*/ 48571 w 387421"/>
              <a:gd name="connsiteY3" fmla="*/ 1785668 h 1902111"/>
              <a:gd name="connsiteX4" fmla="*/ 5439 w 387421"/>
              <a:gd name="connsiteY4" fmla="*/ 1871932 h 190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421" h="1902111">
                <a:moveTo>
                  <a:pt x="83077" y="0"/>
                </a:moveTo>
                <a:cubicBezTo>
                  <a:pt x="189469" y="4313"/>
                  <a:pt x="295862" y="8627"/>
                  <a:pt x="341869" y="163902"/>
                </a:cubicBezTo>
                <a:cubicBezTo>
                  <a:pt x="387877" y="319178"/>
                  <a:pt x="408005" y="661359"/>
                  <a:pt x="359122" y="931653"/>
                </a:cubicBezTo>
                <a:cubicBezTo>
                  <a:pt x="310239" y="1201947"/>
                  <a:pt x="107518" y="1628955"/>
                  <a:pt x="48571" y="1785668"/>
                </a:cubicBezTo>
                <a:cubicBezTo>
                  <a:pt x="-10376" y="1942381"/>
                  <a:pt x="-2469" y="1907156"/>
                  <a:pt x="5439" y="1871932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space réservé du contenu 1"/>
          <p:cNvSpPr txBox="1">
            <a:spLocks/>
          </p:cNvSpPr>
          <p:nvPr/>
        </p:nvSpPr>
        <p:spPr>
          <a:xfrm>
            <a:off x="468000" y="5169915"/>
            <a:ext cx="9000000" cy="13290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n"/>
              <a:defRPr sz="2000" b="1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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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Tester depuis votre navigateur</a:t>
            </a:r>
          </a:p>
          <a:p>
            <a:pPr lvl="1"/>
            <a:r>
              <a:rPr lang="fr-FR" dirty="0" smtClean="0">
                <a:hlinkClick r:id="rId2"/>
              </a:rPr>
              <a:t>http://10.156.46.218:81</a:t>
            </a:r>
            <a:r>
              <a:rPr lang="fr-FR" dirty="0" smtClean="0"/>
              <a:t> 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10.156.46.218:82</a:t>
            </a:r>
            <a:r>
              <a:rPr lang="fr-FR" dirty="0" smtClean="0"/>
              <a:t> </a:t>
            </a:r>
          </a:p>
          <a:p>
            <a:pPr lvl="1"/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10.156.46.218:83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62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Lancer un container nommé ‘miaou’ à partir de l’image officielle </a:t>
            </a:r>
            <a:r>
              <a:rPr lang="fr-FR" dirty="0" err="1" smtClean="0"/>
              <a:t>tomcat</a:t>
            </a:r>
            <a:r>
              <a:rPr lang="fr-FR" dirty="0" smtClean="0"/>
              <a:t> </a:t>
            </a:r>
          </a:p>
          <a:p>
            <a:pPr lvl="1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run --name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miaou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-d -P tomcat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dirty="0" smtClean="0"/>
              <a:t>Vérifier le bon démarrage dans les logs du container</a:t>
            </a:r>
            <a:endParaRPr lang="fr-FR" dirty="0"/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logs miaou</a:t>
            </a:r>
            <a:endParaRPr lang="fr-FR" dirty="0" smtClean="0"/>
          </a:p>
          <a:p>
            <a:r>
              <a:rPr lang="fr-FR" dirty="0" smtClean="0"/>
              <a:t>Lister les processus java sur le serveur hôte</a:t>
            </a:r>
          </a:p>
          <a:p>
            <a:pPr lvl="1"/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ps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efw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grep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java 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fr-FR" dirty="0" smtClean="0">
                <a:sym typeface="Wingdings" panose="05000000000000000000" pitchFamily="2" charset="2"/>
              </a:rPr>
              <a:t> il y a bien un processus java qui tourne …</a:t>
            </a:r>
            <a:endParaRPr lang="fr-FR" dirty="0" smtClean="0"/>
          </a:p>
          <a:p>
            <a:r>
              <a:rPr lang="fr-FR" dirty="0" smtClean="0"/>
              <a:t>Chercher java sur le serveur hôte</a:t>
            </a:r>
          </a:p>
          <a:p>
            <a:pPr lvl="1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ls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/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usr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/bin/java 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	</a:t>
            </a:r>
            <a:r>
              <a:rPr lang="fr-FR" dirty="0" smtClean="0">
                <a:sym typeface="Wingdings" panose="05000000000000000000" pitchFamily="2" charset="2"/>
              </a:rPr>
              <a:t> il n’y a pas de binaire java sur le serveur !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Lancer un </a:t>
            </a:r>
            <a:r>
              <a:rPr lang="fr-FR" dirty="0" err="1" smtClean="0"/>
              <a:t>shell</a:t>
            </a:r>
            <a:r>
              <a:rPr lang="fr-FR" dirty="0" smtClean="0"/>
              <a:t> à l’intérieur du container</a:t>
            </a:r>
          </a:p>
          <a:p>
            <a:pPr lvl="1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exec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-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it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miaou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bash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fr-FR" dirty="0"/>
              <a:t>Lister les processus java sur le serveur hôte</a:t>
            </a:r>
          </a:p>
          <a:p>
            <a:pPr lvl="1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ps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efw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				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>
                <a:sym typeface="Wingdings" panose="05000000000000000000" pitchFamily="2" charset="2"/>
              </a:rPr>
              <a:t>il </a:t>
            </a:r>
            <a:r>
              <a:rPr lang="fr-FR" dirty="0" smtClean="0">
                <a:sym typeface="Wingdings" panose="05000000000000000000" pitchFamily="2" charset="2"/>
              </a:rPr>
              <a:t>n’y </a:t>
            </a:r>
            <a:r>
              <a:rPr lang="fr-FR" dirty="0">
                <a:sym typeface="Wingdings" panose="05000000000000000000" pitchFamily="2" charset="2"/>
              </a:rPr>
              <a:t>a </a:t>
            </a:r>
            <a:r>
              <a:rPr lang="fr-FR" dirty="0" smtClean="0">
                <a:sym typeface="Wingdings" panose="05000000000000000000" pitchFamily="2" charset="2"/>
              </a:rPr>
              <a:t>que le processus </a:t>
            </a:r>
            <a:r>
              <a:rPr lang="fr-FR" dirty="0">
                <a:sym typeface="Wingdings" panose="05000000000000000000" pitchFamily="2" charset="2"/>
              </a:rPr>
              <a:t>java </a:t>
            </a:r>
            <a:r>
              <a:rPr lang="fr-FR" dirty="0" smtClean="0">
                <a:sym typeface="Wingdings" panose="05000000000000000000" pitchFamily="2" charset="2"/>
              </a:rPr>
              <a:t>(avec un PID 1) qui </a:t>
            </a:r>
            <a:r>
              <a:rPr lang="fr-FR" dirty="0">
                <a:sym typeface="Wingdings" panose="05000000000000000000" pitchFamily="2" charset="2"/>
              </a:rPr>
              <a:t>tourne </a:t>
            </a:r>
            <a:r>
              <a:rPr lang="fr-FR" dirty="0" smtClean="0">
                <a:sym typeface="Wingdings" panose="05000000000000000000" pitchFamily="2" charset="2"/>
              </a:rPr>
              <a:t>et notre </a:t>
            </a:r>
            <a:r>
              <a:rPr lang="fr-FR" dirty="0" err="1" smtClean="0">
                <a:sym typeface="Wingdings" panose="05000000000000000000" pitchFamily="2" charset="2"/>
              </a:rPr>
              <a:t>bash</a:t>
            </a:r>
            <a:r>
              <a:rPr lang="fr-FR" dirty="0" smtClean="0">
                <a:sym typeface="Wingdings" panose="05000000000000000000" pitchFamily="2" charset="2"/>
              </a:rPr>
              <a:t> !</a:t>
            </a:r>
            <a:endParaRPr lang="fr-FR" dirty="0"/>
          </a:p>
          <a:p>
            <a:r>
              <a:rPr lang="fr-FR" dirty="0"/>
              <a:t>Chercher java sur le serveur hôte</a:t>
            </a:r>
          </a:p>
          <a:p>
            <a:pPr lvl="1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ls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/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usr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/bin/java 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	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>
                <a:sym typeface="Wingdings" panose="05000000000000000000" pitchFamily="2" charset="2"/>
              </a:rPr>
              <a:t>il </a:t>
            </a:r>
            <a:r>
              <a:rPr lang="fr-FR" dirty="0" smtClean="0">
                <a:sym typeface="Wingdings" panose="05000000000000000000" pitchFamily="2" charset="2"/>
              </a:rPr>
              <a:t>y a bien un binaire </a:t>
            </a:r>
            <a:r>
              <a:rPr lang="fr-FR" dirty="0">
                <a:sym typeface="Wingdings" panose="05000000000000000000" pitchFamily="2" charset="2"/>
              </a:rPr>
              <a:t>java sur le </a:t>
            </a:r>
            <a:r>
              <a:rPr lang="fr-FR" dirty="0" smtClean="0">
                <a:sym typeface="Wingdings" panose="05000000000000000000" pitchFamily="2" charset="2"/>
              </a:rPr>
              <a:t>container !</a:t>
            </a: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Cloisonnement des containers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6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Créer un fichier </a:t>
            </a:r>
            <a:r>
              <a:rPr lang="fr-FR" dirty="0" err="1" smtClean="0"/>
              <a:t>Dockerfile</a:t>
            </a:r>
            <a:r>
              <a:rPr lang="fr-FR" dirty="0" smtClean="0"/>
              <a:t> </a:t>
            </a:r>
          </a:p>
          <a:p>
            <a:pPr lvl="1"/>
            <a:r>
              <a:rPr lang="sv-SE" sz="15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mkdir mytomcat &amp;&amp; vi mytomcat/Dockerfile</a:t>
            </a:r>
            <a:endParaRPr lang="sv-SE" sz="15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sv-SE" dirty="0" smtClean="0"/>
              <a:t>Coder les instructions de build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FROM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tomcat</a:t>
            </a:r>
            <a:endParaRPr lang="fr-FR" sz="13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ENV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http_proxy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=http://10.156.46.178:8080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sed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-i "s#&lt;/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tomcat-users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&gt;##g" ${CATALINA_HOME}/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conf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/tomcat-users.xml; \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echo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'  &lt;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rolename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="manager-gui"/&gt;' &gt;&gt;  ${CATALINA_HOME}/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conf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/tomcat-users.xml; \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echo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'  &lt;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rolename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="manager-script"/&gt;' &gt;&gt;  ${CATALINA_HOME}/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conf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/tomcat-users.xml; \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echo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'  &lt;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rolename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="manager-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jmx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"/&gt;' &gt;&gt;  ${CATALINA_HOME}/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conf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/tomcat-users.xml; \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echo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'  &lt;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rolename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="manager-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status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"/&gt;' &gt;&gt;  ${CATALINA_HOME}/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conf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/tomcat-users.xml; \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echo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'  &lt;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rolename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="admin-gui"/&gt;' &gt;&gt;  ${CATALINA_HOME}/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conf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/tomcat-users.xml; \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echo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'  &lt;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rolename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="admin-script"/&gt;' &gt;&gt;  ${CATALINA_HOME}/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conf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/tomcat-users.xml; \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echo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'  &lt;user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username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="admin"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password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="admin"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roles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="manager-gui, manager-script, manager-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jmx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, manager-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status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, admin-gui, admin-script"/&gt;' &gt;&gt;  ${CATALINA_HOME}/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conf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/tomcat-users.xml; \</a:t>
            </a:r>
          </a:p>
          <a:p>
            <a:pPr lvl="1"/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echo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'&lt;/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tomcat-users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&gt;' &gt;&gt; ${CATALINA_HOME}/</a:t>
            </a:r>
            <a:r>
              <a:rPr lang="fr-FR" sz="13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conf</a:t>
            </a:r>
            <a:r>
              <a:rPr lang="fr-FR" sz="13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/tomcat-users.xml</a:t>
            </a:r>
          </a:p>
          <a:p>
            <a:r>
              <a:rPr lang="fr-FR" dirty="0" smtClean="0"/>
              <a:t>Créer une image à partir du </a:t>
            </a:r>
            <a:r>
              <a:rPr lang="fr-FR" dirty="0" err="1" smtClean="0"/>
              <a:t>Dockerfile</a:t>
            </a:r>
            <a:endParaRPr lang="fr-FR" dirty="0" smtClean="0"/>
          </a:p>
          <a:p>
            <a:pPr lvl="1"/>
            <a:r>
              <a:rPr lang="fr-FR" sz="15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5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build</a:t>
            </a:r>
            <a:r>
              <a:rPr lang="fr-FR" sz="15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-t </a:t>
            </a:r>
            <a:r>
              <a:rPr lang="fr-FR" sz="15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mytomcat</a:t>
            </a:r>
            <a:r>
              <a:rPr lang="fr-FR" sz="15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5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mytomcat</a:t>
            </a:r>
            <a:endParaRPr lang="fr-FR" sz="15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fr-FR" dirty="0" smtClean="0"/>
              <a:t>Lister les images et lancer un container à partir de cette image</a:t>
            </a:r>
          </a:p>
          <a:p>
            <a:pPr lvl="1"/>
            <a:r>
              <a:rPr lang="fr-FR" sz="15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fr-FR" sz="15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ocker images</a:t>
            </a:r>
          </a:p>
          <a:p>
            <a:pPr lvl="1"/>
            <a:r>
              <a:rPr lang="fr-FR" sz="15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fr-FR" sz="15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ocker </a:t>
            </a:r>
            <a:r>
              <a:rPr lang="fr-FR" sz="15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</a:t>
            </a:r>
            <a:r>
              <a:rPr lang="fr-FR" sz="15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5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--</a:t>
            </a:r>
            <a:r>
              <a:rPr lang="fr-FR" sz="15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name</a:t>
            </a:r>
            <a:r>
              <a:rPr lang="fr-FR" sz="15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5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mymiaou</a:t>
            </a:r>
            <a:r>
              <a:rPr lang="fr-FR" sz="15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–d –P </a:t>
            </a:r>
            <a:r>
              <a:rPr lang="fr-FR" sz="15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mytomcat</a:t>
            </a:r>
            <a:endParaRPr lang="fr-FR" sz="15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fr-FR" dirty="0" smtClean="0"/>
              <a:t>Tester l’url et les fonctions d’admin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Construire une image – docker </a:t>
            </a:r>
            <a:r>
              <a:rPr lang="fr-FR" dirty="0" err="1" smtClean="0"/>
              <a:t>build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4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FROM &lt;image&gt;</a:t>
            </a:r>
            <a:endParaRPr lang="fr-FR" dirty="0" smtClean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dirty="0" smtClean="0"/>
              <a:t>Image de référence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MAINTAINER &lt;</a:t>
            </a:r>
            <a:r>
              <a:rPr lang="fr-FR" sz="2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name</a:t>
            </a:r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lvl="1"/>
            <a:r>
              <a:rPr lang="fr-FR" dirty="0" smtClean="0"/>
              <a:t>Nom de la personne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 &lt;command&gt;</a:t>
            </a:r>
          </a:p>
          <a:p>
            <a:pPr lvl="1"/>
            <a:r>
              <a:rPr lang="fr-FR" dirty="0" smtClean="0"/>
              <a:t>Exécute une commande dans une nouvelle couche de l’image (lors du BUILD)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CMD ["executable","param1","param2"]</a:t>
            </a:r>
          </a:p>
          <a:p>
            <a:pPr lvl="1"/>
            <a:r>
              <a:rPr lang="fr-FR" dirty="0" smtClean="0"/>
              <a:t>Commande à exécuter au lancement du container (lors du RUN)</a:t>
            </a:r>
            <a:endParaRPr lang="fr-FR" dirty="0"/>
          </a:p>
          <a:p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LABEL &lt;key&gt;=&lt;value&gt; &lt;key&gt;=&lt;value&gt; &lt;key&gt;=&lt;value&gt; ...</a:t>
            </a:r>
            <a:endParaRPr lang="fr-FR" sz="21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dirty="0" smtClean="0"/>
              <a:t>Ajoute des </a:t>
            </a:r>
            <a:r>
              <a:rPr lang="fr-FR" dirty="0" err="1" smtClean="0"/>
              <a:t>metadatas</a:t>
            </a:r>
            <a:r>
              <a:rPr lang="fr-FR" dirty="0" smtClean="0"/>
              <a:t> à l’image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EXPOSE &lt;port&gt; [&lt;port&gt;...]</a:t>
            </a:r>
          </a:p>
          <a:p>
            <a:pPr lvl="1"/>
            <a:r>
              <a:rPr lang="fr-FR" dirty="0" smtClean="0"/>
              <a:t>Liste des ports à l’écoute du container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ENV &lt;key&gt; &lt;value&gt;</a:t>
            </a:r>
          </a:p>
          <a:p>
            <a:pPr lvl="1"/>
            <a:r>
              <a:rPr lang="fr-FR" dirty="0" smtClean="0"/>
              <a:t>Définit des variables d’environnement (au BUILD et au RUN)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COPY &lt;</a:t>
            </a:r>
            <a:r>
              <a:rPr lang="fr-FR" sz="2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&gt;... &lt;</a:t>
            </a:r>
            <a:r>
              <a:rPr lang="fr-FR" sz="2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dest</a:t>
            </a:r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lvl="1"/>
            <a:r>
              <a:rPr lang="fr-FR" dirty="0"/>
              <a:t>Ajoute des fichiers (du système hôte) au </a:t>
            </a:r>
            <a:r>
              <a:rPr lang="fr-FR" dirty="0" err="1"/>
              <a:t>filesystem</a:t>
            </a:r>
            <a:r>
              <a:rPr lang="fr-FR" dirty="0"/>
              <a:t> de </a:t>
            </a:r>
            <a:r>
              <a:rPr lang="fr-FR" dirty="0" smtClean="0"/>
              <a:t>l’image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ADD &lt;</a:t>
            </a:r>
            <a:r>
              <a:rPr lang="fr-FR" sz="2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&gt;... &lt;</a:t>
            </a:r>
            <a:r>
              <a:rPr lang="fr-FR" sz="2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dest</a:t>
            </a:r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lvl="1"/>
            <a:r>
              <a:rPr lang="fr-FR" dirty="0" smtClean="0"/>
              <a:t>Ajoute des fichiers (du système hôte) au </a:t>
            </a:r>
            <a:r>
              <a:rPr lang="fr-FR" dirty="0" err="1" smtClean="0"/>
              <a:t>filesystem</a:t>
            </a:r>
            <a:r>
              <a:rPr lang="fr-FR" dirty="0" smtClean="0"/>
              <a:t> de l’image y compris des URL et archives compressées</a:t>
            </a:r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ENTRYPOINT ["</a:t>
            </a:r>
            <a:r>
              <a:rPr lang="fr-FR" sz="2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executable</a:t>
            </a:r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", "param1", "param2"]</a:t>
            </a:r>
          </a:p>
          <a:p>
            <a:pPr lvl="1"/>
            <a:r>
              <a:rPr lang="fr-FR" dirty="0" smtClean="0"/>
              <a:t>Point d’entrée dans le container (~CMD)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VOLUME ["/data"]</a:t>
            </a:r>
          </a:p>
          <a:p>
            <a:pPr lvl="1"/>
            <a:r>
              <a:rPr lang="fr-FR" dirty="0" smtClean="0"/>
              <a:t>Création d’un point de montage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USER daemon</a:t>
            </a:r>
          </a:p>
          <a:p>
            <a:pPr lvl="1"/>
            <a:r>
              <a:rPr lang="fr-FR" dirty="0" smtClean="0"/>
              <a:t>Utilisateur a utiliser pour les commandes RUN, CMD et ENTRYPOINT</a:t>
            </a:r>
            <a:endParaRPr lang="fr-FR" dirty="0"/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WORKDIR /</a:t>
            </a:r>
            <a:r>
              <a:rPr lang="fr-FR" sz="2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path</a:t>
            </a:r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/to/</a:t>
            </a:r>
            <a:r>
              <a:rPr lang="fr-FR" sz="21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workdir</a:t>
            </a:r>
            <a:endParaRPr lang="fr-FR" sz="21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dirty="0" smtClean="0"/>
              <a:t>Change le répertoire de travail pour les commandes COPY, ADD, </a:t>
            </a:r>
            <a:r>
              <a:rPr lang="fr-FR" dirty="0"/>
              <a:t>RUN, CMD et ENTRYPOINT</a:t>
            </a:r>
          </a:p>
          <a:p>
            <a:r>
              <a:rPr lang="fr-FR" sz="21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ONBUILD [INSTRUCTION]</a:t>
            </a:r>
          </a:p>
          <a:p>
            <a:pPr lvl="1"/>
            <a:r>
              <a:rPr lang="fr-FR" dirty="0" smtClean="0"/>
              <a:t>Commandes à exécuter quand l’image sera utilisée comme image de référence pour un </a:t>
            </a:r>
            <a:r>
              <a:rPr lang="fr-FR" dirty="0" err="1" smtClean="0"/>
              <a:t>build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Commandes BUILD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91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données créées à l’intérieur du container sont dans son </a:t>
            </a:r>
            <a:r>
              <a:rPr lang="fr-FR" dirty="0" err="1" smtClean="0"/>
              <a:t>filesystem</a:t>
            </a:r>
            <a:endParaRPr lang="fr-FR" dirty="0"/>
          </a:p>
          <a:p>
            <a:pPr lvl="1"/>
            <a:r>
              <a:rPr lang="fr-FR" dirty="0" smtClean="0"/>
              <a:t>Elles sont perdues à la destruction du container</a:t>
            </a:r>
          </a:p>
          <a:p>
            <a:r>
              <a:rPr lang="fr-FR" dirty="0" smtClean="0"/>
              <a:t>Deux méthodes pour persister les données</a:t>
            </a:r>
          </a:p>
          <a:p>
            <a:pPr lvl="1"/>
            <a:r>
              <a:rPr lang="fr-FR" dirty="0" smtClean="0"/>
              <a:t>Pointer sur un répertoire du serveur hôte</a:t>
            </a:r>
          </a:p>
          <a:p>
            <a:pPr lvl="2">
              <a:lnSpc>
                <a:spcPct val="80000"/>
              </a:lnSpc>
            </a:pP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–v &lt;répertoire hôte&gt;:&lt;répertoire container&gt;</a:t>
            </a:r>
          </a:p>
          <a:p>
            <a:pPr lvl="1"/>
            <a:r>
              <a:rPr lang="fr-FR" dirty="0" smtClean="0"/>
              <a:t>Utiliser un container de données</a:t>
            </a:r>
          </a:p>
          <a:p>
            <a:pPr lvl="2">
              <a:lnSpc>
                <a:spcPct val="80000"/>
              </a:lnSpc>
            </a:pP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create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-v /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dbdata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--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name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dbdata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scratch /bin/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true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run -d --volumes-from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dbdata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--name php1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tutum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/apache-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run -d --volumes-from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dbdata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--name php2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tutum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/apache-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dirty="0" smtClean="0"/>
              <a:t>Se connecter au container php1 et créer des données dan /</a:t>
            </a:r>
            <a:r>
              <a:rPr lang="fr-FR" dirty="0" err="1" smtClean="0"/>
              <a:t>dbdata</a:t>
            </a:r>
            <a:endParaRPr lang="fr-FR" dirty="0" smtClean="0"/>
          </a:p>
          <a:p>
            <a:pPr lvl="1"/>
            <a:r>
              <a:rPr lang="fr-FR" dirty="0" smtClean="0"/>
              <a:t>Se connecter au container php2 et vérifier que ces données y sont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Persistance des données - Volumes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5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container OK, mais un SI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912038"/>
            <a:ext cx="3215136" cy="24149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77" y="997402"/>
            <a:ext cx="3215136" cy="24149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25" y="853386"/>
            <a:ext cx="3215136" cy="241492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9792" y="3258506"/>
            <a:ext cx="2656496" cy="742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Provisionnement</a:t>
            </a:r>
            <a:b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 serveurs Docker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334297" y="3258514"/>
            <a:ext cx="2656497" cy="742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Clustering</a:t>
            </a:r>
            <a: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 serveurs Docker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688844" y="3262681"/>
            <a:ext cx="1928733" cy="742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Orchestration</a:t>
            </a:r>
            <a:b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 containers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103" y="4274639"/>
            <a:ext cx="3511600" cy="173141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705" y="3914721"/>
            <a:ext cx="1378852" cy="119065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707306" y="5846032"/>
            <a:ext cx="2491388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Support Windows</a:t>
            </a:r>
          </a:p>
        </p:txBody>
      </p:sp>
    </p:spTree>
    <p:extLst>
      <p:ext uri="{BB962C8B-B14F-4D97-AF65-F5344CB8AC3E}">
        <p14:creationId xmlns:p14="http://schemas.microsoft.com/office/powerpoint/2010/main" val="42377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 Docker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91213" y="4920555"/>
            <a:ext cx="9126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Docker est un moteur d’exécution qui s’appuie sur les fonctionnalités natives de Linux de cloisonnement des processus et de sécurisation</a:t>
            </a:r>
            <a:endParaRPr lang="fr-FR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25" y="2588633"/>
            <a:ext cx="4058002" cy="23319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005694" y="1573691"/>
            <a:ext cx="1559736" cy="54210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568784" y="1573690"/>
            <a:ext cx="1559736" cy="5421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156992" y="1586238"/>
            <a:ext cx="1559736" cy="54210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720082" y="1586237"/>
            <a:ext cx="1559736" cy="54210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055924" y="1021841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Les applications s’exécutant dans un container sont totalement</a:t>
            </a:r>
            <a:br>
              <a:rPr lang="fr-FR" sz="2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</a:b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cloisonnées des autres</a:t>
            </a:r>
            <a:endParaRPr lang="fr-FR" sz="2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21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Layer FS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03" y="764704"/>
            <a:ext cx="5690093" cy="42675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4424" y="4938313"/>
            <a:ext cx="9126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 contenu (image) d’un container est géré via un système de fichiers en couches qui représentent les différentes modifications apportées à celui-ci. </a:t>
            </a:r>
            <a:r>
              <a:rPr lang="fr-FR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Cela permet, lors des mises à jour, de ne véhiculer que ce qui a changé.</a:t>
            </a:r>
            <a:endParaRPr lang="fr-FR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Différence VM % Docker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0" y="1124744"/>
            <a:ext cx="8654415" cy="481393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592" y="1245711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49969" y="1794294"/>
            <a:ext cx="816634" cy="36231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Léger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7781" y="1584385"/>
            <a:ext cx="1442430" cy="63260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Arial"/>
                <a:cs typeface="Arial"/>
              </a:rPr>
              <a:t>Que LINUX pour le moment</a:t>
            </a:r>
          </a:p>
        </p:txBody>
      </p:sp>
    </p:spTree>
    <p:extLst>
      <p:ext uri="{BB962C8B-B14F-4D97-AF65-F5344CB8AC3E}">
        <p14:creationId xmlns:p14="http://schemas.microsoft.com/office/powerpoint/2010/main" val="39384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 Docker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42" y="936241"/>
            <a:ext cx="6222116" cy="5513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9766" y="4597879"/>
            <a:ext cx="2441276" cy="3364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Arial"/>
                <a:cs typeface="Arial"/>
              </a:rPr>
              <a:t>Exécution = CONTAINER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4958" y="4094671"/>
            <a:ext cx="2441276" cy="3364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Arial"/>
                <a:cs typeface="Arial"/>
              </a:rPr>
              <a:t>Manipulation = IMAGE</a:t>
            </a:r>
          </a:p>
        </p:txBody>
      </p:sp>
      <p:sp>
        <p:nvSpPr>
          <p:cNvPr id="10" name="Ellipse 9"/>
          <p:cNvSpPr/>
          <p:nvPr/>
        </p:nvSpPr>
        <p:spPr>
          <a:xfrm>
            <a:off x="3899141" y="2329036"/>
            <a:ext cx="1216324" cy="396815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3736676" y="4015582"/>
            <a:ext cx="1216324" cy="396815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dirty="0" smtClean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519" y="1010996"/>
            <a:ext cx="3377046" cy="1756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Arial"/>
                <a:cs typeface="Arial"/>
              </a:rPr>
              <a:t>Infrastructure as Code</a:t>
            </a:r>
          </a:p>
          <a:p>
            <a:pPr algn="ctr"/>
            <a:r>
              <a:rPr lang="fr-FR" b="1" dirty="0" smtClean="0">
                <a:latin typeface="Arial"/>
                <a:cs typeface="Arial"/>
              </a:rPr>
              <a:t>Industrialisation</a:t>
            </a:r>
          </a:p>
          <a:p>
            <a:pPr algn="ctr"/>
            <a:endParaRPr lang="fr-FR" sz="14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Arial"/>
                <a:cs typeface="Arial"/>
              </a:rPr>
              <a:t>BUILD</a:t>
            </a:r>
            <a:r>
              <a:rPr lang="fr-FR" sz="1400" dirty="0" smtClean="0">
                <a:latin typeface="Arial"/>
                <a:cs typeface="Arial"/>
              </a:rPr>
              <a:t> : description du contenu de l’image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Arial"/>
                <a:cs typeface="Arial"/>
              </a:rPr>
              <a:t>RUN</a:t>
            </a:r>
            <a:r>
              <a:rPr lang="fr-FR" sz="1400" dirty="0" smtClean="0">
                <a:latin typeface="Arial"/>
                <a:cs typeface="Arial"/>
              </a:rPr>
              <a:t> : </a:t>
            </a:r>
            <a:r>
              <a:rPr lang="fr-FR" sz="1400" dirty="0" err="1" smtClean="0">
                <a:latin typeface="Arial"/>
                <a:cs typeface="Arial"/>
              </a:rPr>
              <a:t>variabilisation</a:t>
            </a:r>
            <a:r>
              <a:rPr lang="fr-FR" sz="1400" dirty="0" smtClean="0">
                <a:latin typeface="Arial"/>
                <a:cs typeface="Arial"/>
              </a:rPr>
              <a:t> du contexte d’exécution du container</a:t>
            </a:r>
          </a:p>
        </p:txBody>
      </p:sp>
      <p:sp>
        <p:nvSpPr>
          <p:cNvPr id="8" name="Forme libre 7"/>
          <p:cNvSpPr/>
          <p:nvPr/>
        </p:nvSpPr>
        <p:spPr>
          <a:xfrm>
            <a:off x="3470564" y="1600200"/>
            <a:ext cx="727363" cy="716973"/>
          </a:xfrm>
          <a:custGeom>
            <a:avLst/>
            <a:gdLst>
              <a:gd name="connsiteX0" fmla="*/ 0 w 727363"/>
              <a:gd name="connsiteY0" fmla="*/ 0 h 716973"/>
              <a:gd name="connsiteX1" fmla="*/ 384463 w 727363"/>
              <a:gd name="connsiteY1" fmla="*/ 197427 h 716973"/>
              <a:gd name="connsiteX2" fmla="*/ 727363 w 727363"/>
              <a:gd name="connsiteY2" fmla="*/ 716973 h 71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363" h="716973">
                <a:moveTo>
                  <a:pt x="0" y="0"/>
                </a:moveTo>
                <a:cubicBezTo>
                  <a:pt x="131618" y="38966"/>
                  <a:pt x="263236" y="77932"/>
                  <a:pt x="384463" y="197427"/>
                </a:cubicBezTo>
                <a:cubicBezTo>
                  <a:pt x="505690" y="316923"/>
                  <a:pt x="616526" y="516948"/>
                  <a:pt x="727363" y="716973"/>
                </a:cubicBezTo>
              </a:path>
            </a:pathLst>
          </a:custGeom>
          <a:ln>
            <a:headEnd type="oval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1536772" y="2763982"/>
            <a:ext cx="2183173" cy="1571473"/>
          </a:xfrm>
          <a:custGeom>
            <a:avLst/>
            <a:gdLst>
              <a:gd name="connsiteX0" fmla="*/ 1083 w 2183173"/>
              <a:gd name="connsiteY0" fmla="*/ 0 h 1571473"/>
              <a:gd name="connsiteX1" fmla="*/ 53037 w 2183173"/>
              <a:gd name="connsiteY1" fmla="*/ 665018 h 1571473"/>
              <a:gd name="connsiteX2" fmla="*/ 343983 w 2183173"/>
              <a:gd name="connsiteY2" fmla="*/ 1444336 h 1571473"/>
              <a:gd name="connsiteX3" fmla="*/ 1206428 w 2183173"/>
              <a:gd name="connsiteY3" fmla="*/ 1569027 h 1571473"/>
              <a:gd name="connsiteX4" fmla="*/ 2183173 w 2183173"/>
              <a:gd name="connsiteY4" fmla="*/ 1433945 h 157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3173" h="1571473">
                <a:moveTo>
                  <a:pt x="1083" y="0"/>
                </a:moveTo>
                <a:cubicBezTo>
                  <a:pt x="-1515" y="212147"/>
                  <a:pt x="-4113" y="424295"/>
                  <a:pt x="53037" y="665018"/>
                </a:cubicBezTo>
                <a:cubicBezTo>
                  <a:pt x="110187" y="905741"/>
                  <a:pt x="151751" y="1293668"/>
                  <a:pt x="343983" y="1444336"/>
                </a:cubicBezTo>
                <a:cubicBezTo>
                  <a:pt x="536215" y="1595004"/>
                  <a:pt x="899896" y="1570759"/>
                  <a:pt x="1206428" y="1569027"/>
                </a:cubicBezTo>
                <a:cubicBezTo>
                  <a:pt x="1512960" y="1567295"/>
                  <a:pt x="1848066" y="1500620"/>
                  <a:pt x="2183173" y="1433945"/>
                </a:cubicBezTo>
              </a:path>
            </a:pathLst>
          </a:custGeom>
          <a:ln>
            <a:headEnd type="oval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1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commandes utiles 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14163" r="1332"/>
          <a:stretch/>
        </p:blipFill>
        <p:spPr>
          <a:xfrm>
            <a:off x="1017917" y="1932316"/>
            <a:ext cx="8246853" cy="27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de test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sp>
        <p:nvSpPr>
          <p:cNvPr id="5" name="Carré corné 4"/>
          <p:cNvSpPr/>
          <p:nvPr/>
        </p:nvSpPr>
        <p:spPr>
          <a:xfrm>
            <a:off x="396358" y="1061928"/>
            <a:ext cx="3658678" cy="1379347"/>
          </a:xfrm>
          <a:prstGeom prst="foldedCorne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Arial"/>
                <a:cs typeface="Arial"/>
              </a:rPr>
              <a:t>Outils</a:t>
            </a:r>
          </a:p>
          <a:p>
            <a:pPr algn="ctr"/>
            <a:endParaRPr lang="fr-FR" sz="2000" dirty="0">
              <a:latin typeface="Arial"/>
              <a:cs typeface="Arial"/>
            </a:endParaRPr>
          </a:p>
          <a:p>
            <a:pPr algn="ctr"/>
            <a:r>
              <a:rPr lang="fr-FR" sz="2000" dirty="0" smtClean="0">
                <a:latin typeface="Arial"/>
                <a:cs typeface="Arial"/>
              </a:rPr>
              <a:t>Un client SSH Windows</a:t>
            </a:r>
          </a:p>
        </p:txBody>
      </p:sp>
      <p:sp>
        <p:nvSpPr>
          <p:cNvPr id="6" name="Carré corné 5"/>
          <p:cNvSpPr/>
          <p:nvPr/>
        </p:nvSpPr>
        <p:spPr>
          <a:xfrm>
            <a:off x="5994761" y="4507362"/>
            <a:ext cx="3658678" cy="1800000"/>
          </a:xfrm>
          <a:prstGeom prst="foldedCorne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Arial"/>
                <a:cs typeface="Arial"/>
              </a:rPr>
              <a:t>@IP 10.156.46.218</a:t>
            </a:r>
          </a:p>
        </p:txBody>
      </p:sp>
      <p:sp>
        <p:nvSpPr>
          <p:cNvPr id="7" name="Carré corné 6"/>
          <p:cNvSpPr/>
          <p:nvPr/>
        </p:nvSpPr>
        <p:spPr>
          <a:xfrm>
            <a:off x="2862772" y="2574318"/>
            <a:ext cx="3658678" cy="1800000"/>
          </a:xfrm>
          <a:prstGeom prst="foldedCorne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Arial"/>
                <a:cs typeface="Arial"/>
              </a:rPr>
              <a:t>Login : </a:t>
            </a:r>
            <a:r>
              <a:rPr lang="fr-FR" sz="2000" dirty="0" err="1" smtClean="0">
                <a:latin typeface="Arial"/>
                <a:cs typeface="Arial"/>
              </a:rPr>
              <a:t>root</a:t>
            </a:r>
            <a:endParaRPr lang="fr-FR" sz="2000" dirty="0" smtClean="0">
              <a:latin typeface="Arial"/>
              <a:cs typeface="Arial"/>
            </a:endParaRPr>
          </a:p>
          <a:p>
            <a:pPr algn="ctr"/>
            <a:r>
              <a:rPr lang="fr-FR" sz="2000" dirty="0" err="1" smtClean="0">
                <a:latin typeface="Arial"/>
                <a:cs typeface="Arial"/>
              </a:rPr>
              <a:t>Password</a:t>
            </a:r>
            <a:r>
              <a:rPr lang="fr-FR" sz="2000" dirty="0" smtClean="0">
                <a:latin typeface="Arial"/>
                <a:cs typeface="Arial"/>
              </a:rPr>
              <a:t> : </a:t>
            </a:r>
            <a:r>
              <a:rPr lang="fr-FR" sz="2000" dirty="0" err="1" smtClean="0">
                <a:latin typeface="Arial"/>
                <a:cs typeface="Arial"/>
              </a:rPr>
              <a:t>adhara</a:t>
            </a:r>
            <a:endParaRPr lang="fr-FR" sz="20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991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Récupérer l’image d’un serveur apache-</a:t>
            </a:r>
            <a:r>
              <a:rPr lang="fr-FR" dirty="0" err="1" smtClean="0"/>
              <a:t>php</a:t>
            </a:r>
            <a:endParaRPr lang="fr-FR" dirty="0" smtClean="0"/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search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apache-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pull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tutum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/apache-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fr-FR" dirty="0" smtClean="0"/>
              <a:t>Lancer un (deux, trois) containers à partir de l’image</a:t>
            </a:r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-d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tutum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/apache-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-d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tutum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/apache-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run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-d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tutum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/apache-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php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fr-FR" dirty="0" smtClean="0"/>
              <a:t>Lister les containers actifs</a:t>
            </a:r>
          </a:p>
          <a:p>
            <a:pPr lvl="1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ps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fr-FR" dirty="0" smtClean="0"/>
              <a:t>Obtenir l’adresse IP d’un container</a:t>
            </a:r>
          </a:p>
          <a:p>
            <a:pPr lvl="1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docker 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inspect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--format '{{.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NetworkSettings.IPAddress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}}' $(docker 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ps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-q)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fr-FR" dirty="0" smtClean="0"/>
              <a:t>Tester les containers</a:t>
            </a:r>
          </a:p>
          <a:p>
            <a:pPr lvl="1"/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curl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-s $(docker 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inspect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--format '{{.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NetworkSettings.IPAddress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}}' $(docker 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ps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-q)) | 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grep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hostname</a:t>
            </a:r>
            <a:endParaRPr lang="fr-FR" sz="1400" dirty="0" smtClean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fr-FR" dirty="0" smtClean="0"/>
              <a:t>Tester depuis votre navigateur</a:t>
            </a:r>
          </a:p>
          <a:p>
            <a:pPr lvl="1"/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172.17.0.3</a:t>
            </a:r>
            <a:r>
              <a:rPr lang="fr-FR" dirty="0" smtClean="0"/>
              <a:t> (une des adresses récupérées par la commande </a:t>
            </a:r>
            <a:r>
              <a:rPr lang="fr-FR" dirty="0" err="1" smtClean="0"/>
              <a:t>inspect</a:t>
            </a:r>
            <a:r>
              <a:rPr lang="fr-FR" dirty="0" smtClean="0"/>
              <a:t>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exercices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22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de la Réunion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28" y="1149684"/>
            <a:ext cx="4809744" cy="48097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79611" y="5497763"/>
            <a:ext cx="4146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Marche pas …</a:t>
            </a:r>
            <a:endParaRPr lang="fr-F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19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ISPRING_RESOURCE_PATHS_HASH" val="b293e2bb4677824be5f5293155ded7d9c0cba9c4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Diapositive 1&quot;/&gt;&lt;property id=&quot;20307&quot; value=&quot;256&quot;/&gt;&lt;/object&gt;&lt;object type=&quot;3&quot; unique_id=&quot;10005&quot;&gt;&lt;property id=&quot;20148&quot; value=&quot;5&quot;/&gt;&lt;property id=&quot;20300&quot; value=&quot;Diapositive 2&quot;/&gt;&lt;property id=&quot;20307&quot; value=&quot;266&quot;/&gt;&lt;/object&gt;&lt;object type=&quot;3&quot; unique_id=&quot;10006&quot;&gt;&lt;property id=&quot;20148&quot; value=&quot;5&quot;/&gt;&lt;property id=&quot;20300&quot; value=&quot;Diapositive 3&quot;/&gt;&lt;property id=&quot;20307&quot; value=&quot;259&quot;/&gt;&lt;/object&gt;&lt;object type=&quot;3&quot; unique_id=&quot;10007&quot;&gt;&lt;property id=&quot;20148&quot; value=&quot;5&quot;/&gt;&lt;property id=&quot;20300&quot; value=&quot;Diapositive 4&quot;/&gt;&lt;property id=&quot;20307&quot; value=&quot;260&quot;/&gt;&lt;/object&gt;&lt;object type=&quot;3&quot; unique_id=&quot;10010&quot;&gt;&lt;property id=&quot;20148&quot; value=&quot;5&quot;/&gt;&lt;property id=&quot;20300&quot; value=&quot;Diapositive 5 - &amp;quot;Couleurs chartées&amp;quot;&quot;/&gt;&lt;property id=&quot;20307&quot; value=&quot;264&quot;/&gt;&lt;/object&gt;&lt;object type=&quot;3&quot; unique_id=&quot;10011&quot;&gt;&lt;property id=&quot;20148&quot; value=&quot;5&quot;/&gt;&lt;property id=&quot;20300&quot; value=&quot;Diapositive 6 - &amp;quot;Eléments graphiques de base&amp;quot;&quot;/&gt;&lt;property id=&quot;20307&quot; value=&quot;26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résentation_CA_S&amp;T_2011">
  <a:themeElements>
    <a:clrScheme name="CA S&amp;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95822"/>
      </a:accent1>
      <a:accent2>
        <a:srgbClr val="AF4135"/>
      </a:accent2>
      <a:accent3>
        <a:srgbClr val="80BD26"/>
      </a:accent3>
      <a:accent4>
        <a:srgbClr val="009C57"/>
      </a:accent4>
      <a:accent5>
        <a:srgbClr val="514740"/>
      </a:accent5>
      <a:accent6>
        <a:srgbClr val="F4A27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  <a:effectLst/>
      </a:spPr>
      <a:bodyPr rtlCol="0" anchor="ctr"/>
      <a:lstStyle>
        <a:defPPr algn="ctr">
          <a:defRPr sz="1400"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6B40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 anchor="b" anchorCtr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Modèle PPT" id="{C7C87259-BADE-4A97-9BD5-F935D9046971}" vid="{BA9CF425-CE4A-4573-994E-08A9B0268201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eaf49967d624c48a4dcdb4731d5fa8e xmlns="5cd2e906-87f5-4409-82de-3e865ed48ce1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Architecture et conception</TermName>
          <TermId xmlns="http://schemas.microsoft.com/office/infopath/2007/PartnerControls">0f26e30d-914c-4e16-8522-7e17148865c0</TermId>
        </TermInfo>
      </Terms>
    </jeaf49967d624c48a4dcdb4731d5fa8e>
    <Th_x00e8_me1 xmlns="596d479b-4de4-426a-aa08-53400e91938a">Reporting</Th_x00e8_me1>
    <ADABO xmlns="99b8ce79-84d1-45a4-a41f-aca9e6de4a49" xsi:nil="true"/>
    <TaxCatchAll xmlns="5cd2e906-87f5-4409-82de-3e865ed48ce1">
      <Value>168</Value>
    </TaxCatchAll>
    <Sous_x0020_th_x00e8_me1 xmlns="596d479b-4de4-426a-aa08-53400e91938a" xsi:nil="true"/>
    <Phase xmlns="9fe143fb-ea88-48e0-95e1-88e65ec7e4f4">Cadrage</Phase>
    <Suivi_x0020_par xmlns="99b8ce79-84d1-45a4-a41f-aca9e6de4a49">KARAOGHLANIAN Abro</Suivi_x0020_pa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PF2014_Technique" ma:contentTypeID="0x01010063ADDCFD03BA5444B5B570C6E125106C00CAB667BD9C185C4483AAC92D5DB1B8FA" ma:contentTypeVersion="15" ma:contentTypeDescription="" ma:contentTypeScope="" ma:versionID="8db5e0fa62a6ee585ddd12d50a31cc53">
  <xsd:schema xmlns:xsd="http://www.w3.org/2001/XMLSchema" xmlns:xs="http://www.w3.org/2001/XMLSchema" xmlns:p="http://schemas.microsoft.com/office/2006/metadata/properties" xmlns:ns2="5cd2e906-87f5-4409-82de-3e865ed48ce1" xmlns:ns3="9fe143fb-ea88-48e0-95e1-88e65ec7e4f4" xmlns:ns4="99b8ce79-84d1-45a4-a41f-aca9e6de4a49" xmlns:ns5="596d479b-4de4-426a-aa08-53400e91938a" targetNamespace="http://schemas.microsoft.com/office/2006/metadata/properties" ma:root="true" ma:fieldsID="c09a769f48f3e7e250159fe24ed5a9cc" ns2:_="" ns3:_="" ns4:_="" ns5:_="">
    <xsd:import namespace="5cd2e906-87f5-4409-82de-3e865ed48ce1"/>
    <xsd:import namespace="9fe143fb-ea88-48e0-95e1-88e65ec7e4f4"/>
    <xsd:import namespace="99b8ce79-84d1-45a4-a41f-aca9e6de4a49"/>
    <xsd:import namespace="596d479b-4de4-426a-aa08-53400e91938a"/>
    <xsd:element name="properties">
      <xsd:complexType>
        <xsd:sequence>
          <xsd:element name="documentManagement">
            <xsd:complexType>
              <xsd:all>
                <xsd:element ref="ns2:jeaf49967d624c48a4dcdb4731d5fa8e" minOccurs="0"/>
                <xsd:element ref="ns2:TaxCatchAll" minOccurs="0"/>
                <xsd:element ref="ns2:TaxCatchAllLabel" minOccurs="0"/>
                <xsd:element ref="ns3:Phase" minOccurs="0"/>
                <xsd:element ref="ns4:ADABO" minOccurs="0"/>
                <xsd:element ref="ns5:Th_x00e8_me1" minOccurs="0"/>
                <xsd:element ref="ns5:Sous_x0020_th_x00e8_me1" minOccurs="0"/>
                <xsd:element ref="ns4:Suivi_x0020_p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d2e906-87f5-4409-82de-3e865ed48ce1" elementFormDefault="qualified">
    <xsd:import namespace="http://schemas.microsoft.com/office/2006/documentManagement/types"/>
    <xsd:import namespace="http://schemas.microsoft.com/office/infopath/2007/PartnerControls"/>
    <xsd:element name="jeaf49967d624c48a4dcdb4731d5fa8e" ma:index="8" nillable="true" ma:taxonomy="true" ma:internalName="jeaf49967d624c48a4dcdb4731d5fa8e" ma:taxonomyFieldName="Discipline1" ma:displayName="Discipline" ma:default="" ma:fieldId="{3eaf4996-7d62-4c48-a4dc-db4731d5fa8e}" ma:sspId="4c4a989a-9ec2-450a-a075-4ed4f58df4bf" ma:termSetId="78feb4d5-bddb-478c-906a-1723740237ec" ma:anchorId="160a72ed-3c3f-4201-aef0-8a46e8316135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Colonne Attraper tout de Taxonomie" ma:description="" ma:hidden="true" ma:list="{d3054dd6-9bc3-4205-ae9b-fac52afbe20f}" ma:internalName="TaxCatchAll" ma:showField="CatchAllData" ma:web="5cd2e906-87f5-4409-82de-3e865ed48ce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Colonne Attraper tout de Taxonomie1" ma:description="" ma:hidden="true" ma:list="{d3054dd6-9bc3-4205-ae9b-fac52afbe20f}" ma:internalName="TaxCatchAllLabel" ma:readOnly="true" ma:showField="CatchAllDataLabel" ma:web="5cd2e906-87f5-4409-82de-3e865ed48ce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e143fb-ea88-48e0-95e1-88e65ec7e4f4" elementFormDefault="qualified">
    <xsd:import namespace="http://schemas.microsoft.com/office/2006/documentManagement/types"/>
    <xsd:import namespace="http://schemas.microsoft.com/office/infopath/2007/PartnerControls"/>
    <xsd:element name="Phase" ma:index="12" nillable="true" ma:displayName="Phase" ma:format="Dropdown" ma:internalName="Phase">
      <xsd:simpleType>
        <xsd:restriction base="dms:Choice">
          <xsd:enumeration value="Cadrage"/>
          <xsd:enumeration value="Construction"/>
          <xsd:enumeration value="Transition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b8ce79-84d1-45a4-a41f-aca9e6de4a49" elementFormDefault="qualified">
    <xsd:import namespace="http://schemas.microsoft.com/office/2006/documentManagement/types"/>
    <xsd:import namespace="http://schemas.microsoft.com/office/infopath/2007/PartnerControls"/>
    <xsd:element name="ADABO" ma:index="13" nillable="true" ma:displayName="ADABO" ma:internalName="ADABO">
      <xsd:simpleType>
        <xsd:restriction base="dms:Text">
          <xsd:maxLength value="255"/>
        </xsd:restriction>
      </xsd:simpleType>
    </xsd:element>
    <xsd:element name="Suivi_x0020_par" ma:index="16" nillable="true" ma:displayName="Suivi par" ma:default="KARAOGHLANIAN Abro" ma:format="Dropdown" ma:internalName="Suivi_x0020_par">
      <xsd:simpleType>
        <xsd:restriction base="dms:Choice">
          <xsd:enumeration value="BIAISIN Philippe"/>
          <xsd:enumeration value="EL ALAMI Aya"/>
          <xsd:enumeration value="FICHOUX Patrick"/>
          <xsd:enumeration value="GENS Gérald"/>
          <xsd:enumeration value="KARAOGHLANIAN Abro"/>
          <xsd:enumeration value="LEME Didier"/>
          <xsd:enumeration value="NALLET Gaelle"/>
          <xsd:enumeration value="PELE Dominique"/>
          <xsd:enumeration value="WALTER Pasc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d479b-4de4-426a-aa08-53400e91938a" elementFormDefault="qualified">
    <xsd:import namespace="http://schemas.microsoft.com/office/2006/documentManagement/types"/>
    <xsd:import namespace="http://schemas.microsoft.com/office/infopath/2007/PartnerControls"/>
    <xsd:element name="Th_x00e8_me1" ma:index="14" nillable="true" ma:displayName="Thème" ma:format="Dropdown" ma:internalName="Th_x00e8_me1">
      <xsd:simpleType>
        <xsd:restriction base="dms:Choice">
          <xsd:enumeration value="Formulaire"/>
          <xsd:enumeration value="Livrable"/>
          <xsd:enumeration value="Reporting"/>
        </xsd:restriction>
      </xsd:simpleType>
    </xsd:element>
    <xsd:element name="Sous_x0020_th_x00e8_me1" ma:index="15" nillable="true" ma:displayName="Sous thème" ma:format="Dropdown" ma:internalName="Sous_x0020_th_x00e8_me1">
      <xsd:simpleType>
        <xsd:restriction base="dms:Choice">
          <xsd:enumeration value="ARM - Analyse de risque Mesari SSI niveau 1"/>
          <xsd:enumeration value="BPR-T - Bilan de projet technique"/>
          <xsd:enumeration value="BTA - Bilan de Test MOA"/>
          <xsd:enumeration value="BTE - Bilan de Test MOE"/>
          <xsd:enumeration value="BTH - Bilan d'homologation technique"/>
          <xsd:enumeration value="CVAI - Dossier CVAI"/>
          <xsd:enumeration value="CVIT - Dossier CVIT"/>
          <xsd:enumeration value="DAT - Dossier d’Architecture Technique"/>
          <xsd:enumeration value="DCN-T - Dossier de  Conception Technique"/>
          <xsd:enumeration value="DEX - Dossier d’exploitation"/>
          <xsd:enumeration value="DICP - Disponibilité; Sécurité ; Intégrité; Confidentialité, Preuve"/>
          <xsd:enumeration value="DOP  - Description des Opérations Planifiées"/>
          <xsd:enumeration value="DPE - Dossier de préparation à l’exploitation"/>
          <xsd:enumeration value="DSC - Dossier de Solutions Candidates"/>
          <xsd:enumeration value="DSD-T - Dossier de synthèse pour décision"/>
          <xsd:enumeration value="FCR - Fiche de Consigne de Reprise"/>
          <xsd:enumeration value="FDP - Fiche de Demande de Projet, Formulaire - Demande de travaux,"/>
          <xsd:enumeration value="FRI - Fiche de Réservation d’Infrastructures"/>
          <xsd:enumeration value="LEX - Liste des exigences"/>
          <xsd:enumeration value="MRT - Matrice des risques techniques"/>
          <xsd:enumeration value="PIM  - Procédure d’Installation Machine"/>
          <xsd:enumeration value="PPF  - Procédure de Préparation Fonctionnelle"/>
          <xsd:enumeration value="PTH - Plan d'homologation technique"/>
          <xsd:enumeration value="STT - Stratégie de Tes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5FB8A3-0FFE-4CD7-B7C4-6EA8AE795A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50BA6C-7DC7-4757-A2A4-795720227078}">
  <ds:schemaRefs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596d479b-4de4-426a-aa08-53400e91938a"/>
    <ds:schemaRef ds:uri="99b8ce79-84d1-45a4-a41f-aca9e6de4a49"/>
    <ds:schemaRef ds:uri="9fe143fb-ea88-48e0-95e1-88e65ec7e4f4"/>
    <ds:schemaRef ds:uri="http://schemas.microsoft.com/office/2006/documentManagement/types"/>
    <ds:schemaRef ds:uri="http://www.w3.org/XML/1998/namespace"/>
    <ds:schemaRef ds:uri="5cd2e906-87f5-4409-82de-3e865ed48ce1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2BA1020-C674-4EED-96C3-CF2210FF08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d2e906-87f5-4409-82de-3e865ed48ce1"/>
    <ds:schemaRef ds:uri="9fe143fb-ea88-48e0-95e1-88e65ec7e4f4"/>
    <ds:schemaRef ds:uri="99b8ce79-84d1-45a4-a41f-aca9e6de4a49"/>
    <ds:schemaRef ds:uri="596d479b-4de4-426a-aa08-53400e9193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Modèle PPT</Template>
  <TotalTime>8414</TotalTime>
  <Words>1045</Words>
  <Application>Microsoft Office PowerPoint</Application>
  <PresentationFormat>Format A4 (210 x 297 mm)</PresentationFormat>
  <Paragraphs>180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Présentation_CA_S&amp;T_2011</vt:lpstr>
      <vt:lpstr>Docker Pour démarrer …</vt:lpstr>
      <vt:lpstr>Architecture Docker</vt:lpstr>
      <vt:lpstr>Layer FS</vt:lpstr>
      <vt:lpstr>Différence VM % Docker</vt:lpstr>
      <vt:lpstr>Cycle de vie Docker</vt:lpstr>
      <vt:lpstr>Autres commandes utiles </vt:lpstr>
      <vt:lpstr>Serveur de test</vt:lpstr>
      <vt:lpstr>Quelques exercices</vt:lpstr>
      <vt:lpstr>Présentation PowerPoint</vt:lpstr>
      <vt:lpstr>Docker et le réseau</vt:lpstr>
      <vt:lpstr>Port Mapping </vt:lpstr>
      <vt:lpstr>Cloisonnement des containers</vt:lpstr>
      <vt:lpstr>Construire une image – docker build</vt:lpstr>
      <vt:lpstr>Commandes BUILD</vt:lpstr>
      <vt:lpstr>Persistance des données - Volumes</vt:lpstr>
      <vt:lpstr>1 container OK, mais un SI ?</vt:lpstr>
    </vt:vector>
  </TitlesOfParts>
  <Company>Crédit Agricole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pour démarrer</dc:title>
  <dc:creator>Jean Pierre Cordeiro</dc:creator>
  <cp:lastModifiedBy>SERRA Christian</cp:lastModifiedBy>
  <cp:revision>252</cp:revision>
  <cp:lastPrinted>2012-01-13T10:15:19Z</cp:lastPrinted>
  <dcterms:created xsi:type="dcterms:W3CDTF">2015-05-11T09:37:13Z</dcterms:created>
  <dcterms:modified xsi:type="dcterms:W3CDTF">2016-11-04T08:25:38Z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0x01010063ADDCFD03BA5444B5B570C6E125106C00CAB667BD9C185C4483AAC92D5DB1B8FA</vt:lpwstr>
  </property>
  <property fmtid="{D5CDD505-2E9C-101B-9397-08002B2CF9AE}" pid="3" name="Discipline1">
    <vt:lpwstr>168;#Architecture et conception|0f26e30d-914c-4e16-8522-7e17148865c0</vt:lpwstr>
  </property>
</Properties>
</file>