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90" r:id="rId5"/>
    <p:sldId id="268" r:id="rId6"/>
    <p:sldId id="291" r:id="rId7"/>
    <p:sldId id="269" r:id="rId8"/>
    <p:sldId id="280" r:id="rId9"/>
    <p:sldId id="292" r:id="rId10"/>
    <p:sldId id="271" r:id="rId11"/>
    <p:sldId id="272" r:id="rId12"/>
    <p:sldId id="273" r:id="rId13"/>
    <p:sldId id="293" r:id="rId14"/>
    <p:sldId id="276" r:id="rId15"/>
    <p:sldId id="277" r:id="rId16"/>
    <p:sldId id="278" r:id="rId17"/>
    <p:sldId id="279" r:id="rId18"/>
    <p:sldId id="274" r:id="rId19"/>
    <p:sldId id="281" r:id="rId20"/>
    <p:sldId id="294" r:id="rId21"/>
    <p:sldId id="270" r:id="rId22"/>
    <p:sldId id="295" r:id="rId23"/>
    <p:sldId id="282" r:id="rId24"/>
    <p:sldId id="284" r:id="rId25"/>
    <p:sldId id="285" r:id="rId26"/>
    <p:sldId id="296" r:id="rId27"/>
    <p:sldId id="283" r:id="rId28"/>
    <p:sldId id="286" r:id="rId29"/>
    <p:sldId id="287" r:id="rId30"/>
    <p:sldId id="288" r:id="rId31"/>
    <p:sldId id="297" r:id="rId32"/>
    <p:sldId id="298" r:id="rId33"/>
    <p:sldId id="289" r:id="rId34"/>
    <p:sldId id="299" r:id="rId35"/>
    <p:sldId id="300" r:id="rId36"/>
    <p:sldId id="301" r:id="rId37"/>
    <p:sldId id="302" r:id="rId38"/>
    <p:sldId id="303" r:id="rId39"/>
    <p:sldId id="304" r:id="rId40"/>
    <p:sldId id="310" r:id="rId41"/>
    <p:sldId id="305" r:id="rId42"/>
    <p:sldId id="306" r:id="rId43"/>
    <p:sldId id="307" r:id="rId44"/>
    <p:sldId id="309" r:id="rId45"/>
    <p:sldId id="312" r:id="rId46"/>
    <p:sldId id="313" r:id="rId47"/>
    <p:sldId id="314" r:id="rId48"/>
    <p:sldId id="315" r:id="rId49"/>
    <p:sldId id="316" r:id="rId50"/>
  </p:sldIdLst>
  <p:sldSz cx="9906000" cy="6858000" type="A4"/>
  <p:notesSz cx="6797675" cy="9872663"/>
  <p:custDataLst>
    <p:tags r:id="rId53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3071">
          <p15:clr>
            <a:srgbClr val="A4A3A4"/>
          </p15:clr>
        </p15:guide>
        <p15:guide id="4" pos="3306">
          <p15:clr>
            <a:srgbClr val="A4A3A4"/>
          </p15:clr>
        </p15:guide>
        <p15:guide id="5" pos="5900">
          <p15:clr>
            <a:srgbClr val="A4A3A4"/>
          </p15:clr>
        </p15:guide>
        <p15:guide id="6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1D5"/>
    <a:srgbClr val="D3CECB"/>
    <a:srgbClr val="FCE0CB"/>
    <a:srgbClr val="CFE9DB"/>
    <a:srgbClr val="F0F5E2"/>
    <a:srgbClr val="ECD6CC"/>
    <a:srgbClr val="938982"/>
    <a:srgbClr val="7CC49D"/>
    <a:srgbClr val="BBD986"/>
    <a:srgbClr val="D19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9361" autoAdjust="0"/>
  </p:normalViewPr>
  <p:slideViewPr>
    <p:cSldViewPr snapToGrid="0" snapToObjects="1">
      <p:cViewPr varScale="1">
        <p:scale>
          <a:sx n="89" d="100"/>
          <a:sy n="89" d="100"/>
        </p:scale>
        <p:origin x="1416" y="82"/>
      </p:cViewPr>
      <p:guideLst>
        <p:guide orient="horz" pos="2160"/>
        <p:guide pos="3120"/>
        <p:guide pos="3071"/>
        <p:guide pos="3306"/>
        <p:guide pos="5900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42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r">
              <a:defRPr sz="1300"/>
            </a:lvl1pPr>
          </a:lstStyle>
          <a:p>
            <a:fld id="{1DCDDA9B-8EEF-9847-B0BD-E217568AE0EA}" type="datetimeFigureOut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r">
              <a:defRPr sz="1300"/>
            </a:lvl1pPr>
          </a:lstStyle>
          <a:p>
            <a:fld id="{7AB38CFE-9A86-CA4C-8E86-8726C7EE04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2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r">
              <a:defRPr sz="1300"/>
            </a:lvl1pPr>
          </a:lstStyle>
          <a:p>
            <a:fld id="{C8F6142E-A8B3-AB40-85C7-FBF664BFE24C}" type="datetimeFigureOut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4" tIns="47627" rIns="95254" bIns="4762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5254" tIns="47627" rIns="95254" bIns="47627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r">
              <a:defRPr sz="1300"/>
            </a:lvl1pPr>
          </a:lstStyle>
          <a:p>
            <a:fld id="{CB693FA0-ABBB-8943-BB36-46122AAECD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smtClean="0"/>
              <a:t>Nouveau portail client : </a:t>
            </a:r>
          </a:p>
          <a:p>
            <a:r>
              <a:rPr lang="fr-FR" dirty="0" smtClean="0"/>
              <a:t>Pas de mode dépose, plus de VEL</a:t>
            </a:r>
          </a:p>
          <a:p>
            <a:endParaRPr lang="fr-FR" dirty="0" smtClean="0"/>
          </a:p>
          <a:p>
            <a:r>
              <a:rPr lang="fr-FR" dirty="0" smtClean="0"/>
              <a:t>1/ Mode coordonné BAM </a:t>
            </a:r>
          </a:p>
          <a:p>
            <a:r>
              <a:rPr lang="fr-FR" dirty="0" smtClean="0"/>
              <a:t>2/</a:t>
            </a:r>
            <a:r>
              <a:rPr lang="fr-FR" baseline="0" dirty="0" smtClean="0"/>
              <a:t> </a:t>
            </a:r>
            <a:r>
              <a:rPr lang="fr-FR" dirty="0" smtClean="0"/>
              <a:t>Mode coordonné producteur (</a:t>
            </a:r>
            <a:r>
              <a:rPr lang="fr-FR" dirty="0" err="1" smtClean="0"/>
              <a:t>grline</a:t>
            </a:r>
            <a:r>
              <a:rPr lang="fr-FR" baseline="0" dirty="0" smtClean="0"/>
              <a:t> puis </a:t>
            </a:r>
            <a:r>
              <a:rPr lang="fr-FR" baseline="0" dirty="0" err="1" smtClean="0"/>
              <a:t>prédica</a:t>
            </a:r>
            <a:r>
              <a:rPr lang="fr-FR" dirty="0" smtClean="0"/>
              <a:t>)</a:t>
            </a:r>
          </a:p>
          <a:p>
            <a:r>
              <a:rPr lang="fr-FR" dirty="0" smtClean="0"/>
              <a:t>3/ Accès ciblé vers une fonctionnalité spécifique de la BAM – Attention aux fonctions qui ne sont pas directement</a:t>
            </a:r>
            <a:r>
              <a:rPr lang="fr-FR" baseline="0" dirty="0" smtClean="0"/>
              <a:t> accessibles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qui ne sont pas dans le menu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Tester rebond </a:t>
            </a:r>
            <a:r>
              <a:rPr lang="fr-FR" dirty="0" err="1" smtClean="0"/>
              <a:t>bam</a:t>
            </a:r>
            <a:r>
              <a:rPr lang="fr-FR" dirty="0" smtClean="0"/>
              <a:t> puis producteur</a:t>
            </a:r>
          </a:p>
          <a:p>
            <a:endParaRPr lang="fr-FR" dirty="0" smtClean="0"/>
          </a:p>
          <a:p>
            <a:r>
              <a:rPr lang="fr-FR" dirty="0" smtClean="0"/>
              <a:t>Reroutage à éprouver : </a:t>
            </a:r>
          </a:p>
          <a:p>
            <a:pPr marL="171450" indent="-1714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a/ Routage</a:t>
            </a:r>
            <a:r>
              <a:rPr lang="fr-FR" baseline="0" dirty="0" smtClean="0">
                <a:sym typeface="Wingdings" panose="05000000000000000000" pitchFamily="2" charset="2"/>
              </a:rPr>
              <a:t> standard vers un producteur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anose="05000000000000000000" pitchFamily="2" charset="2"/>
              </a:rPr>
              <a:t>b/ Routage vers une fonction BAM spécifique avec menus BAM classiques après affichage d’une </a:t>
            </a:r>
            <a:r>
              <a:rPr lang="fr-FR" baseline="0" dirty="0" err="1" smtClean="0">
                <a:sym typeface="Wingdings" panose="05000000000000000000" pitchFamily="2" charset="2"/>
              </a:rPr>
              <a:t>popup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anose="05000000000000000000" pitchFamily="2" charset="2"/>
              </a:rPr>
              <a:t>c/ Routage vers une fonction de la BAM sans le menu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anose="05000000000000000000" pitchFamily="2" charset="2"/>
              </a:rPr>
              <a:t>+ Ajout de la réutilisation services BAM en 1,3, </a:t>
            </a:r>
            <a:r>
              <a:rPr lang="fr-FR" baseline="0" dirty="0" err="1" smtClean="0">
                <a:sym typeface="Wingdings" panose="05000000000000000000" pitchFamily="2" charset="2"/>
              </a:rPr>
              <a:t>cad</a:t>
            </a:r>
            <a:r>
              <a:rPr lang="fr-FR" baseline="0" dirty="0" smtClean="0">
                <a:sym typeface="Wingdings" panose="05000000000000000000" pitchFamily="2" charset="2"/>
              </a:rPr>
              <a:t> intégration des services BAM en SOA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fr-FR" u="sng" dirty="0" smtClean="0"/>
              <a:t>Transverse : </a:t>
            </a:r>
          </a:p>
          <a:p>
            <a:pPr marL="0" indent="0">
              <a:buFont typeface="Wingdings"/>
              <a:buNone/>
            </a:pPr>
            <a:endParaRPr lang="fr-FR" dirty="0" smtClean="0"/>
          </a:p>
          <a:p>
            <a:pPr marL="0" indent="0">
              <a:buFont typeface="Wingdings"/>
              <a:buNone/>
            </a:pPr>
            <a:r>
              <a:rPr lang="fr-FR" dirty="0" smtClean="0"/>
              <a:t>CRM : </a:t>
            </a:r>
          </a:p>
          <a:p>
            <a:pPr marL="0" indent="0">
              <a:buFont typeface="Wingdings"/>
              <a:buNone/>
            </a:pPr>
            <a:r>
              <a:rPr lang="fr-FR" dirty="0" smtClean="0"/>
              <a:t>Nécessite analyse préalable sur ce que l’on souhaite faire</a:t>
            </a:r>
          </a:p>
          <a:p>
            <a:pPr marL="171450" indent="-171450">
              <a:buFont typeface="Symbol"/>
              <a:buChar char="Þ"/>
            </a:pPr>
            <a:r>
              <a:rPr lang="fr-FR" dirty="0" smtClean="0"/>
              <a:t>Monter une équipe sur le</a:t>
            </a:r>
            <a:r>
              <a:rPr lang="fr-FR" baseline="0" dirty="0" smtClean="0"/>
              <a:t> sujet --- P </a:t>
            </a:r>
            <a:r>
              <a:rPr lang="fr-FR" baseline="0" dirty="0" err="1" smtClean="0"/>
              <a:t>Petronio</a:t>
            </a:r>
            <a:r>
              <a:rPr lang="fr-FR" baseline="0" dirty="0" smtClean="0"/>
              <a:t>, M Andrée, Vincent </a:t>
            </a:r>
            <a:r>
              <a:rPr lang="fr-FR" baseline="0" dirty="0" err="1" smtClean="0"/>
              <a:t>Vallois</a:t>
            </a:r>
            <a:r>
              <a:rPr lang="fr-FR" baseline="0" dirty="0" smtClean="0"/>
              <a:t>, Thomas Duval, JY - PA : Thierry B</a:t>
            </a:r>
          </a:p>
          <a:p>
            <a:pPr marL="171450" indent="-171450">
              <a:buFont typeface="Symbol"/>
              <a:buChar char="Þ"/>
            </a:pPr>
            <a:endParaRPr lang="fr-FR" baseline="0" dirty="0" smtClean="0"/>
          </a:p>
          <a:p>
            <a:pPr marL="0" indent="0">
              <a:buFont typeface="Symbol"/>
              <a:buNone/>
            </a:pPr>
            <a:r>
              <a:rPr lang="fr-FR" baseline="0" dirty="0" smtClean="0"/>
              <a:t>Synthèse </a:t>
            </a:r>
            <a:r>
              <a:rPr lang="fr-FR" baseline="0" dirty="0" err="1" smtClean="0"/>
              <a:t>clt</a:t>
            </a:r>
            <a:r>
              <a:rPr lang="fr-FR" baseline="0" dirty="0" smtClean="0"/>
              <a:t> WS BAM v2 : 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Appel nouveau WS v2 sur la base du périmètre client BAM v1 =&gt; WS modalité 3</a:t>
            </a:r>
          </a:p>
          <a:p>
            <a:pPr marL="0" indent="0">
              <a:buFont typeface="Symbol"/>
              <a:buNone/>
            </a:pPr>
            <a:endParaRPr lang="fr-FR" baseline="0" dirty="0" smtClean="0"/>
          </a:p>
          <a:p>
            <a:pPr marL="0" indent="0">
              <a:buFont typeface="Symbol"/>
              <a:buNone/>
            </a:pPr>
            <a:r>
              <a:rPr lang="fr-FR" baseline="0" dirty="0" smtClean="0"/>
              <a:t>Page produit : 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Prendre un produit différenciant par caisse (livret sociétaire)</a:t>
            </a:r>
          </a:p>
          <a:p>
            <a:pPr marL="0" indent="0">
              <a:buFont typeface="Symbol"/>
              <a:buNone/>
            </a:pPr>
            <a:endParaRPr lang="fr-FR" baseline="0" dirty="0" smtClean="0"/>
          </a:p>
          <a:p>
            <a:pPr marL="0" indent="0">
              <a:buFont typeface="Symbol"/>
              <a:buNone/>
            </a:pPr>
            <a:r>
              <a:rPr lang="fr-FR" baseline="0" dirty="0" smtClean="0"/>
              <a:t>Paramétrage : 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A virer du tableau. Uniquement à des fins techniques. On montre en // à la MOA que l’on sait faire du multi canal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Repréciser que l’on ne le fait que pour le POC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A </a:t>
            </a:r>
            <a:r>
              <a:rPr lang="fr-FR" baseline="0" dirty="0" err="1" smtClean="0"/>
              <a:t>relibeller</a:t>
            </a:r>
            <a:endParaRPr lang="fr-FR" baseline="0" dirty="0" smtClean="0"/>
          </a:p>
          <a:p>
            <a:pPr marL="0" indent="0">
              <a:buFont typeface="Symbol"/>
              <a:buNone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fr-FR" baseline="0" dirty="0" smtClean="0"/>
              <a:t>Accessibilité 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fr-FR" baseline="0" dirty="0" smtClean="0"/>
              <a:t>A cadrer par la MOA</a:t>
            </a:r>
          </a:p>
          <a:p>
            <a:pPr marL="0" indent="0">
              <a:buFont typeface="Symbol"/>
              <a:buNone/>
            </a:pPr>
            <a:endParaRPr lang="fr-FR" baseline="0" dirty="0" smtClean="0"/>
          </a:p>
          <a:p>
            <a:pPr marL="0" indent="0">
              <a:buFont typeface="Symbol"/>
              <a:buNone/>
            </a:pPr>
            <a:endParaRPr lang="fr-FR" baseline="0" dirty="0" smtClean="0"/>
          </a:p>
          <a:p>
            <a:pPr marL="0" indent="0">
              <a:buFont typeface="Symbol"/>
              <a:buNone/>
            </a:pPr>
            <a:r>
              <a:rPr lang="fr-FR" u="sng" baseline="0" dirty="0" smtClean="0"/>
              <a:t>Items applications mobiles et widget :</a:t>
            </a:r>
            <a:r>
              <a:rPr lang="fr-FR" baseline="0" dirty="0" smtClean="0"/>
              <a:t> 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Non évoqué. A étudier.</a:t>
            </a:r>
          </a:p>
          <a:p>
            <a:pPr marL="0" indent="0">
              <a:buFont typeface="Symbol"/>
              <a:buNone/>
            </a:pPr>
            <a:r>
              <a:rPr lang="fr-FR" baseline="0" dirty="0" smtClean="0"/>
              <a:t>Faire modifier EB et backlog pour remplacer « ma banque » par « app amirale »</a:t>
            </a:r>
          </a:p>
          <a:p>
            <a:pPr marL="0" indent="0">
              <a:buFont typeface="Symbol"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3FA0-ABBB-8943-BB36-46122AAECDA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0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Contribution/validation</a:t>
            </a:r>
            <a:r>
              <a:rPr lang="fr-FR" baseline="0" dirty="0" smtClean="0"/>
              <a:t> en contexte.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APM (reliquat</a:t>
            </a:r>
            <a:r>
              <a:rPr lang="fr-FR" baseline="0" dirty="0" smtClean="0"/>
              <a:t> itération 1).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AEM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scalabilité</a:t>
            </a:r>
            <a:r>
              <a:rPr lang="fr-FR" baseline="0" dirty="0" smtClean="0"/>
              <a:t> / perf.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Intégration Design Importer </a:t>
            </a:r>
            <a:r>
              <a:rPr lang="fr-FR" baseline="0" smtClean="0"/>
              <a:t>=&gt; équipe AEM.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Question :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Garde-t-on le </a:t>
            </a:r>
            <a:r>
              <a:rPr lang="fr-FR" baseline="0" dirty="0" err="1" smtClean="0"/>
              <a:t>tracking</a:t>
            </a:r>
            <a:r>
              <a:rPr lang="fr-FR" baseline="0" dirty="0" smtClean="0"/>
              <a:t> ? A confirmer par la MOA.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3FA0-ABBB-8943-BB36-46122AAECD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4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8813" y="1268760"/>
            <a:ext cx="8420100" cy="1736906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8813" y="3081864"/>
            <a:ext cx="8420100" cy="186591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0" name="Freeform 3"/>
          <p:cNvSpPr>
            <a:spLocks/>
          </p:cNvSpPr>
          <p:nvPr userDrawn="1"/>
        </p:nvSpPr>
        <p:spPr bwMode="auto">
          <a:xfrm>
            <a:off x="741001" y="6548400"/>
            <a:ext cx="9164769" cy="163512"/>
          </a:xfrm>
          <a:custGeom>
            <a:avLst/>
            <a:gdLst>
              <a:gd name="connsiteX0" fmla="*/ 0 w 10000"/>
              <a:gd name="connsiteY0" fmla="*/ 0 h 10000"/>
              <a:gd name="connsiteX1" fmla="*/ 105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8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" y="3333"/>
                  <a:pt x="65" y="6667"/>
                  <a:pt x="98" y="10000"/>
                </a:cubicBezTo>
                <a:lnTo>
                  <a:pt x="10000" y="9903"/>
                </a:lnTo>
                <a:lnTo>
                  <a:pt x="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A5B4C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1" name="Image 10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94" y="470944"/>
            <a:ext cx="5127279" cy="51047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1" y="333753"/>
            <a:ext cx="4564380" cy="7848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67" y="470946"/>
            <a:ext cx="815245" cy="5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8000" y="1053789"/>
            <a:ext cx="900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 baseline="0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dirty="0" smtClean="0"/>
              <a:t>Cliquez pour modifier les styles du texte du masque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5" name="Image 14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6" name="Image 15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8000" y="1080000"/>
            <a:ext cx="432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>
            <a:off x="5168553" y="1058741"/>
            <a:ext cx="432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9" name="Image 18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20" name="Image 19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999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3" name="Image 12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7" name="Image 16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0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72816" y="1268046"/>
            <a:ext cx="411419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6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5231183" y="1268046"/>
            <a:ext cx="4123488" cy="52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7" name="Image 16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8" name="Image 17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8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48400"/>
            <a:ext cx="9906000" cy="316558"/>
          </a:xfrm>
          <a:prstGeom prst="rect">
            <a:avLst/>
          </a:prstGeom>
          <a:solidFill>
            <a:srgbClr val="B7AFA9"/>
          </a:solidFill>
          <a:ln>
            <a:noFill/>
          </a:ln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906000" cy="64800"/>
          </a:xfrm>
          <a:prstGeom prst="rect">
            <a:avLst/>
          </a:prstGeom>
          <a:solidFill>
            <a:srgbClr val="B7AFA9"/>
          </a:solidFill>
          <a:ln>
            <a:noFill/>
          </a:ln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" name="Freeform 3"/>
          <p:cNvSpPr>
            <a:spLocks/>
          </p:cNvSpPr>
          <p:nvPr/>
        </p:nvSpPr>
        <p:spPr bwMode="auto">
          <a:xfrm>
            <a:off x="741001" y="6559033"/>
            <a:ext cx="9164769" cy="163512"/>
          </a:xfrm>
          <a:custGeom>
            <a:avLst/>
            <a:gdLst>
              <a:gd name="connsiteX0" fmla="*/ 0 w 10000"/>
              <a:gd name="connsiteY0" fmla="*/ 0 h 10000"/>
              <a:gd name="connsiteX1" fmla="*/ 105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8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" y="3333"/>
                  <a:pt x="65" y="6667"/>
                  <a:pt x="98" y="10000"/>
                </a:cubicBezTo>
                <a:lnTo>
                  <a:pt x="10000" y="9903"/>
                </a:lnTo>
                <a:lnTo>
                  <a:pt x="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A5B4C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6" name="Espace réservé de la date 3"/>
          <p:cNvSpPr txBox="1">
            <a:spLocks/>
          </p:cNvSpPr>
          <p:nvPr/>
        </p:nvSpPr>
        <p:spPr>
          <a:xfrm>
            <a:off x="807157" y="6685898"/>
            <a:ext cx="9098843" cy="18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" dirty="0" smtClean="0"/>
              <a:t>GIE CA Technologies</a:t>
            </a:r>
            <a:r>
              <a:rPr lang="fr-FR" sz="700" baseline="0" dirty="0" smtClean="0"/>
              <a:t> – </a:t>
            </a:r>
            <a:r>
              <a:rPr lang="fr-FR" sz="700" dirty="0" smtClean="0"/>
              <a:t>Ce document est la propriété exclusive du</a:t>
            </a:r>
            <a:r>
              <a:rPr lang="fr-FR" sz="700" baseline="0" dirty="0" smtClean="0"/>
              <a:t> </a:t>
            </a:r>
            <a:r>
              <a:rPr lang="fr-FR" sz="700" dirty="0" smtClean="0"/>
              <a:t>GIE et ne peut être utilisé ou reproduit qu'avec l'autorisation écrite du</a:t>
            </a:r>
            <a:r>
              <a:rPr lang="fr-FR" sz="700" baseline="0" dirty="0" smtClean="0"/>
              <a:t> </a:t>
            </a:r>
            <a:r>
              <a:rPr lang="fr-FR" sz="700" dirty="0" smtClean="0"/>
              <a:t>GIE </a:t>
            </a:r>
            <a:endParaRPr lang="fr-FR" sz="700" dirty="0"/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807157" y="6532359"/>
            <a:ext cx="8860365" cy="18838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457200" rtl="0" eaLnBrk="1" latinLnBrk="0" hangingPunct="1">
              <a:defRPr sz="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86860E-930E-BD48-9042-E4141DED200D}" type="datetimeFigureOut">
              <a:rPr lang="fr-FR" sz="700" smtClean="0"/>
              <a:pPr/>
              <a:t>16/07/2015</a:t>
            </a:fld>
            <a:r>
              <a:rPr lang="fr-FR" sz="700" dirty="0" smtClean="0"/>
              <a:t> • Page : N° </a:t>
            </a:r>
            <a:fld id="{7CD832F9-FC83-A745-8133-2CD7526755DD}" type="slidenum">
              <a:rPr lang="fr-FR" sz="700" smtClean="0"/>
              <a:pPr/>
              <a:t>‹N°›</a:t>
            </a:fld>
            <a:endParaRPr lang="fr-FR" sz="7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5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7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3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DockerThon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Réunion Préparatoire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16 Juillet 2015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31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POC Banque Digitale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7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 Banque Digitale IT1 – Objectifs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0191" y="2390722"/>
            <a:ext cx="1780561" cy="193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>
                <a:solidFill>
                  <a:prstClr val="white"/>
                </a:solidFill>
              </a:rPr>
              <a:t>Métier</a:t>
            </a:r>
            <a:endParaRPr lang="fr-FR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191" y="4444527"/>
            <a:ext cx="1780561" cy="193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600"/>
              </a:spcAft>
            </a:pPr>
            <a:r>
              <a:rPr lang="fr-FR" b="1" dirty="0" smtClean="0">
                <a:solidFill>
                  <a:prstClr val="white"/>
                </a:solidFill>
              </a:rPr>
              <a:t>Technique</a:t>
            </a:r>
            <a:endParaRPr lang="fr-FR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4768" y="2390722"/>
            <a:ext cx="6192688" cy="193680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4988" lvl="1" indent="-261938">
              <a:spcAft>
                <a:spcPts val="600"/>
              </a:spcAft>
            </a:pPr>
            <a:r>
              <a:rPr lang="fr-FR" sz="1400" b="1" dirty="0" smtClean="0">
                <a:solidFill>
                  <a:sysClr val="windowText" lastClr="000000"/>
                </a:solidFill>
                <a:latin typeface="Arial"/>
                <a:cs typeface="Arial"/>
              </a:rPr>
              <a:t>Initier la transformation Banque Digitale</a:t>
            </a:r>
            <a:endParaRPr lang="fr-FR" sz="140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Approche par les usages (« mobile first »)</a:t>
            </a:r>
            <a:endParaRPr lang="fr-FR" sz="1400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Navigation </a:t>
            </a:r>
            <a:r>
              <a:rPr lang="fr-FR" sz="1400" dirty="0">
                <a:solidFill>
                  <a:sysClr val="windowText" lastClr="000000"/>
                </a:solidFill>
                <a:latin typeface="Arial"/>
                <a:cs typeface="Arial"/>
              </a:rPr>
              <a:t>sans </a:t>
            </a: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couture entre espace public et espace client</a:t>
            </a:r>
            <a:endParaRPr lang="fr-FR" sz="140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ysClr val="windowText" lastClr="000000"/>
                </a:solidFill>
                <a:latin typeface="Arial"/>
                <a:cs typeface="Arial"/>
              </a:rPr>
              <a:t>Facilité de personnalisation </a:t>
            </a: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 les webmasters des caisses </a:t>
            </a:r>
            <a:endParaRPr lang="fr-FR" sz="140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Site responsive design avec une nouvelle ergonomie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Préparation de l’ouverture aux objets connectés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4768" y="4444527"/>
            <a:ext cx="6192688" cy="193680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4988" lvl="1" indent="-261938">
              <a:spcAft>
                <a:spcPts val="600"/>
              </a:spcAft>
            </a:pPr>
            <a:r>
              <a:rPr lang="fr-FR" sz="1400" b="1" dirty="0" smtClean="0">
                <a:solidFill>
                  <a:sysClr val="windowText" lastClr="000000"/>
                </a:solidFill>
                <a:latin typeface="Arial"/>
                <a:cs typeface="Arial"/>
              </a:rPr>
              <a:t>Éprouver les orientations techniques</a:t>
            </a:r>
            <a:endParaRPr lang="fr-FR" sz="140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Choix de CQ5 comme portail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Architecture de sécurité simplifiée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Mise en place d’une API REST sécurisée pour adresser les canaux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Capacité de réutilisation des services de la BAM et de NICE v2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ysClr val="windowText" lastClr="000000"/>
                </a:solidFill>
                <a:latin typeface="Arial"/>
                <a:cs typeface="Arial"/>
              </a:rPr>
              <a:t>Dissociation entre la présentation et la couche </a:t>
            </a: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services</a:t>
            </a:r>
          </a:p>
          <a:p>
            <a:pPr marL="534988" lvl="1" indent="-261938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ysClr val="windowText" lastClr="000000"/>
                </a:solidFill>
                <a:latin typeface="Arial"/>
                <a:cs typeface="Arial"/>
              </a:rPr>
              <a:t>Démarche plus agile pour déployer rapidement des solutions opérationnelles et utilisables (sur une cible choisie</a:t>
            </a:r>
            <a:r>
              <a:rPr lang="fr-FR" sz="14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  <a:endParaRPr lang="fr-FR" sz="14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1470430" y="5040799"/>
            <a:ext cx="720079" cy="744255"/>
          </a:xfrm>
          <a:custGeom>
            <a:avLst/>
            <a:gdLst>
              <a:gd name="T0" fmla="*/ 7558 w 11399"/>
              <a:gd name="T1" fmla="*/ 4314 h 11790"/>
              <a:gd name="T2" fmla="*/ 8479 w 11399"/>
              <a:gd name="T3" fmla="*/ 4928 h 11790"/>
              <a:gd name="T4" fmla="*/ 7048 w 11399"/>
              <a:gd name="T5" fmla="*/ 6077 h 11790"/>
              <a:gd name="T6" fmla="*/ 5983 w 11399"/>
              <a:gd name="T7" fmla="*/ 4978 h 11790"/>
              <a:gd name="T8" fmla="*/ 7422 w 11399"/>
              <a:gd name="T9" fmla="*/ 3819 h 11790"/>
              <a:gd name="T10" fmla="*/ 6499 w 11399"/>
              <a:gd name="T11" fmla="*/ 3204 h 11790"/>
              <a:gd name="T12" fmla="*/ 5983 w 11399"/>
              <a:gd name="T13" fmla="*/ 4978 h 11790"/>
              <a:gd name="T14" fmla="*/ 8791 w 11399"/>
              <a:gd name="T15" fmla="*/ 7771 h 11790"/>
              <a:gd name="T16" fmla="*/ 9639 w 11399"/>
              <a:gd name="T17" fmla="*/ 8336 h 11790"/>
              <a:gd name="T18" fmla="*/ 10084 w 11399"/>
              <a:gd name="T19" fmla="*/ 6749 h 11790"/>
              <a:gd name="T20" fmla="*/ 7890 w 11399"/>
              <a:gd name="T21" fmla="*/ 6484 h 11790"/>
              <a:gd name="T22" fmla="*/ 8808 w 11399"/>
              <a:gd name="T23" fmla="*/ 7096 h 11790"/>
              <a:gd name="T24" fmla="*/ 9291 w 11399"/>
              <a:gd name="T25" fmla="*/ 5377 h 11790"/>
              <a:gd name="T26" fmla="*/ 7890 w 11399"/>
              <a:gd name="T27" fmla="*/ 6484 h 11790"/>
              <a:gd name="T28" fmla="*/ 9314 w 11399"/>
              <a:gd name="T29" fmla="*/ 10948 h 11790"/>
              <a:gd name="T30" fmla="*/ 5843 w 11399"/>
              <a:gd name="T31" fmla="*/ 6252 h 11790"/>
              <a:gd name="T32" fmla="*/ 3841 w 11399"/>
              <a:gd name="T33" fmla="*/ 5475 h 11790"/>
              <a:gd name="T34" fmla="*/ 879 w 11399"/>
              <a:gd name="T35" fmla="*/ 4340 h 11790"/>
              <a:gd name="T36" fmla="*/ 1854 w 11399"/>
              <a:gd name="T37" fmla="*/ 3365 h 11790"/>
              <a:gd name="T38" fmla="*/ 1807 w 11399"/>
              <a:gd name="T39" fmla="*/ 297 h 11790"/>
              <a:gd name="T40" fmla="*/ 5053 w 11399"/>
              <a:gd name="T41" fmla="*/ 2740 h 11790"/>
              <a:gd name="T42" fmla="*/ 5488 w 11399"/>
              <a:gd name="T43" fmla="*/ 3855 h 11790"/>
              <a:gd name="T44" fmla="*/ 7381 w 11399"/>
              <a:gd name="T45" fmla="*/ 6698 h 11790"/>
              <a:gd name="T46" fmla="*/ 10117 w 11399"/>
              <a:gd name="T47" fmla="*/ 8484 h 11790"/>
              <a:gd name="T48" fmla="*/ 10948 w 11399"/>
              <a:gd name="T49" fmla="*/ 10948 h 11790"/>
              <a:gd name="T50" fmla="*/ 10074 w 11399"/>
              <a:gd name="T51" fmla="*/ 9585 h 11790"/>
              <a:gd name="T52" fmla="*/ 10074 w 11399"/>
              <a:gd name="T53" fmla="*/ 10537 h 11790"/>
              <a:gd name="T54" fmla="*/ 6397 w 11399"/>
              <a:gd name="T55" fmla="*/ 8671 h 11790"/>
              <a:gd name="T56" fmla="*/ 4425 w 11399"/>
              <a:gd name="T57" fmla="*/ 8466 h 11790"/>
              <a:gd name="T58" fmla="*/ 6113 w 11399"/>
              <a:gd name="T59" fmla="*/ 11790 h 11790"/>
              <a:gd name="T60" fmla="*/ 6397 w 11399"/>
              <a:gd name="T61" fmla="*/ 8671 h 11790"/>
              <a:gd name="T62" fmla="*/ 5758 w 11399"/>
              <a:gd name="T63" fmla="*/ 6732 h 11790"/>
              <a:gd name="T64" fmla="*/ 2668 w 11399"/>
              <a:gd name="T65" fmla="*/ 6824 h 11790"/>
              <a:gd name="T66" fmla="*/ 2758 w 11399"/>
              <a:gd name="T67" fmla="*/ 9477 h 11790"/>
              <a:gd name="T68" fmla="*/ 3944 w 11399"/>
              <a:gd name="T69" fmla="*/ 8411 h 11790"/>
              <a:gd name="T70" fmla="*/ 5611 w 11399"/>
              <a:gd name="T71" fmla="*/ 7850 h 1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399" h="11790">
                <a:moveTo>
                  <a:pt x="6894" y="5309"/>
                </a:moveTo>
                <a:lnTo>
                  <a:pt x="7558" y="4314"/>
                </a:lnTo>
                <a:cubicBezTo>
                  <a:pt x="7727" y="4060"/>
                  <a:pt x="8071" y="3991"/>
                  <a:pt x="8325" y="4160"/>
                </a:cubicBezTo>
                <a:cubicBezTo>
                  <a:pt x="8580" y="4330"/>
                  <a:pt x="8649" y="4674"/>
                  <a:pt x="8479" y="4928"/>
                </a:cubicBezTo>
                <a:lnTo>
                  <a:pt x="7816" y="5923"/>
                </a:lnTo>
                <a:cubicBezTo>
                  <a:pt x="7646" y="6178"/>
                  <a:pt x="7302" y="6247"/>
                  <a:pt x="7048" y="6077"/>
                </a:cubicBezTo>
                <a:cubicBezTo>
                  <a:pt x="6793" y="5907"/>
                  <a:pt x="6724" y="5564"/>
                  <a:pt x="6894" y="5309"/>
                </a:cubicBezTo>
                <a:close/>
                <a:moveTo>
                  <a:pt x="5983" y="4978"/>
                </a:moveTo>
                <a:cubicBezTo>
                  <a:pt x="6237" y="5148"/>
                  <a:pt x="6582" y="5079"/>
                  <a:pt x="6752" y="4824"/>
                </a:cubicBezTo>
                <a:lnTo>
                  <a:pt x="7422" y="3819"/>
                </a:lnTo>
                <a:cubicBezTo>
                  <a:pt x="7592" y="3564"/>
                  <a:pt x="7523" y="3220"/>
                  <a:pt x="7268" y="3050"/>
                </a:cubicBezTo>
                <a:cubicBezTo>
                  <a:pt x="7013" y="2880"/>
                  <a:pt x="6668" y="2949"/>
                  <a:pt x="6499" y="3204"/>
                </a:cubicBezTo>
                <a:lnTo>
                  <a:pt x="5829" y="4209"/>
                </a:lnTo>
                <a:cubicBezTo>
                  <a:pt x="5659" y="4464"/>
                  <a:pt x="5728" y="4808"/>
                  <a:pt x="5983" y="4978"/>
                </a:cubicBezTo>
                <a:close/>
                <a:moveTo>
                  <a:pt x="9378" y="6891"/>
                </a:moveTo>
                <a:lnTo>
                  <a:pt x="8791" y="7771"/>
                </a:lnTo>
                <a:cubicBezTo>
                  <a:pt x="8635" y="8005"/>
                  <a:pt x="8698" y="8321"/>
                  <a:pt x="8932" y="8478"/>
                </a:cubicBezTo>
                <a:cubicBezTo>
                  <a:pt x="9166" y="8634"/>
                  <a:pt x="9482" y="8570"/>
                  <a:pt x="9639" y="8336"/>
                </a:cubicBezTo>
                <a:lnTo>
                  <a:pt x="10225" y="7456"/>
                </a:lnTo>
                <a:cubicBezTo>
                  <a:pt x="10382" y="7222"/>
                  <a:pt x="10318" y="6905"/>
                  <a:pt x="10084" y="6749"/>
                </a:cubicBezTo>
                <a:cubicBezTo>
                  <a:pt x="9850" y="6593"/>
                  <a:pt x="9534" y="6657"/>
                  <a:pt x="9378" y="6891"/>
                </a:cubicBezTo>
                <a:close/>
                <a:moveTo>
                  <a:pt x="7890" y="6484"/>
                </a:moveTo>
                <a:cubicBezTo>
                  <a:pt x="7721" y="6738"/>
                  <a:pt x="7789" y="7080"/>
                  <a:pt x="8043" y="7249"/>
                </a:cubicBezTo>
                <a:cubicBezTo>
                  <a:pt x="8297" y="7419"/>
                  <a:pt x="8639" y="7350"/>
                  <a:pt x="8808" y="7096"/>
                </a:cubicBezTo>
                <a:lnTo>
                  <a:pt x="9444" y="6143"/>
                </a:lnTo>
                <a:cubicBezTo>
                  <a:pt x="9613" y="5889"/>
                  <a:pt x="9545" y="5546"/>
                  <a:pt x="9291" y="5377"/>
                </a:cubicBezTo>
                <a:cubicBezTo>
                  <a:pt x="9037" y="5208"/>
                  <a:pt x="8695" y="5277"/>
                  <a:pt x="8526" y="5530"/>
                </a:cubicBezTo>
                <a:lnTo>
                  <a:pt x="7890" y="6484"/>
                </a:lnTo>
                <a:close/>
                <a:moveTo>
                  <a:pt x="10948" y="10948"/>
                </a:moveTo>
                <a:cubicBezTo>
                  <a:pt x="10497" y="11399"/>
                  <a:pt x="9765" y="11399"/>
                  <a:pt x="9314" y="10948"/>
                </a:cubicBezTo>
                <a:lnTo>
                  <a:pt x="6416" y="7990"/>
                </a:lnTo>
                <a:cubicBezTo>
                  <a:pt x="6943" y="7408"/>
                  <a:pt x="6687" y="6402"/>
                  <a:pt x="5843" y="6252"/>
                </a:cubicBezTo>
                <a:lnTo>
                  <a:pt x="4354" y="5987"/>
                </a:lnTo>
                <a:lnTo>
                  <a:pt x="3841" y="5475"/>
                </a:lnTo>
                <a:cubicBezTo>
                  <a:pt x="3551" y="5184"/>
                  <a:pt x="3150" y="5031"/>
                  <a:pt x="2740" y="5053"/>
                </a:cubicBezTo>
                <a:cubicBezTo>
                  <a:pt x="2071" y="5089"/>
                  <a:pt x="1390" y="4851"/>
                  <a:pt x="879" y="4340"/>
                </a:cubicBezTo>
                <a:cubicBezTo>
                  <a:pt x="194" y="3655"/>
                  <a:pt x="0" y="2666"/>
                  <a:pt x="296" y="1808"/>
                </a:cubicBezTo>
                <a:lnTo>
                  <a:pt x="1854" y="3365"/>
                </a:lnTo>
                <a:cubicBezTo>
                  <a:pt x="2461" y="3401"/>
                  <a:pt x="3400" y="2461"/>
                  <a:pt x="3365" y="1854"/>
                </a:cubicBezTo>
                <a:lnTo>
                  <a:pt x="1807" y="297"/>
                </a:lnTo>
                <a:cubicBezTo>
                  <a:pt x="2665" y="0"/>
                  <a:pt x="3655" y="194"/>
                  <a:pt x="4339" y="879"/>
                </a:cubicBezTo>
                <a:cubicBezTo>
                  <a:pt x="4851" y="1390"/>
                  <a:pt x="5088" y="2071"/>
                  <a:pt x="5053" y="2740"/>
                </a:cubicBezTo>
                <a:cubicBezTo>
                  <a:pt x="5031" y="3150"/>
                  <a:pt x="5184" y="3551"/>
                  <a:pt x="5475" y="3842"/>
                </a:cubicBezTo>
                <a:lnTo>
                  <a:pt x="5488" y="3855"/>
                </a:lnTo>
                <a:cubicBezTo>
                  <a:pt x="4886" y="4864"/>
                  <a:pt x="5697" y="5555"/>
                  <a:pt x="6363" y="5530"/>
                </a:cubicBezTo>
                <a:cubicBezTo>
                  <a:pt x="6243" y="6102"/>
                  <a:pt x="6855" y="6698"/>
                  <a:pt x="7381" y="6698"/>
                </a:cubicBezTo>
                <a:cubicBezTo>
                  <a:pt x="7251" y="7201"/>
                  <a:pt x="7641" y="7727"/>
                  <a:pt x="8247" y="7846"/>
                </a:cubicBezTo>
                <a:cubicBezTo>
                  <a:pt x="8003" y="8729"/>
                  <a:pt x="9342" y="9671"/>
                  <a:pt x="10117" y="8484"/>
                </a:cubicBezTo>
                <a:lnTo>
                  <a:pt x="10948" y="9315"/>
                </a:lnTo>
                <a:cubicBezTo>
                  <a:pt x="11399" y="9766"/>
                  <a:pt x="11399" y="10497"/>
                  <a:pt x="10948" y="10948"/>
                </a:cubicBezTo>
                <a:close/>
                <a:moveTo>
                  <a:pt x="10551" y="10061"/>
                </a:moveTo>
                <a:cubicBezTo>
                  <a:pt x="10551" y="9798"/>
                  <a:pt x="10337" y="9585"/>
                  <a:pt x="10074" y="9585"/>
                </a:cubicBezTo>
                <a:cubicBezTo>
                  <a:pt x="9812" y="9585"/>
                  <a:pt x="9598" y="9798"/>
                  <a:pt x="9598" y="10061"/>
                </a:cubicBezTo>
                <a:cubicBezTo>
                  <a:pt x="9598" y="10324"/>
                  <a:pt x="9812" y="10537"/>
                  <a:pt x="10074" y="10537"/>
                </a:cubicBezTo>
                <a:cubicBezTo>
                  <a:pt x="10337" y="10537"/>
                  <a:pt x="10551" y="10324"/>
                  <a:pt x="10551" y="10061"/>
                </a:cubicBezTo>
                <a:close/>
                <a:moveTo>
                  <a:pt x="6397" y="8671"/>
                </a:moveTo>
                <a:cubicBezTo>
                  <a:pt x="6074" y="8337"/>
                  <a:pt x="5573" y="8312"/>
                  <a:pt x="4661" y="8252"/>
                </a:cubicBezTo>
                <a:cubicBezTo>
                  <a:pt x="4522" y="8243"/>
                  <a:pt x="4437" y="8332"/>
                  <a:pt x="4425" y="8466"/>
                </a:cubicBezTo>
                <a:cubicBezTo>
                  <a:pt x="4423" y="8497"/>
                  <a:pt x="4204" y="10505"/>
                  <a:pt x="4204" y="10505"/>
                </a:cubicBezTo>
                <a:cubicBezTo>
                  <a:pt x="4204" y="10505"/>
                  <a:pt x="5557" y="11420"/>
                  <a:pt x="6113" y="11790"/>
                </a:cubicBezTo>
                <a:cubicBezTo>
                  <a:pt x="6628" y="10859"/>
                  <a:pt x="7421" y="10803"/>
                  <a:pt x="8013" y="10335"/>
                </a:cubicBezTo>
                <a:lnTo>
                  <a:pt x="6397" y="8671"/>
                </a:lnTo>
                <a:close/>
                <a:moveTo>
                  <a:pt x="5611" y="7850"/>
                </a:moveTo>
                <a:cubicBezTo>
                  <a:pt x="6317" y="7850"/>
                  <a:pt x="6424" y="6850"/>
                  <a:pt x="5758" y="6732"/>
                </a:cubicBezTo>
                <a:cubicBezTo>
                  <a:pt x="3253" y="6287"/>
                  <a:pt x="3384" y="6302"/>
                  <a:pt x="3302" y="6302"/>
                </a:cubicBezTo>
                <a:cubicBezTo>
                  <a:pt x="2994" y="6302"/>
                  <a:pt x="2728" y="6521"/>
                  <a:pt x="2668" y="6824"/>
                </a:cubicBezTo>
                <a:lnTo>
                  <a:pt x="2452" y="8736"/>
                </a:lnTo>
                <a:cubicBezTo>
                  <a:pt x="2422" y="9041"/>
                  <a:pt x="2522" y="9305"/>
                  <a:pt x="2758" y="9477"/>
                </a:cubicBezTo>
                <a:cubicBezTo>
                  <a:pt x="2995" y="9649"/>
                  <a:pt x="3740" y="10180"/>
                  <a:pt x="3740" y="10180"/>
                </a:cubicBezTo>
                <a:cubicBezTo>
                  <a:pt x="3740" y="10180"/>
                  <a:pt x="3899" y="8806"/>
                  <a:pt x="3944" y="8411"/>
                </a:cubicBezTo>
                <a:cubicBezTo>
                  <a:pt x="3988" y="8016"/>
                  <a:pt x="4210" y="7743"/>
                  <a:pt x="4633" y="7764"/>
                </a:cubicBezTo>
                <a:cubicBezTo>
                  <a:pt x="4678" y="7766"/>
                  <a:pt x="5534" y="7850"/>
                  <a:pt x="5611" y="7850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Freeform 41"/>
          <p:cNvSpPr>
            <a:spLocks noEditPoints="1"/>
          </p:cNvSpPr>
          <p:nvPr/>
        </p:nvSpPr>
        <p:spPr bwMode="auto">
          <a:xfrm>
            <a:off x="1671319" y="2834345"/>
            <a:ext cx="318303" cy="732769"/>
          </a:xfrm>
          <a:custGeom>
            <a:avLst/>
            <a:gdLst>
              <a:gd name="T0" fmla="*/ 0 w 884"/>
              <a:gd name="T1" fmla="*/ 442 h 2031"/>
              <a:gd name="T2" fmla="*/ 442 w 884"/>
              <a:gd name="T3" fmla="*/ 883 h 2031"/>
              <a:gd name="T4" fmla="*/ 884 w 884"/>
              <a:gd name="T5" fmla="*/ 442 h 2031"/>
              <a:gd name="T6" fmla="*/ 884 w 884"/>
              <a:gd name="T7" fmla="*/ 442 h 2031"/>
              <a:gd name="T8" fmla="*/ 442 w 884"/>
              <a:gd name="T9" fmla="*/ 0 h 2031"/>
              <a:gd name="T10" fmla="*/ 0 w 884"/>
              <a:gd name="T11" fmla="*/ 442 h 2031"/>
              <a:gd name="T12" fmla="*/ 485 w 884"/>
              <a:gd name="T13" fmla="*/ 974 h 2031"/>
              <a:gd name="T14" fmla="*/ 466 w 884"/>
              <a:gd name="T15" fmla="*/ 1057 h 2031"/>
              <a:gd name="T16" fmla="*/ 417 w 884"/>
              <a:gd name="T17" fmla="*/ 1057 h 2031"/>
              <a:gd name="T18" fmla="*/ 398 w 884"/>
              <a:gd name="T19" fmla="*/ 974 h 2031"/>
              <a:gd name="T20" fmla="*/ 0 w 884"/>
              <a:gd name="T21" fmla="*/ 1413 h 2031"/>
              <a:gd name="T22" fmla="*/ 0 w 884"/>
              <a:gd name="T23" fmla="*/ 1413 h 2031"/>
              <a:gd name="T24" fmla="*/ 0 w 884"/>
              <a:gd name="T25" fmla="*/ 2031 h 2031"/>
              <a:gd name="T26" fmla="*/ 884 w 884"/>
              <a:gd name="T27" fmla="*/ 2031 h 2031"/>
              <a:gd name="T28" fmla="*/ 884 w 884"/>
              <a:gd name="T29" fmla="*/ 1413 h 2031"/>
              <a:gd name="T30" fmla="*/ 485 w 884"/>
              <a:gd name="T31" fmla="*/ 974 h 2031"/>
              <a:gd name="T32" fmla="*/ 419 w 884"/>
              <a:gd name="T33" fmla="*/ 1080 h 2031"/>
              <a:gd name="T34" fmla="*/ 465 w 884"/>
              <a:gd name="T35" fmla="*/ 1080 h 2031"/>
              <a:gd name="T36" fmla="*/ 540 w 884"/>
              <a:gd name="T37" fmla="*/ 1548 h 2031"/>
              <a:gd name="T38" fmla="*/ 442 w 884"/>
              <a:gd name="T39" fmla="*/ 1648 h 2031"/>
              <a:gd name="T40" fmla="*/ 344 w 884"/>
              <a:gd name="T41" fmla="*/ 1548 h 2031"/>
              <a:gd name="T42" fmla="*/ 419 w 884"/>
              <a:gd name="T43" fmla="*/ 108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4" h="2031">
                <a:moveTo>
                  <a:pt x="0" y="442"/>
                </a:moveTo>
                <a:cubicBezTo>
                  <a:pt x="0" y="685"/>
                  <a:pt x="198" y="883"/>
                  <a:pt x="442" y="883"/>
                </a:cubicBezTo>
                <a:cubicBezTo>
                  <a:pt x="686" y="883"/>
                  <a:pt x="884" y="685"/>
                  <a:pt x="884" y="442"/>
                </a:cubicBezTo>
                <a:cubicBezTo>
                  <a:pt x="884" y="442"/>
                  <a:pt x="884" y="442"/>
                  <a:pt x="884" y="442"/>
                </a:cubicBezTo>
                <a:cubicBezTo>
                  <a:pt x="884" y="198"/>
                  <a:pt x="686" y="0"/>
                  <a:pt x="442" y="0"/>
                </a:cubicBezTo>
                <a:cubicBezTo>
                  <a:pt x="198" y="0"/>
                  <a:pt x="0" y="198"/>
                  <a:pt x="0" y="442"/>
                </a:cubicBezTo>
                <a:close/>
                <a:moveTo>
                  <a:pt x="485" y="974"/>
                </a:moveTo>
                <a:lnTo>
                  <a:pt x="466" y="1057"/>
                </a:lnTo>
                <a:lnTo>
                  <a:pt x="417" y="1057"/>
                </a:lnTo>
                <a:lnTo>
                  <a:pt x="398" y="974"/>
                </a:lnTo>
                <a:cubicBezTo>
                  <a:pt x="172" y="996"/>
                  <a:pt x="0" y="1186"/>
                  <a:pt x="0" y="1413"/>
                </a:cubicBezTo>
                <a:lnTo>
                  <a:pt x="0" y="1413"/>
                </a:lnTo>
                <a:lnTo>
                  <a:pt x="0" y="2031"/>
                </a:lnTo>
                <a:lnTo>
                  <a:pt x="884" y="2031"/>
                </a:lnTo>
                <a:lnTo>
                  <a:pt x="884" y="1413"/>
                </a:lnTo>
                <a:cubicBezTo>
                  <a:pt x="884" y="1186"/>
                  <a:pt x="711" y="996"/>
                  <a:pt x="485" y="974"/>
                </a:cubicBezTo>
                <a:close/>
                <a:moveTo>
                  <a:pt x="419" y="1080"/>
                </a:moveTo>
                <a:lnTo>
                  <a:pt x="465" y="1080"/>
                </a:lnTo>
                <a:lnTo>
                  <a:pt x="540" y="1548"/>
                </a:lnTo>
                <a:lnTo>
                  <a:pt x="442" y="1648"/>
                </a:lnTo>
                <a:lnTo>
                  <a:pt x="344" y="1548"/>
                </a:lnTo>
                <a:lnTo>
                  <a:pt x="419" y="108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40191" y="980728"/>
            <a:ext cx="8117265" cy="1327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white"/>
                </a:solidFill>
              </a:rPr>
              <a:t>Le </a:t>
            </a:r>
            <a:r>
              <a:rPr lang="fr-FR" b="1" dirty="0" smtClean="0">
                <a:solidFill>
                  <a:prstClr val="white"/>
                </a:solidFill>
              </a:rPr>
              <a:t>prototype opérationnel vise </a:t>
            </a:r>
            <a:r>
              <a:rPr lang="fr-FR" b="1" dirty="0">
                <a:solidFill>
                  <a:prstClr val="white"/>
                </a:solidFill>
              </a:rPr>
              <a:t>à valider certaines  orientations fonctionnelles et techniques en temps </a:t>
            </a:r>
            <a:r>
              <a:rPr lang="fr-FR" b="1" dirty="0" smtClean="0">
                <a:solidFill>
                  <a:prstClr val="white"/>
                </a:solidFill>
              </a:rPr>
              <a:t>contraint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/>
                </a:solidFill>
              </a:rPr>
              <a:t>Il sera déployé en environnement de production et ouvert à un nombre restreint d’utilisateurs</a:t>
            </a:r>
            <a:endParaRPr lang="fr-F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 Banque Digitale IT1 – contenu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70935" y="1273870"/>
            <a:ext cx="7056000" cy="15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919" y="4516814"/>
            <a:ext cx="1770745" cy="15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Montre connectée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917" y="2901052"/>
            <a:ext cx="1770745" cy="15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Application mobile (iOS,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Androïd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)</a:t>
            </a:r>
            <a:endParaRPr lang="fr-FR" sz="1050" i="1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7" name="Picture 4" descr="Square wristwatch with white details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5" y="4650313"/>
            <a:ext cx="940110" cy="9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13"/>
          <p:cNvSpPr/>
          <p:nvPr>
            <p:custDataLst>
              <p:tags r:id="rId1"/>
            </p:custDataLst>
          </p:nvPr>
        </p:nvSpPr>
        <p:spPr bwMode="auto">
          <a:xfrm>
            <a:off x="1128733" y="2993222"/>
            <a:ext cx="447113" cy="839916"/>
          </a:xfrm>
          <a:custGeom>
            <a:avLst/>
            <a:gdLst>
              <a:gd name="T0" fmla="*/ 831 w 944"/>
              <a:gd name="T1" fmla="*/ 1774 h 1774"/>
              <a:gd name="T2" fmla="*/ 944 w 944"/>
              <a:gd name="T3" fmla="*/ 1661 h 1774"/>
              <a:gd name="T4" fmla="*/ 944 w 944"/>
              <a:gd name="T5" fmla="*/ 1661 h 1774"/>
              <a:gd name="T6" fmla="*/ 944 w 944"/>
              <a:gd name="T7" fmla="*/ 114 h 1774"/>
              <a:gd name="T8" fmla="*/ 831 w 944"/>
              <a:gd name="T9" fmla="*/ 0 h 1774"/>
              <a:gd name="T10" fmla="*/ 831 w 944"/>
              <a:gd name="T11" fmla="*/ 0 h 1774"/>
              <a:gd name="T12" fmla="*/ 114 w 944"/>
              <a:gd name="T13" fmla="*/ 0 h 1774"/>
              <a:gd name="T14" fmla="*/ 0 w 944"/>
              <a:gd name="T15" fmla="*/ 114 h 1774"/>
              <a:gd name="T16" fmla="*/ 0 w 944"/>
              <a:gd name="T17" fmla="*/ 114 h 1774"/>
              <a:gd name="T18" fmla="*/ 0 w 944"/>
              <a:gd name="T19" fmla="*/ 1661 h 1774"/>
              <a:gd name="T20" fmla="*/ 114 w 944"/>
              <a:gd name="T21" fmla="*/ 1774 h 1774"/>
              <a:gd name="T22" fmla="*/ 114 w 944"/>
              <a:gd name="T23" fmla="*/ 1774 h 1774"/>
              <a:gd name="T24" fmla="*/ 831 w 944"/>
              <a:gd name="T25" fmla="*/ 1774 h 1774"/>
              <a:gd name="T26" fmla="*/ 57 w 944"/>
              <a:gd name="T27" fmla="*/ 1472 h 1774"/>
              <a:gd name="T28" fmla="*/ 57 w 944"/>
              <a:gd name="T29" fmla="*/ 302 h 1774"/>
              <a:gd name="T30" fmla="*/ 887 w 944"/>
              <a:gd name="T31" fmla="*/ 302 h 1774"/>
              <a:gd name="T32" fmla="*/ 887 w 944"/>
              <a:gd name="T33" fmla="*/ 1472 h 1774"/>
              <a:gd name="T34" fmla="*/ 57 w 944"/>
              <a:gd name="T35" fmla="*/ 1472 h 1774"/>
              <a:gd name="T36" fmla="*/ 576 w 944"/>
              <a:gd name="T37" fmla="*/ 170 h 1774"/>
              <a:gd name="T38" fmla="*/ 368 w 944"/>
              <a:gd name="T39" fmla="*/ 170 h 1774"/>
              <a:gd name="T40" fmla="*/ 340 w 944"/>
              <a:gd name="T41" fmla="*/ 142 h 1774"/>
              <a:gd name="T42" fmla="*/ 368 w 944"/>
              <a:gd name="T43" fmla="*/ 114 h 1774"/>
              <a:gd name="T44" fmla="*/ 368 w 944"/>
              <a:gd name="T45" fmla="*/ 114 h 1774"/>
              <a:gd name="T46" fmla="*/ 576 w 944"/>
              <a:gd name="T47" fmla="*/ 114 h 1774"/>
              <a:gd name="T48" fmla="*/ 604 w 944"/>
              <a:gd name="T49" fmla="*/ 142 h 1774"/>
              <a:gd name="T50" fmla="*/ 576 w 944"/>
              <a:gd name="T51" fmla="*/ 170 h 1774"/>
              <a:gd name="T52" fmla="*/ 390 w 944"/>
              <a:gd name="T53" fmla="*/ 1631 h 1774"/>
              <a:gd name="T54" fmla="*/ 472 w 944"/>
              <a:gd name="T55" fmla="*/ 1548 h 1774"/>
              <a:gd name="T56" fmla="*/ 555 w 944"/>
              <a:gd name="T57" fmla="*/ 1631 h 1774"/>
              <a:gd name="T58" fmla="*/ 555 w 944"/>
              <a:gd name="T59" fmla="*/ 1631 h 1774"/>
              <a:gd name="T60" fmla="*/ 472 w 944"/>
              <a:gd name="T61" fmla="*/ 1713 h 1774"/>
              <a:gd name="T62" fmla="*/ 390 w 944"/>
              <a:gd name="T63" fmla="*/ 163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4" h="1774">
                <a:moveTo>
                  <a:pt x="831" y="1774"/>
                </a:moveTo>
                <a:cubicBezTo>
                  <a:pt x="893" y="1774"/>
                  <a:pt x="944" y="1724"/>
                  <a:pt x="944" y="1661"/>
                </a:cubicBezTo>
                <a:lnTo>
                  <a:pt x="944" y="1661"/>
                </a:lnTo>
                <a:lnTo>
                  <a:pt x="944" y="114"/>
                </a:lnTo>
                <a:cubicBezTo>
                  <a:pt x="944" y="51"/>
                  <a:pt x="893" y="0"/>
                  <a:pt x="831" y="0"/>
                </a:cubicBezTo>
                <a:lnTo>
                  <a:pt x="831" y="0"/>
                </a:ln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lnTo>
                  <a:pt x="0" y="1661"/>
                </a:lnTo>
                <a:cubicBezTo>
                  <a:pt x="0" y="1724"/>
                  <a:pt x="51" y="1774"/>
                  <a:pt x="114" y="1774"/>
                </a:cubicBezTo>
                <a:lnTo>
                  <a:pt x="114" y="1774"/>
                </a:lnTo>
                <a:lnTo>
                  <a:pt x="831" y="1774"/>
                </a:lnTo>
                <a:close/>
                <a:moveTo>
                  <a:pt x="57" y="1472"/>
                </a:moveTo>
                <a:lnTo>
                  <a:pt x="57" y="302"/>
                </a:lnTo>
                <a:lnTo>
                  <a:pt x="887" y="302"/>
                </a:lnTo>
                <a:lnTo>
                  <a:pt x="887" y="1472"/>
                </a:lnTo>
                <a:lnTo>
                  <a:pt x="57" y="1472"/>
                </a:lnTo>
                <a:close/>
                <a:moveTo>
                  <a:pt x="576" y="170"/>
                </a:moveTo>
                <a:lnTo>
                  <a:pt x="368" y="170"/>
                </a:lnTo>
                <a:cubicBezTo>
                  <a:pt x="353" y="170"/>
                  <a:pt x="340" y="158"/>
                  <a:pt x="340" y="142"/>
                </a:cubicBezTo>
                <a:cubicBezTo>
                  <a:pt x="340" y="126"/>
                  <a:pt x="353" y="114"/>
                  <a:pt x="368" y="114"/>
                </a:cubicBezTo>
                <a:lnTo>
                  <a:pt x="368" y="114"/>
                </a:lnTo>
                <a:lnTo>
                  <a:pt x="576" y="114"/>
                </a:lnTo>
                <a:cubicBezTo>
                  <a:pt x="592" y="114"/>
                  <a:pt x="604" y="126"/>
                  <a:pt x="604" y="142"/>
                </a:cubicBezTo>
                <a:cubicBezTo>
                  <a:pt x="604" y="158"/>
                  <a:pt x="592" y="170"/>
                  <a:pt x="576" y="170"/>
                </a:cubicBezTo>
                <a:close/>
                <a:moveTo>
                  <a:pt x="390" y="1631"/>
                </a:moveTo>
                <a:cubicBezTo>
                  <a:pt x="390" y="1585"/>
                  <a:pt x="427" y="1548"/>
                  <a:pt x="472" y="1548"/>
                </a:cubicBezTo>
                <a:cubicBezTo>
                  <a:pt x="518" y="1548"/>
                  <a:pt x="555" y="1585"/>
                  <a:pt x="555" y="1631"/>
                </a:cubicBezTo>
                <a:cubicBezTo>
                  <a:pt x="555" y="1631"/>
                  <a:pt x="555" y="1631"/>
                  <a:pt x="555" y="1631"/>
                </a:cubicBezTo>
                <a:cubicBezTo>
                  <a:pt x="555" y="1676"/>
                  <a:pt x="518" y="1713"/>
                  <a:pt x="472" y="1713"/>
                </a:cubicBezTo>
                <a:cubicBezTo>
                  <a:pt x="427" y="1713"/>
                  <a:pt x="390" y="1676"/>
                  <a:pt x="390" y="16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6919" y="1273870"/>
            <a:ext cx="1770745" cy="15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Nouveau portail client</a:t>
            </a:r>
          </a:p>
        </p:txBody>
      </p:sp>
      <p:sp>
        <p:nvSpPr>
          <p:cNvPr id="10" name="Rectangle à coins arrondis 40"/>
          <p:cNvSpPr>
            <a:spLocks noChangeAspect="1"/>
          </p:cNvSpPr>
          <p:nvPr/>
        </p:nvSpPr>
        <p:spPr>
          <a:xfrm rot="13500000">
            <a:off x="6201247" y="1404054"/>
            <a:ext cx="749323" cy="595723"/>
          </a:xfrm>
          <a:custGeom>
            <a:avLst/>
            <a:gdLst/>
            <a:ahLst/>
            <a:cxnLst/>
            <a:rect l="l" t="t" r="r" b="b"/>
            <a:pathLst>
              <a:path w="1766864" h="1404682">
                <a:moveTo>
                  <a:pt x="1617320" y="110182"/>
                </a:moveTo>
                <a:lnTo>
                  <a:pt x="1427825" y="299677"/>
                </a:lnTo>
                <a:cubicBezTo>
                  <a:pt x="1399285" y="328217"/>
                  <a:pt x="1353011" y="328217"/>
                  <a:pt x="1324470" y="299677"/>
                </a:cubicBezTo>
                <a:lnTo>
                  <a:pt x="1317644" y="292849"/>
                </a:lnTo>
                <a:cubicBezTo>
                  <a:pt x="1289103" y="264309"/>
                  <a:pt x="1289104" y="218035"/>
                  <a:pt x="1317644" y="189496"/>
                </a:cubicBezTo>
                <a:lnTo>
                  <a:pt x="1507138" y="0"/>
                </a:lnTo>
                <a:cubicBezTo>
                  <a:pt x="1535679" y="-28540"/>
                  <a:pt x="1581953" y="-28540"/>
                  <a:pt x="1610493" y="0"/>
                </a:cubicBezTo>
                <a:lnTo>
                  <a:pt x="1617320" y="6828"/>
                </a:lnTo>
                <a:cubicBezTo>
                  <a:pt x="1645861" y="35368"/>
                  <a:pt x="1645861" y="81641"/>
                  <a:pt x="1617320" y="110182"/>
                </a:cubicBezTo>
                <a:close/>
                <a:moveTo>
                  <a:pt x="834937" y="1234766"/>
                </a:moveTo>
                <a:cubicBezTo>
                  <a:pt x="697453" y="1372250"/>
                  <a:pt x="489509" y="1387243"/>
                  <a:pt x="370350" y="1268298"/>
                </a:cubicBezTo>
                <a:cubicBezTo>
                  <a:pt x="279916" y="1311896"/>
                  <a:pt x="162698" y="1290909"/>
                  <a:pt x="81229" y="1209440"/>
                </a:cubicBezTo>
                <a:cubicBezTo>
                  <a:pt x="-14193" y="1114018"/>
                  <a:pt x="-26642" y="969552"/>
                  <a:pt x="49705" y="876620"/>
                </a:cubicBezTo>
                <a:lnTo>
                  <a:pt x="47865" y="874781"/>
                </a:lnTo>
                <a:lnTo>
                  <a:pt x="64451" y="858194"/>
                </a:lnTo>
                <a:lnTo>
                  <a:pt x="639593" y="283053"/>
                </a:lnTo>
                <a:lnTo>
                  <a:pt x="661125" y="261521"/>
                </a:lnTo>
                <a:lnTo>
                  <a:pt x="662868" y="263265"/>
                </a:lnTo>
                <a:cubicBezTo>
                  <a:pt x="791476" y="150277"/>
                  <a:pt x="967588" y="137218"/>
                  <a:pt x="1066865" y="236495"/>
                </a:cubicBezTo>
                <a:cubicBezTo>
                  <a:pt x="1155897" y="325527"/>
                  <a:pt x="1154582" y="476356"/>
                  <a:pt x="1071820" y="599445"/>
                </a:cubicBezTo>
                <a:cubicBezTo>
                  <a:pt x="1094011" y="630646"/>
                  <a:pt x="1106196" y="667199"/>
                  <a:pt x="1105218" y="705615"/>
                </a:cubicBezTo>
                <a:lnTo>
                  <a:pt x="1106513" y="729847"/>
                </a:lnTo>
                <a:cubicBezTo>
                  <a:pt x="1106058" y="787311"/>
                  <a:pt x="1081305" y="845944"/>
                  <a:pt x="1035267" y="891981"/>
                </a:cubicBezTo>
                <a:cubicBezTo>
                  <a:pt x="1009160" y="918089"/>
                  <a:pt x="979002" y="937351"/>
                  <a:pt x="946722" y="947856"/>
                </a:cubicBezTo>
                <a:cubicBezTo>
                  <a:pt x="955280" y="1045933"/>
                  <a:pt x="916848" y="1152855"/>
                  <a:pt x="834937" y="1234766"/>
                </a:cubicBezTo>
                <a:close/>
                <a:moveTo>
                  <a:pt x="1249308" y="898036"/>
                </a:moveTo>
                <a:cubicBezTo>
                  <a:pt x="1180931" y="966413"/>
                  <a:pt x="1092707" y="1002846"/>
                  <a:pt x="1003113" y="1006004"/>
                </a:cubicBezTo>
                <a:lnTo>
                  <a:pt x="1002768" y="983828"/>
                </a:lnTo>
                <a:cubicBezTo>
                  <a:pt x="1039635" y="973397"/>
                  <a:pt x="1073563" y="952695"/>
                  <a:pt x="1102425" y="923833"/>
                </a:cubicBezTo>
                <a:cubicBezTo>
                  <a:pt x="1153317" y="872941"/>
                  <a:pt x="1178843" y="806287"/>
                  <a:pt x="1176252" y="739669"/>
                </a:cubicBezTo>
                <a:lnTo>
                  <a:pt x="1173436" y="711497"/>
                </a:lnTo>
                <a:cubicBezTo>
                  <a:pt x="1172485" y="666999"/>
                  <a:pt x="1156371" y="623947"/>
                  <a:pt x="1128943" y="586558"/>
                </a:cubicBezTo>
                <a:cubicBezTo>
                  <a:pt x="1183328" y="502360"/>
                  <a:pt x="1202123" y="404592"/>
                  <a:pt x="1183575" y="316704"/>
                </a:cubicBezTo>
                <a:cubicBezTo>
                  <a:pt x="1207244" y="330453"/>
                  <a:pt x="1229140" y="347842"/>
                  <a:pt x="1249308" y="368011"/>
                </a:cubicBezTo>
                <a:cubicBezTo>
                  <a:pt x="1395671" y="514373"/>
                  <a:pt x="1395671" y="751673"/>
                  <a:pt x="1249308" y="898036"/>
                </a:cubicBezTo>
                <a:close/>
                <a:moveTo>
                  <a:pt x="1752592" y="690430"/>
                </a:moveTo>
                <a:cubicBezTo>
                  <a:pt x="1743775" y="699248"/>
                  <a:pt x="1731594" y="704701"/>
                  <a:pt x="1718138" y="704702"/>
                </a:cubicBezTo>
                <a:lnTo>
                  <a:pt x="1539464" y="704702"/>
                </a:lnTo>
                <a:lnTo>
                  <a:pt x="1505009" y="690430"/>
                </a:lnTo>
                <a:cubicBezTo>
                  <a:pt x="1496191" y="681613"/>
                  <a:pt x="1490738" y="669431"/>
                  <a:pt x="1490738" y="655976"/>
                </a:cubicBezTo>
                <a:lnTo>
                  <a:pt x="1490737" y="649539"/>
                </a:lnTo>
                <a:cubicBezTo>
                  <a:pt x="1490738" y="622628"/>
                  <a:pt x="1512553" y="600813"/>
                  <a:pt x="1539464" y="600813"/>
                </a:cubicBezTo>
                <a:lnTo>
                  <a:pt x="1718138" y="600813"/>
                </a:lnTo>
                <a:cubicBezTo>
                  <a:pt x="1745049" y="600813"/>
                  <a:pt x="1766864" y="622628"/>
                  <a:pt x="1766864" y="649539"/>
                </a:cubicBezTo>
                <a:lnTo>
                  <a:pt x="1766864" y="655976"/>
                </a:lnTo>
                <a:cubicBezTo>
                  <a:pt x="1766864" y="669431"/>
                  <a:pt x="1761410" y="681613"/>
                  <a:pt x="1752592" y="690430"/>
                </a:cubicBezTo>
                <a:close/>
                <a:moveTo>
                  <a:pt x="1052612" y="1390411"/>
                </a:moveTo>
                <a:cubicBezTo>
                  <a:pt x="1043795" y="1399228"/>
                  <a:pt x="1031613" y="1404682"/>
                  <a:pt x="1018158" y="1404682"/>
                </a:cubicBezTo>
                <a:lnTo>
                  <a:pt x="1011721" y="1404682"/>
                </a:lnTo>
                <a:lnTo>
                  <a:pt x="977266" y="1390411"/>
                </a:lnTo>
                <a:cubicBezTo>
                  <a:pt x="968449" y="1381593"/>
                  <a:pt x="962995" y="1369411"/>
                  <a:pt x="962995" y="1355956"/>
                </a:cubicBezTo>
                <a:lnTo>
                  <a:pt x="962995" y="1203296"/>
                </a:lnTo>
                <a:cubicBezTo>
                  <a:pt x="975902" y="1182954"/>
                  <a:pt x="984494" y="1160806"/>
                  <a:pt x="989382" y="1137809"/>
                </a:cubicBezTo>
                <a:cubicBezTo>
                  <a:pt x="994801" y="1130851"/>
                  <a:pt x="1002993" y="1128556"/>
                  <a:pt x="1011721" y="1128556"/>
                </a:cubicBezTo>
                <a:lnTo>
                  <a:pt x="1018158" y="1128556"/>
                </a:lnTo>
                <a:cubicBezTo>
                  <a:pt x="1045069" y="1128556"/>
                  <a:pt x="1066884" y="1150371"/>
                  <a:pt x="1066884" y="1177282"/>
                </a:cubicBezTo>
                <a:lnTo>
                  <a:pt x="1066884" y="1355956"/>
                </a:lnTo>
                <a:cubicBezTo>
                  <a:pt x="1066884" y="1369412"/>
                  <a:pt x="1061430" y="1381593"/>
                  <a:pt x="1052612" y="1390411"/>
                </a:cubicBezTo>
                <a:close/>
                <a:moveTo>
                  <a:pt x="1615370" y="1257271"/>
                </a:moveTo>
                <a:lnTo>
                  <a:pt x="1608543" y="1264098"/>
                </a:lnTo>
                <a:cubicBezTo>
                  <a:pt x="1580002" y="1292638"/>
                  <a:pt x="1533729" y="1292638"/>
                  <a:pt x="1505189" y="1264098"/>
                </a:cubicBezTo>
                <a:lnTo>
                  <a:pt x="1315693" y="1074603"/>
                </a:lnTo>
                <a:cubicBezTo>
                  <a:pt x="1287153" y="1046063"/>
                  <a:pt x="1287153" y="999789"/>
                  <a:pt x="1315694" y="971249"/>
                </a:cubicBezTo>
                <a:lnTo>
                  <a:pt x="1322521" y="964422"/>
                </a:lnTo>
                <a:cubicBezTo>
                  <a:pt x="1351061" y="935882"/>
                  <a:pt x="1397334" y="935881"/>
                  <a:pt x="1425875" y="964422"/>
                </a:cubicBezTo>
                <a:lnTo>
                  <a:pt x="1615370" y="1153917"/>
                </a:lnTo>
                <a:cubicBezTo>
                  <a:pt x="1643910" y="1182457"/>
                  <a:pt x="1643910" y="1228730"/>
                  <a:pt x="1615370" y="125727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837150" y="2019827"/>
            <a:ext cx="1646353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Consulter la page </a:t>
            </a:r>
            <a:br>
              <a:rPr lang="fr-FR" sz="1200" dirty="0" smtClean="0"/>
            </a:br>
            <a:r>
              <a:rPr lang="fr-FR" sz="1200" dirty="0" smtClean="0"/>
              <a:t>d’accueil avec </a:t>
            </a:r>
            <a:br>
              <a:rPr lang="fr-FR" sz="1200" dirty="0" smtClean="0"/>
            </a:br>
            <a:r>
              <a:rPr lang="fr-FR" sz="1200" dirty="0" smtClean="0"/>
              <a:t>la météo des </a:t>
            </a:r>
            <a:br>
              <a:rPr lang="fr-FR" sz="1200" dirty="0" smtClean="0"/>
            </a:br>
            <a:r>
              <a:rPr lang="fr-FR" sz="1200" dirty="0" smtClean="0"/>
              <a:t>comptes</a:t>
            </a:r>
          </a:p>
        </p:txBody>
      </p:sp>
      <p:pic>
        <p:nvPicPr>
          <p:cNvPr id="12" name="Picture 2" descr="Swap vertical orientation arrow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83503" y="1348756"/>
            <a:ext cx="706318" cy="70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123463" y="2019827"/>
            <a:ext cx="1389193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Effectuer </a:t>
            </a:r>
            <a:br>
              <a:rPr lang="fr-FR" sz="1200" dirty="0" smtClean="0"/>
            </a:br>
            <a:r>
              <a:rPr lang="fr-FR" sz="1200" dirty="0" smtClean="0"/>
              <a:t>un virement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115631" y="2019827"/>
            <a:ext cx="1528112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Consulter les </a:t>
            </a:r>
            <a:br>
              <a:rPr lang="fr-FR" sz="1200" dirty="0" smtClean="0"/>
            </a:br>
            <a:r>
              <a:rPr lang="fr-FR" sz="1200" dirty="0" smtClean="0"/>
              <a:t>opérations </a:t>
            </a:r>
          </a:p>
          <a:p>
            <a:pPr algn="ctr"/>
            <a:r>
              <a:rPr lang="fr-FR" sz="1200" dirty="0" smtClean="0"/>
              <a:t>sur carte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0935" y="2901052"/>
            <a:ext cx="7056000" cy="15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15231" y="2019827"/>
            <a:ext cx="1528112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Consulter une </a:t>
            </a:r>
            <a:br>
              <a:rPr lang="fr-FR" sz="1200" dirty="0" smtClean="0"/>
            </a:br>
            <a:r>
              <a:rPr lang="fr-FR" sz="1200" dirty="0" smtClean="0"/>
              <a:t>page produit </a:t>
            </a:r>
            <a:br>
              <a:rPr lang="fr-FR" sz="1200" dirty="0" smtClean="0"/>
            </a:br>
            <a:r>
              <a:rPr lang="fr-FR" sz="1200" dirty="0" smtClean="0"/>
              <a:t>en mode </a:t>
            </a:r>
            <a:br>
              <a:rPr lang="fr-FR" sz="1200" dirty="0" smtClean="0"/>
            </a:br>
            <a:r>
              <a:rPr lang="fr-FR" sz="1200" dirty="0" smtClean="0"/>
              <a:t>authentifié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70936" y="4516814"/>
            <a:ext cx="7056000" cy="15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8" name="Rectangle à coins arrondis 40"/>
          <p:cNvSpPr>
            <a:spLocks noChangeAspect="1"/>
          </p:cNvSpPr>
          <p:nvPr/>
        </p:nvSpPr>
        <p:spPr>
          <a:xfrm rot="13500000">
            <a:off x="4228690" y="3104340"/>
            <a:ext cx="749323" cy="595723"/>
          </a:xfrm>
          <a:custGeom>
            <a:avLst/>
            <a:gdLst/>
            <a:ahLst/>
            <a:cxnLst/>
            <a:rect l="l" t="t" r="r" b="b"/>
            <a:pathLst>
              <a:path w="1766864" h="1404682">
                <a:moveTo>
                  <a:pt x="1617320" y="110182"/>
                </a:moveTo>
                <a:lnTo>
                  <a:pt x="1427825" y="299677"/>
                </a:lnTo>
                <a:cubicBezTo>
                  <a:pt x="1399285" y="328217"/>
                  <a:pt x="1353011" y="328217"/>
                  <a:pt x="1324470" y="299677"/>
                </a:cubicBezTo>
                <a:lnTo>
                  <a:pt x="1317644" y="292849"/>
                </a:lnTo>
                <a:cubicBezTo>
                  <a:pt x="1289103" y="264309"/>
                  <a:pt x="1289104" y="218035"/>
                  <a:pt x="1317644" y="189496"/>
                </a:cubicBezTo>
                <a:lnTo>
                  <a:pt x="1507138" y="0"/>
                </a:lnTo>
                <a:cubicBezTo>
                  <a:pt x="1535679" y="-28540"/>
                  <a:pt x="1581953" y="-28540"/>
                  <a:pt x="1610493" y="0"/>
                </a:cubicBezTo>
                <a:lnTo>
                  <a:pt x="1617320" y="6828"/>
                </a:lnTo>
                <a:cubicBezTo>
                  <a:pt x="1645861" y="35368"/>
                  <a:pt x="1645861" y="81641"/>
                  <a:pt x="1617320" y="110182"/>
                </a:cubicBezTo>
                <a:close/>
                <a:moveTo>
                  <a:pt x="834937" y="1234766"/>
                </a:moveTo>
                <a:cubicBezTo>
                  <a:pt x="697453" y="1372250"/>
                  <a:pt x="489509" y="1387243"/>
                  <a:pt x="370350" y="1268298"/>
                </a:cubicBezTo>
                <a:cubicBezTo>
                  <a:pt x="279916" y="1311896"/>
                  <a:pt x="162698" y="1290909"/>
                  <a:pt x="81229" y="1209440"/>
                </a:cubicBezTo>
                <a:cubicBezTo>
                  <a:pt x="-14193" y="1114018"/>
                  <a:pt x="-26642" y="969552"/>
                  <a:pt x="49705" y="876620"/>
                </a:cubicBezTo>
                <a:lnTo>
                  <a:pt x="47865" y="874781"/>
                </a:lnTo>
                <a:lnTo>
                  <a:pt x="64451" y="858194"/>
                </a:lnTo>
                <a:lnTo>
                  <a:pt x="639593" y="283053"/>
                </a:lnTo>
                <a:lnTo>
                  <a:pt x="661125" y="261521"/>
                </a:lnTo>
                <a:lnTo>
                  <a:pt x="662868" y="263265"/>
                </a:lnTo>
                <a:cubicBezTo>
                  <a:pt x="791476" y="150277"/>
                  <a:pt x="967588" y="137218"/>
                  <a:pt x="1066865" y="236495"/>
                </a:cubicBezTo>
                <a:cubicBezTo>
                  <a:pt x="1155897" y="325527"/>
                  <a:pt x="1154582" y="476356"/>
                  <a:pt x="1071820" y="599445"/>
                </a:cubicBezTo>
                <a:cubicBezTo>
                  <a:pt x="1094011" y="630646"/>
                  <a:pt x="1106196" y="667199"/>
                  <a:pt x="1105218" y="705615"/>
                </a:cubicBezTo>
                <a:lnTo>
                  <a:pt x="1106513" y="729847"/>
                </a:lnTo>
                <a:cubicBezTo>
                  <a:pt x="1106058" y="787311"/>
                  <a:pt x="1081305" y="845944"/>
                  <a:pt x="1035267" y="891981"/>
                </a:cubicBezTo>
                <a:cubicBezTo>
                  <a:pt x="1009160" y="918089"/>
                  <a:pt x="979002" y="937351"/>
                  <a:pt x="946722" y="947856"/>
                </a:cubicBezTo>
                <a:cubicBezTo>
                  <a:pt x="955280" y="1045933"/>
                  <a:pt x="916848" y="1152855"/>
                  <a:pt x="834937" y="1234766"/>
                </a:cubicBezTo>
                <a:close/>
                <a:moveTo>
                  <a:pt x="1249308" y="898036"/>
                </a:moveTo>
                <a:cubicBezTo>
                  <a:pt x="1180931" y="966413"/>
                  <a:pt x="1092707" y="1002846"/>
                  <a:pt x="1003113" y="1006004"/>
                </a:cubicBezTo>
                <a:lnTo>
                  <a:pt x="1002768" y="983828"/>
                </a:lnTo>
                <a:cubicBezTo>
                  <a:pt x="1039635" y="973397"/>
                  <a:pt x="1073563" y="952695"/>
                  <a:pt x="1102425" y="923833"/>
                </a:cubicBezTo>
                <a:cubicBezTo>
                  <a:pt x="1153317" y="872941"/>
                  <a:pt x="1178843" y="806287"/>
                  <a:pt x="1176252" y="739669"/>
                </a:cubicBezTo>
                <a:lnTo>
                  <a:pt x="1173436" y="711497"/>
                </a:lnTo>
                <a:cubicBezTo>
                  <a:pt x="1172485" y="666999"/>
                  <a:pt x="1156371" y="623947"/>
                  <a:pt x="1128943" y="586558"/>
                </a:cubicBezTo>
                <a:cubicBezTo>
                  <a:pt x="1183328" y="502360"/>
                  <a:pt x="1202123" y="404592"/>
                  <a:pt x="1183575" y="316704"/>
                </a:cubicBezTo>
                <a:cubicBezTo>
                  <a:pt x="1207244" y="330453"/>
                  <a:pt x="1229140" y="347842"/>
                  <a:pt x="1249308" y="368011"/>
                </a:cubicBezTo>
                <a:cubicBezTo>
                  <a:pt x="1395671" y="514373"/>
                  <a:pt x="1395671" y="751673"/>
                  <a:pt x="1249308" y="898036"/>
                </a:cubicBezTo>
                <a:close/>
                <a:moveTo>
                  <a:pt x="1752592" y="690430"/>
                </a:moveTo>
                <a:cubicBezTo>
                  <a:pt x="1743775" y="699248"/>
                  <a:pt x="1731594" y="704701"/>
                  <a:pt x="1718138" y="704702"/>
                </a:cubicBezTo>
                <a:lnTo>
                  <a:pt x="1539464" y="704702"/>
                </a:lnTo>
                <a:lnTo>
                  <a:pt x="1505009" y="690430"/>
                </a:lnTo>
                <a:cubicBezTo>
                  <a:pt x="1496191" y="681613"/>
                  <a:pt x="1490738" y="669431"/>
                  <a:pt x="1490738" y="655976"/>
                </a:cubicBezTo>
                <a:lnTo>
                  <a:pt x="1490737" y="649539"/>
                </a:lnTo>
                <a:cubicBezTo>
                  <a:pt x="1490738" y="622628"/>
                  <a:pt x="1512553" y="600813"/>
                  <a:pt x="1539464" y="600813"/>
                </a:cubicBezTo>
                <a:lnTo>
                  <a:pt x="1718138" y="600813"/>
                </a:lnTo>
                <a:cubicBezTo>
                  <a:pt x="1745049" y="600813"/>
                  <a:pt x="1766864" y="622628"/>
                  <a:pt x="1766864" y="649539"/>
                </a:cubicBezTo>
                <a:lnTo>
                  <a:pt x="1766864" y="655976"/>
                </a:lnTo>
                <a:cubicBezTo>
                  <a:pt x="1766864" y="669431"/>
                  <a:pt x="1761410" y="681613"/>
                  <a:pt x="1752592" y="690430"/>
                </a:cubicBezTo>
                <a:close/>
                <a:moveTo>
                  <a:pt x="1052612" y="1390411"/>
                </a:moveTo>
                <a:cubicBezTo>
                  <a:pt x="1043795" y="1399228"/>
                  <a:pt x="1031613" y="1404682"/>
                  <a:pt x="1018158" y="1404682"/>
                </a:cubicBezTo>
                <a:lnTo>
                  <a:pt x="1011721" y="1404682"/>
                </a:lnTo>
                <a:lnTo>
                  <a:pt x="977266" y="1390411"/>
                </a:lnTo>
                <a:cubicBezTo>
                  <a:pt x="968449" y="1381593"/>
                  <a:pt x="962995" y="1369411"/>
                  <a:pt x="962995" y="1355956"/>
                </a:cubicBezTo>
                <a:lnTo>
                  <a:pt x="962995" y="1203296"/>
                </a:lnTo>
                <a:cubicBezTo>
                  <a:pt x="975902" y="1182954"/>
                  <a:pt x="984494" y="1160806"/>
                  <a:pt x="989382" y="1137809"/>
                </a:cubicBezTo>
                <a:cubicBezTo>
                  <a:pt x="994801" y="1130851"/>
                  <a:pt x="1002993" y="1128556"/>
                  <a:pt x="1011721" y="1128556"/>
                </a:cubicBezTo>
                <a:lnTo>
                  <a:pt x="1018158" y="1128556"/>
                </a:lnTo>
                <a:cubicBezTo>
                  <a:pt x="1045069" y="1128556"/>
                  <a:pt x="1066884" y="1150371"/>
                  <a:pt x="1066884" y="1177282"/>
                </a:cubicBezTo>
                <a:lnTo>
                  <a:pt x="1066884" y="1355956"/>
                </a:lnTo>
                <a:cubicBezTo>
                  <a:pt x="1066884" y="1369412"/>
                  <a:pt x="1061430" y="1381593"/>
                  <a:pt x="1052612" y="1390411"/>
                </a:cubicBezTo>
                <a:close/>
                <a:moveTo>
                  <a:pt x="1615370" y="1257271"/>
                </a:moveTo>
                <a:lnTo>
                  <a:pt x="1608543" y="1264098"/>
                </a:lnTo>
                <a:cubicBezTo>
                  <a:pt x="1580002" y="1292638"/>
                  <a:pt x="1533729" y="1292638"/>
                  <a:pt x="1505189" y="1264098"/>
                </a:cubicBezTo>
                <a:lnTo>
                  <a:pt x="1315693" y="1074603"/>
                </a:lnTo>
                <a:cubicBezTo>
                  <a:pt x="1287153" y="1046063"/>
                  <a:pt x="1287153" y="999789"/>
                  <a:pt x="1315694" y="971249"/>
                </a:cubicBezTo>
                <a:lnTo>
                  <a:pt x="1322521" y="964422"/>
                </a:lnTo>
                <a:cubicBezTo>
                  <a:pt x="1351061" y="935882"/>
                  <a:pt x="1397334" y="935881"/>
                  <a:pt x="1425875" y="964422"/>
                </a:cubicBezTo>
                <a:lnTo>
                  <a:pt x="1615370" y="1153917"/>
                </a:lnTo>
                <a:cubicBezTo>
                  <a:pt x="1643910" y="1182457"/>
                  <a:pt x="1643910" y="1228730"/>
                  <a:pt x="1615370" y="125727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811095" y="3866158"/>
            <a:ext cx="1584176" cy="336750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/>
              <a:t>Consulter la </a:t>
            </a:r>
            <a:r>
              <a:rPr lang="fr-FR" sz="1200" dirty="0" smtClean="0"/>
              <a:t>météo </a:t>
            </a:r>
            <a:br>
              <a:rPr lang="fr-FR" sz="1200" dirty="0" smtClean="0"/>
            </a:br>
            <a:r>
              <a:rPr lang="fr-FR" sz="1200" dirty="0" smtClean="0"/>
              <a:t>des </a:t>
            </a:r>
            <a:r>
              <a:rPr lang="fr-FR" sz="1200" dirty="0"/>
              <a:t>comptes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606477" y="3866158"/>
            <a:ext cx="1389193" cy="3168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err="1" smtClean="0"/>
              <a:t>Epargner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(virement interne)</a:t>
            </a:r>
          </a:p>
          <a:p>
            <a:pPr algn="ctr"/>
            <a:endParaRPr lang="fr-FR" sz="12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514547" y="3866158"/>
            <a:ext cx="1896947" cy="31774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Recevoir  une notification d’opération en temps réel</a:t>
            </a:r>
          </a:p>
        </p:txBody>
      </p:sp>
      <p:sp>
        <p:nvSpPr>
          <p:cNvPr id="22" name="Rectangle à coins arrondis 40"/>
          <p:cNvSpPr>
            <a:spLocks noChangeAspect="1"/>
          </p:cNvSpPr>
          <p:nvPr/>
        </p:nvSpPr>
        <p:spPr>
          <a:xfrm rot="13500000">
            <a:off x="3068381" y="4727540"/>
            <a:ext cx="749323" cy="595723"/>
          </a:xfrm>
          <a:custGeom>
            <a:avLst/>
            <a:gdLst/>
            <a:ahLst/>
            <a:cxnLst/>
            <a:rect l="l" t="t" r="r" b="b"/>
            <a:pathLst>
              <a:path w="1766864" h="1404682">
                <a:moveTo>
                  <a:pt x="1617320" y="110182"/>
                </a:moveTo>
                <a:lnTo>
                  <a:pt x="1427825" y="299677"/>
                </a:lnTo>
                <a:cubicBezTo>
                  <a:pt x="1399285" y="328217"/>
                  <a:pt x="1353011" y="328217"/>
                  <a:pt x="1324470" y="299677"/>
                </a:cubicBezTo>
                <a:lnTo>
                  <a:pt x="1317644" y="292849"/>
                </a:lnTo>
                <a:cubicBezTo>
                  <a:pt x="1289103" y="264309"/>
                  <a:pt x="1289104" y="218035"/>
                  <a:pt x="1317644" y="189496"/>
                </a:cubicBezTo>
                <a:lnTo>
                  <a:pt x="1507138" y="0"/>
                </a:lnTo>
                <a:cubicBezTo>
                  <a:pt x="1535679" y="-28540"/>
                  <a:pt x="1581953" y="-28540"/>
                  <a:pt x="1610493" y="0"/>
                </a:cubicBezTo>
                <a:lnTo>
                  <a:pt x="1617320" y="6828"/>
                </a:lnTo>
                <a:cubicBezTo>
                  <a:pt x="1645861" y="35368"/>
                  <a:pt x="1645861" y="81641"/>
                  <a:pt x="1617320" y="110182"/>
                </a:cubicBezTo>
                <a:close/>
                <a:moveTo>
                  <a:pt x="834937" y="1234766"/>
                </a:moveTo>
                <a:cubicBezTo>
                  <a:pt x="697453" y="1372250"/>
                  <a:pt x="489509" y="1387243"/>
                  <a:pt x="370350" y="1268298"/>
                </a:cubicBezTo>
                <a:cubicBezTo>
                  <a:pt x="279916" y="1311896"/>
                  <a:pt x="162698" y="1290909"/>
                  <a:pt x="81229" y="1209440"/>
                </a:cubicBezTo>
                <a:cubicBezTo>
                  <a:pt x="-14193" y="1114018"/>
                  <a:pt x="-26642" y="969552"/>
                  <a:pt x="49705" y="876620"/>
                </a:cubicBezTo>
                <a:lnTo>
                  <a:pt x="47865" y="874781"/>
                </a:lnTo>
                <a:lnTo>
                  <a:pt x="64451" y="858194"/>
                </a:lnTo>
                <a:lnTo>
                  <a:pt x="639593" y="283053"/>
                </a:lnTo>
                <a:lnTo>
                  <a:pt x="661125" y="261521"/>
                </a:lnTo>
                <a:lnTo>
                  <a:pt x="662868" y="263265"/>
                </a:lnTo>
                <a:cubicBezTo>
                  <a:pt x="791476" y="150277"/>
                  <a:pt x="967588" y="137218"/>
                  <a:pt x="1066865" y="236495"/>
                </a:cubicBezTo>
                <a:cubicBezTo>
                  <a:pt x="1155897" y="325527"/>
                  <a:pt x="1154582" y="476356"/>
                  <a:pt x="1071820" y="599445"/>
                </a:cubicBezTo>
                <a:cubicBezTo>
                  <a:pt x="1094011" y="630646"/>
                  <a:pt x="1106196" y="667199"/>
                  <a:pt x="1105218" y="705615"/>
                </a:cubicBezTo>
                <a:lnTo>
                  <a:pt x="1106513" y="729847"/>
                </a:lnTo>
                <a:cubicBezTo>
                  <a:pt x="1106058" y="787311"/>
                  <a:pt x="1081305" y="845944"/>
                  <a:pt x="1035267" y="891981"/>
                </a:cubicBezTo>
                <a:cubicBezTo>
                  <a:pt x="1009160" y="918089"/>
                  <a:pt x="979002" y="937351"/>
                  <a:pt x="946722" y="947856"/>
                </a:cubicBezTo>
                <a:cubicBezTo>
                  <a:pt x="955280" y="1045933"/>
                  <a:pt x="916848" y="1152855"/>
                  <a:pt x="834937" y="1234766"/>
                </a:cubicBezTo>
                <a:close/>
                <a:moveTo>
                  <a:pt x="1249308" y="898036"/>
                </a:moveTo>
                <a:cubicBezTo>
                  <a:pt x="1180931" y="966413"/>
                  <a:pt x="1092707" y="1002846"/>
                  <a:pt x="1003113" y="1006004"/>
                </a:cubicBezTo>
                <a:lnTo>
                  <a:pt x="1002768" y="983828"/>
                </a:lnTo>
                <a:cubicBezTo>
                  <a:pt x="1039635" y="973397"/>
                  <a:pt x="1073563" y="952695"/>
                  <a:pt x="1102425" y="923833"/>
                </a:cubicBezTo>
                <a:cubicBezTo>
                  <a:pt x="1153317" y="872941"/>
                  <a:pt x="1178843" y="806287"/>
                  <a:pt x="1176252" y="739669"/>
                </a:cubicBezTo>
                <a:lnTo>
                  <a:pt x="1173436" y="711497"/>
                </a:lnTo>
                <a:cubicBezTo>
                  <a:pt x="1172485" y="666999"/>
                  <a:pt x="1156371" y="623947"/>
                  <a:pt x="1128943" y="586558"/>
                </a:cubicBezTo>
                <a:cubicBezTo>
                  <a:pt x="1183328" y="502360"/>
                  <a:pt x="1202123" y="404592"/>
                  <a:pt x="1183575" y="316704"/>
                </a:cubicBezTo>
                <a:cubicBezTo>
                  <a:pt x="1207244" y="330453"/>
                  <a:pt x="1229140" y="347842"/>
                  <a:pt x="1249308" y="368011"/>
                </a:cubicBezTo>
                <a:cubicBezTo>
                  <a:pt x="1395671" y="514373"/>
                  <a:pt x="1395671" y="751673"/>
                  <a:pt x="1249308" y="898036"/>
                </a:cubicBezTo>
                <a:close/>
                <a:moveTo>
                  <a:pt x="1752592" y="690430"/>
                </a:moveTo>
                <a:cubicBezTo>
                  <a:pt x="1743775" y="699248"/>
                  <a:pt x="1731594" y="704701"/>
                  <a:pt x="1718138" y="704702"/>
                </a:cubicBezTo>
                <a:lnTo>
                  <a:pt x="1539464" y="704702"/>
                </a:lnTo>
                <a:lnTo>
                  <a:pt x="1505009" y="690430"/>
                </a:lnTo>
                <a:cubicBezTo>
                  <a:pt x="1496191" y="681613"/>
                  <a:pt x="1490738" y="669431"/>
                  <a:pt x="1490738" y="655976"/>
                </a:cubicBezTo>
                <a:lnTo>
                  <a:pt x="1490737" y="649539"/>
                </a:lnTo>
                <a:cubicBezTo>
                  <a:pt x="1490738" y="622628"/>
                  <a:pt x="1512553" y="600813"/>
                  <a:pt x="1539464" y="600813"/>
                </a:cubicBezTo>
                <a:lnTo>
                  <a:pt x="1718138" y="600813"/>
                </a:lnTo>
                <a:cubicBezTo>
                  <a:pt x="1745049" y="600813"/>
                  <a:pt x="1766864" y="622628"/>
                  <a:pt x="1766864" y="649539"/>
                </a:cubicBezTo>
                <a:lnTo>
                  <a:pt x="1766864" y="655976"/>
                </a:lnTo>
                <a:cubicBezTo>
                  <a:pt x="1766864" y="669431"/>
                  <a:pt x="1761410" y="681613"/>
                  <a:pt x="1752592" y="690430"/>
                </a:cubicBezTo>
                <a:close/>
                <a:moveTo>
                  <a:pt x="1052612" y="1390411"/>
                </a:moveTo>
                <a:cubicBezTo>
                  <a:pt x="1043795" y="1399228"/>
                  <a:pt x="1031613" y="1404682"/>
                  <a:pt x="1018158" y="1404682"/>
                </a:cubicBezTo>
                <a:lnTo>
                  <a:pt x="1011721" y="1404682"/>
                </a:lnTo>
                <a:lnTo>
                  <a:pt x="977266" y="1390411"/>
                </a:lnTo>
                <a:cubicBezTo>
                  <a:pt x="968449" y="1381593"/>
                  <a:pt x="962995" y="1369411"/>
                  <a:pt x="962995" y="1355956"/>
                </a:cubicBezTo>
                <a:lnTo>
                  <a:pt x="962995" y="1203296"/>
                </a:lnTo>
                <a:cubicBezTo>
                  <a:pt x="975902" y="1182954"/>
                  <a:pt x="984494" y="1160806"/>
                  <a:pt x="989382" y="1137809"/>
                </a:cubicBezTo>
                <a:cubicBezTo>
                  <a:pt x="994801" y="1130851"/>
                  <a:pt x="1002993" y="1128556"/>
                  <a:pt x="1011721" y="1128556"/>
                </a:cubicBezTo>
                <a:lnTo>
                  <a:pt x="1018158" y="1128556"/>
                </a:lnTo>
                <a:cubicBezTo>
                  <a:pt x="1045069" y="1128556"/>
                  <a:pt x="1066884" y="1150371"/>
                  <a:pt x="1066884" y="1177282"/>
                </a:cubicBezTo>
                <a:lnTo>
                  <a:pt x="1066884" y="1355956"/>
                </a:lnTo>
                <a:cubicBezTo>
                  <a:pt x="1066884" y="1369412"/>
                  <a:pt x="1061430" y="1381593"/>
                  <a:pt x="1052612" y="1390411"/>
                </a:cubicBezTo>
                <a:close/>
                <a:moveTo>
                  <a:pt x="1615370" y="1257271"/>
                </a:moveTo>
                <a:lnTo>
                  <a:pt x="1608543" y="1264098"/>
                </a:lnTo>
                <a:cubicBezTo>
                  <a:pt x="1580002" y="1292638"/>
                  <a:pt x="1533729" y="1292638"/>
                  <a:pt x="1505189" y="1264098"/>
                </a:cubicBezTo>
                <a:lnTo>
                  <a:pt x="1315693" y="1074603"/>
                </a:lnTo>
                <a:cubicBezTo>
                  <a:pt x="1287153" y="1046063"/>
                  <a:pt x="1287153" y="999789"/>
                  <a:pt x="1315694" y="971249"/>
                </a:cubicBezTo>
                <a:lnTo>
                  <a:pt x="1322521" y="964422"/>
                </a:lnTo>
                <a:cubicBezTo>
                  <a:pt x="1351061" y="935882"/>
                  <a:pt x="1397334" y="935881"/>
                  <a:pt x="1425875" y="964422"/>
                </a:cubicBezTo>
                <a:lnTo>
                  <a:pt x="1615370" y="1153917"/>
                </a:lnTo>
                <a:cubicBezTo>
                  <a:pt x="1643910" y="1182457"/>
                  <a:pt x="1643910" y="1228730"/>
                  <a:pt x="1615370" y="125727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748447" y="5450334"/>
            <a:ext cx="1389193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Consulter la météo des comptes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850321" y="1467293"/>
            <a:ext cx="976075" cy="824732"/>
            <a:chOff x="-753591" y="2589455"/>
            <a:chExt cx="1181050" cy="997926"/>
          </a:xfrm>
          <a:solidFill>
            <a:schemeClr val="accent1"/>
          </a:solidFill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788" y="2662441"/>
              <a:ext cx="1089677" cy="6202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-753591" y="2589455"/>
              <a:ext cx="1181050" cy="997926"/>
            </a:xfrm>
            <a:custGeom>
              <a:avLst/>
              <a:gdLst>
                <a:gd name="T0" fmla="*/ 1113 w 3931"/>
                <a:gd name="T1" fmla="*/ 3356 h 3653"/>
                <a:gd name="T2" fmla="*/ 1039 w 3931"/>
                <a:gd name="T3" fmla="*/ 3431 h 3653"/>
                <a:gd name="T4" fmla="*/ 1113 w 3931"/>
                <a:gd name="T5" fmla="*/ 3653 h 3653"/>
                <a:gd name="T6" fmla="*/ 2819 w 3931"/>
                <a:gd name="T7" fmla="*/ 3653 h 3653"/>
                <a:gd name="T8" fmla="*/ 2893 w 3931"/>
                <a:gd name="T9" fmla="*/ 3431 h 3653"/>
                <a:gd name="T10" fmla="*/ 2429 w 3931"/>
                <a:gd name="T11" fmla="*/ 3356 h 3653"/>
                <a:gd name="T12" fmla="*/ 2278 w 3931"/>
                <a:gd name="T13" fmla="*/ 3023 h 3653"/>
                <a:gd name="T14" fmla="*/ 1502 w 3931"/>
                <a:gd name="T15" fmla="*/ 3356 h 3653"/>
                <a:gd name="T16" fmla="*/ 1502 w 3931"/>
                <a:gd name="T17" fmla="*/ 3356 h 3653"/>
                <a:gd name="T18" fmla="*/ 3931 w 3931"/>
                <a:gd name="T19" fmla="*/ 2745 h 3653"/>
                <a:gd name="T20" fmla="*/ 3931 w 3931"/>
                <a:gd name="T21" fmla="*/ 223 h 3653"/>
                <a:gd name="T22" fmla="*/ 3709 w 3931"/>
                <a:gd name="T23" fmla="*/ 0 h 3653"/>
                <a:gd name="T24" fmla="*/ 0 w 3931"/>
                <a:gd name="T25" fmla="*/ 223 h 3653"/>
                <a:gd name="T26" fmla="*/ 0 w 3931"/>
                <a:gd name="T27" fmla="*/ 2745 h 3653"/>
                <a:gd name="T28" fmla="*/ 223 w 3931"/>
                <a:gd name="T29" fmla="*/ 2967 h 3653"/>
                <a:gd name="T30" fmla="*/ 3457 w 3931"/>
                <a:gd name="T31" fmla="*/ 2841 h 3653"/>
                <a:gd name="T32" fmla="*/ 3353 w 3931"/>
                <a:gd name="T33" fmla="*/ 2811 h 3653"/>
                <a:gd name="T34" fmla="*/ 3382 w 3931"/>
                <a:gd name="T35" fmla="*/ 2707 h 3653"/>
                <a:gd name="T36" fmla="*/ 3457 w 3931"/>
                <a:gd name="T37" fmla="*/ 2707 h 3653"/>
                <a:gd name="T38" fmla="*/ 3486 w 3931"/>
                <a:gd name="T39" fmla="*/ 2737 h 3653"/>
                <a:gd name="T40" fmla="*/ 3457 w 3931"/>
                <a:gd name="T41" fmla="*/ 2841 h 3653"/>
                <a:gd name="T42" fmla="*/ 3152 w 3931"/>
                <a:gd name="T43" fmla="*/ 2841 h 3653"/>
                <a:gd name="T44" fmla="*/ 3123 w 3931"/>
                <a:gd name="T45" fmla="*/ 2737 h 3653"/>
                <a:gd name="T46" fmla="*/ 3152 w 3931"/>
                <a:gd name="T47" fmla="*/ 2707 h 3653"/>
                <a:gd name="T48" fmla="*/ 3256 w 3931"/>
                <a:gd name="T49" fmla="*/ 2737 h 3653"/>
                <a:gd name="T50" fmla="*/ 3227 w 3931"/>
                <a:gd name="T51" fmla="*/ 2841 h 3653"/>
                <a:gd name="T52" fmla="*/ 2923 w 3931"/>
                <a:gd name="T53" fmla="*/ 2841 h 3653"/>
                <a:gd name="T54" fmla="*/ 2893 w 3931"/>
                <a:gd name="T55" fmla="*/ 2737 h 3653"/>
                <a:gd name="T56" fmla="*/ 2923 w 3931"/>
                <a:gd name="T57" fmla="*/ 2707 h 3653"/>
                <a:gd name="T58" fmla="*/ 3026 w 3931"/>
                <a:gd name="T59" fmla="*/ 2737 h 3653"/>
                <a:gd name="T60" fmla="*/ 2997 w 3931"/>
                <a:gd name="T61" fmla="*/ 2841 h 3653"/>
                <a:gd name="T62" fmla="*/ 178 w 3931"/>
                <a:gd name="T63" fmla="*/ 223 h 3653"/>
                <a:gd name="T64" fmla="*/ 3783 w 3931"/>
                <a:gd name="T65" fmla="*/ 259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31" h="3653">
                  <a:moveTo>
                    <a:pt x="1502" y="3356"/>
                  </a:moveTo>
                  <a:lnTo>
                    <a:pt x="1113" y="3356"/>
                  </a:lnTo>
                  <a:cubicBezTo>
                    <a:pt x="1072" y="3356"/>
                    <a:pt x="1039" y="3390"/>
                    <a:pt x="1039" y="3431"/>
                  </a:cubicBezTo>
                  <a:lnTo>
                    <a:pt x="1039" y="3431"/>
                  </a:lnTo>
                  <a:lnTo>
                    <a:pt x="1039" y="3579"/>
                  </a:lnTo>
                  <a:cubicBezTo>
                    <a:pt x="1039" y="3620"/>
                    <a:pt x="1072" y="3653"/>
                    <a:pt x="1113" y="3653"/>
                  </a:cubicBezTo>
                  <a:lnTo>
                    <a:pt x="1113" y="3653"/>
                  </a:lnTo>
                  <a:lnTo>
                    <a:pt x="2819" y="3653"/>
                  </a:lnTo>
                  <a:cubicBezTo>
                    <a:pt x="2860" y="3653"/>
                    <a:pt x="2893" y="3620"/>
                    <a:pt x="2893" y="3579"/>
                  </a:cubicBezTo>
                  <a:lnTo>
                    <a:pt x="2893" y="3431"/>
                  </a:lnTo>
                  <a:cubicBezTo>
                    <a:pt x="2893" y="3390"/>
                    <a:pt x="2860" y="3356"/>
                    <a:pt x="2819" y="3356"/>
                  </a:cubicBezTo>
                  <a:lnTo>
                    <a:pt x="2429" y="3356"/>
                  </a:lnTo>
                  <a:cubicBezTo>
                    <a:pt x="2370" y="3344"/>
                    <a:pt x="2315" y="3222"/>
                    <a:pt x="2278" y="3023"/>
                  </a:cubicBezTo>
                  <a:lnTo>
                    <a:pt x="2278" y="3023"/>
                  </a:lnTo>
                  <a:lnTo>
                    <a:pt x="1654" y="3023"/>
                  </a:lnTo>
                  <a:cubicBezTo>
                    <a:pt x="1617" y="3222"/>
                    <a:pt x="1562" y="3344"/>
                    <a:pt x="1502" y="3356"/>
                  </a:cubicBezTo>
                  <a:lnTo>
                    <a:pt x="1502" y="3356"/>
                  </a:lnTo>
                  <a:lnTo>
                    <a:pt x="1502" y="3356"/>
                  </a:lnTo>
                  <a:close/>
                  <a:moveTo>
                    <a:pt x="3709" y="2967"/>
                  </a:moveTo>
                  <a:cubicBezTo>
                    <a:pt x="3832" y="2967"/>
                    <a:pt x="3931" y="2867"/>
                    <a:pt x="3931" y="2745"/>
                  </a:cubicBezTo>
                  <a:lnTo>
                    <a:pt x="3931" y="2745"/>
                  </a:lnTo>
                  <a:lnTo>
                    <a:pt x="3931" y="223"/>
                  </a:lnTo>
                  <a:cubicBezTo>
                    <a:pt x="3931" y="100"/>
                    <a:pt x="3832" y="0"/>
                    <a:pt x="3709" y="0"/>
                  </a:cubicBezTo>
                  <a:lnTo>
                    <a:pt x="3709" y="0"/>
                  </a:lnTo>
                  <a:lnTo>
                    <a:pt x="223" y="0"/>
                  </a:lnTo>
                  <a:cubicBezTo>
                    <a:pt x="100" y="0"/>
                    <a:pt x="0" y="100"/>
                    <a:pt x="0" y="223"/>
                  </a:cubicBezTo>
                  <a:lnTo>
                    <a:pt x="0" y="223"/>
                  </a:lnTo>
                  <a:lnTo>
                    <a:pt x="0" y="2745"/>
                  </a:lnTo>
                  <a:cubicBezTo>
                    <a:pt x="0" y="2867"/>
                    <a:pt x="100" y="2967"/>
                    <a:pt x="223" y="2967"/>
                  </a:cubicBezTo>
                  <a:lnTo>
                    <a:pt x="223" y="2967"/>
                  </a:lnTo>
                  <a:lnTo>
                    <a:pt x="3709" y="2967"/>
                  </a:lnTo>
                  <a:close/>
                  <a:moveTo>
                    <a:pt x="3457" y="2841"/>
                  </a:moveTo>
                  <a:lnTo>
                    <a:pt x="3382" y="2841"/>
                  </a:lnTo>
                  <a:cubicBezTo>
                    <a:pt x="3366" y="2841"/>
                    <a:pt x="3353" y="2828"/>
                    <a:pt x="3353" y="2811"/>
                  </a:cubicBezTo>
                  <a:lnTo>
                    <a:pt x="3353" y="2737"/>
                  </a:lnTo>
                  <a:cubicBezTo>
                    <a:pt x="3353" y="2721"/>
                    <a:pt x="3366" y="2707"/>
                    <a:pt x="3382" y="2707"/>
                  </a:cubicBezTo>
                  <a:lnTo>
                    <a:pt x="3382" y="2707"/>
                  </a:lnTo>
                  <a:lnTo>
                    <a:pt x="3457" y="2707"/>
                  </a:lnTo>
                  <a:cubicBezTo>
                    <a:pt x="3473" y="2707"/>
                    <a:pt x="3486" y="2721"/>
                    <a:pt x="3486" y="2737"/>
                  </a:cubicBezTo>
                  <a:lnTo>
                    <a:pt x="3486" y="2737"/>
                  </a:lnTo>
                  <a:lnTo>
                    <a:pt x="3486" y="2811"/>
                  </a:lnTo>
                  <a:cubicBezTo>
                    <a:pt x="3486" y="2828"/>
                    <a:pt x="3473" y="2841"/>
                    <a:pt x="3457" y="2841"/>
                  </a:cubicBezTo>
                  <a:close/>
                  <a:moveTo>
                    <a:pt x="3227" y="2841"/>
                  </a:moveTo>
                  <a:lnTo>
                    <a:pt x="3152" y="2841"/>
                  </a:lnTo>
                  <a:cubicBezTo>
                    <a:pt x="3136" y="2841"/>
                    <a:pt x="3123" y="2828"/>
                    <a:pt x="3123" y="2811"/>
                  </a:cubicBezTo>
                  <a:lnTo>
                    <a:pt x="3123" y="2737"/>
                  </a:lnTo>
                  <a:cubicBezTo>
                    <a:pt x="3123" y="2721"/>
                    <a:pt x="3136" y="2707"/>
                    <a:pt x="3152" y="2707"/>
                  </a:cubicBezTo>
                  <a:lnTo>
                    <a:pt x="3152" y="2707"/>
                  </a:lnTo>
                  <a:lnTo>
                    <a:pt x="3227" y="2707"/>
                  </a:lnTo>
                  <a:cubicBezTo>
                    <a:pt x="3243" y="2707"/>
                    <a:pt x="3256" y="2721"/>
                    <a:pt x="3256" y="2737"/>
                  </a:cubicBezTo>
                  <a:lnTo>
                    <a:pt x="3256" y="2811"/>
                  </a:lnTo>
                  <a:cubicBezTo>
                    <a:pt x="3256" y="2828"/>
                    <a:pt x="3243" y="2841"/>
                    <a:pt x="3227" y="2841"/>
                  </a:cubicBezTo>
                  <a:close/>
                  <a:moveTo>
                    <a:pt x="2997" y="2841"/>
                  </a:moveTo>
                  <a:lnTo>
                    <a:pt x="2923" y="2841"/>
                  </a:lnTo>
                  <a:cubicBezTo>
                    <a:pt x="2906" y="2841"/>
                    <a:pt x="2893" y="2828"/>
                    <a:pt x="2893" y="2811"/>
                  </a:cubicBezTo>
                  <a:lnTo>
                    <a:pt x="2893" y="2737"/>
                  </a:lnTo>
                  <a:cubicBezTo>
                    <a:pt x="2893" y="2721"/>
                    <a:pt x="2906" y="2707"/>
                    <a:pt x="2923" y="2707"/>
                  </a:cubicBezTo>
                  <a:lnTo>
                    <a:pt x="2923" y="2707"/>
                  </a:lnTo>
                  <a:lnTo>
                    <a:pt x="2997" y="2707"/>
                  </a:lnTo>
                  <a:cubicBezTo>
                    <a:pt x="3013" y="2707"/>
                    <a:pt x="3026" y="2721"/>
                    <a:pt x="3026" y="2737"/>
                  </a:cubicBezTo>
                  <a:lnTo>
                    <a:pt x="3026" y="2811"/>
                  </a:lnTo>
                  <a:cubicBezTo>
                    <a:pt x="3026" y="2828"/>
                    <a:pt x="3013" y="2841"/>
                    <a:pt x="2997" y="2841"/>
                  </a:cubicBezTo>
                  <a:close/>
                  <a:moveTo>
                    <a:pt x="178" y="2596"/>
                  </a:moveTo>
                  <a:lnTo>
                    <a:pt x="178" y="223"/>
                  </a:lnTo>
                  <a:lnTo>
                    <a:pt x="3783" y="223"/>
                  </a:lnTo>
                  <a:lnTo>
                    <a:pt x="3783" y="2596"/>
                  </a:lnTo>
                  <a:lnTo>
                    <a:pt x="178" y="25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27" name="Picture 2" descr="analysis bars. infography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20" y="1436582"/>
            <a:ext cx="530667" cy="5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2226919" y="2019827"/>
            <a:ext cx="1318352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Consulter une </a:t>
            </a:r>
            <a:br>
              <a:rPr lang="fr-FR" sz="1200" dirty="0" smtClean="0"/>
            </a:br>
            <a:r>
              <a:rPr lang="fr-FR" sz="1200" dirty="0" smtClean="0"/>
              <a:t>page produit </a:t>
            </a:r>
          </a:p>
          <a:p>
            <a:pPr algn="ctr"/>
            <a:r>
              <a:rPr lang="fr-FR" sz="1200" dirty="0" smtClean="0"/>
              <a:t>dans l’espace </a:t>
            </a:r>
            <a:br>
              <a:rPr lang="fr-FR" sz="1200" dirty="0" smtClean="0"/>
            </a:br>
            <a:r>
              <a:rPr lang="fr-FR" sz="1200" dirty="0" smtClean="0"/>
              <a:t>public</a:t>
            </a:r>
          </a:p>
          <a:p>
            <a:pPr algn="ctr"/>
            <a:endParaRPr lang="fr-FR" sz="1200" dirty="0" smtClean="0"/>
          </a:p>
        </p:txBody>
      </p:sp>
      <p:sp>
        <p:nvSpPr>
          <p:cNvPr id="29" name="Ellipse 12"/>
          <p:cNvSpPr/>
          <p:nvPr/>
        </p:nvSpPr>
        <p:spPr>
          <a:xfrm>
            <a:off x="6101742" y="3036918"/>
            <a:ext cx="653177" cy="686310"/>
          </a:xfrm>
          <a:custGeom>
            <a:avLst/>
            <a:gdLst/>
            <a:ahLst/>
            <a:cxnLst/>
            <a:rect l="l" t="t" r="r" b="b"/>
            <a:pathLst>
              <a:path w="790344" h="830435">
                <a:moveTo>
                  <a:pt x="564699" y="269882"/>
                </a:moveTo>
                <a:cubicBezTo>
                  <a:pt x="534876" y="269882"/>
                  <a:pt x="510699" y="294059"/>
                  <a:pt x="510699" y="323882"/>
                </a:cubicBezTo>
                <a:cubicBezTo>
                  <a:pt x="510699" y="353705"/>
                  <a:pt x="534876" y="377882"/>
                  <a:pt x="564699" y="377882"/>
                </a:cubicBezTo>
                <a:cubicBezTo>
                  <a:pt x="594522" y="377882"/>
                  <a:pt x="618699" y="353705"/>
                  <a:pt x="618699" y="323882"/>
                </a:cubicBezTo>
                <a:cubicBezTo>
                  <a:pt x="618699" y="294059"/>
                  <a:pt x="594522" y="269882"/>
                  <a:pt x="564699" y="269882"/>
                </a:cubicBezTo>
                <a:close/>
                <a:moveTo>
                  <a:pt x="395172" y="269882"/>
                </a:moveTo>
                <a:cubicBezTo>
                  <a:pt x="365349" y="269882"/>
                  <a:pt x="341172" y="294059"/>
                  <a:pt x="341172" y="323882"/>
                </a:cubicBezTo>
                <a:cubicBezTo>
                  <a:pt x="341172" y="353705"/>
                  <a:pt x="365349" y="377882"/>
                  <a:pt x="395172" y="377882"/>
                </a:cubicBezTo>
                <a:cubicBezTo>
                  <a:pt x="424995" y="377882"/>
                  <a:pt x="449172" y="353705"/>
                  <a:pt x="449172" y="323882"/>
                </a:cubicBezTo>
                <a:cubicBezTo>
                  <a:pt x="449172" y="294059"/>
                  <a:pt x="424995" y="269882"/>
                  <a:pt x="395172" y="269882"/>
                </a:cubicBezTo>
                <a:close/>
                <a:moveTo>
                  <a:pt x="222766" y="269882"/>
                </a:moveTo>
                <a:cubicBezTo>
                  <a:pt x="192943" y="269882"/>
                  <a:pt x="168766" y="294059"/>
                  <a:pt x="168766" y="323882"/>
                </a:cubicBezTo>
                <a:cubicBezTo>
                  <a:pt x="168766" y="353705"/>
                  <a:pt x="192943" y="377882"/>
                  <a:pt x="222766" y="377882"/>
                </a:cubicBezTo>
                <a:cubicBezTo>
                  <a:pt x="252589" y="377882"/>
                  <a:pt x="276766" y="353705"/>
                  <a:pt x="276766" y="323882"/>
                </a:cubicBezTo>
                <a:cubicBezTo>
                  <a:pt x="276766" y="294059"/>
                  <a:pt x="252589" y="269882"/>
                  <a:pt x="222766" y="269882"/>
                </a:cubicBezTo>
                <a:close/>
                <a:moveTo>
                  <a:pt x="395172" y="0"/>
                </a:moveTo>
                <a:cubicBezTo>
                  <a:pt x="613419" y="0"/>
                  <a:pt x="790344" y="145060"/>
                  <a:pt x="790344" y="324000"/>
                </a:cubicBezTo>
                <a:cubicBezTo>
                  <a:pt x="790344" y="443983"/>
                  <a:pt x="710799" y="548733"/>
                  <a:pt x="591963" y="603415"/>
                </a:cubicBezTo>
                <a:cubicBezTo>
                  <a:pt x="542834" y="632271"/>
                  <a:pt x="498219" y="664664"/>
                  <a:pt x="448431" y="693263"/>
                </a:cubicBezTo>
                <a:lnTo>
                  <a:pt x="245821" y="830435"/>
                </a:lnTo>
                <a:cubicBezTo>
                  <a:pt x="277355" y="764923"/>
                  <a:pt x="333127" y="721334"/>
                  <a:pt x="364660" y="655822"/>
                </a:cubicBezTo>
                <a:lnTo>
                  <a:pt x="367326" y="645699"/>
                </a:lnTo>
                <a:cubicBezTo>
                  <a:pt x="162027" y="635454"/>
                  <a:pt x="0" y="495241"/>
                  <a:pt x="0" y="324000"/>
                </a:cubicBezTo>
                <a:cubicBezTo>
                  <a:pt x="0" y="145060"/>
                  <a:pt x="176925" y="0"/>
                  <a:pt x="395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4" descr="Piggy bank and a coin of dollar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30" y="2758889"/>
            <a:ext cx="1251285" cy="12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4516037" y="5450334"/>
            <a:ext cx="1938313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/>
              <a:t>Recevoir  une notification d’opération en temps réel</a:t>
            </a:r>
          </a:p>
        </p:txBody>
      </p:sp>
      <p:sp>
        <p:nvSpPr>
          <p:cNvPr id="32" name="Ellipse 12"/>
          <p:cNvSpPr/>
          <p:nvPr/>
        </p:nvSpPr>
        <p:spPr>
          <a:xfrm>
            <a:off x="5031224" y="4692016"/>
            <a:ext cx="653177" cy="686310"/>
          </a:xfrm>
          <a:custGeom>
            <a:avLst/>
            <a:gdLst/>
            <a:ahLst/>
            <a:cxnLst/>
            <a:rect l="l" t="t" r="r" b="b"/>
            <a:pathLst>
              <a:path w="790344" h="830435">
                <a:moveTo>
                  <a:pt x="564699" y="269882"/>
                </a:moveTo>
                <a:cubicBezTo>
                  <a:pt x="534876" y="269882"/>
                  <a:pt x="510699" y="294059"/>
                  <a:pt x="510699" y="323882"/>
                </a:cubicBezTo>
                <a:cubicBezTo>
                  <a:pt x="510699" y="353705"/>
                  <a:pt x="534876" y="377882"/>
                  <a:pt x="564699" y="377882"/>
                </a:cubicBezTo>
                <a:cubicBezTo>
                  <a:pt x="594522" y="377882"/>
                  <a:pt x="618699" y="353705"/>
                  <a:pt x="618699" y="323882"/>
                </a:cubicBezTo>
                <a:cubicBezTo>
                  <a:pt x="618699" y="294059"/>
                  <a:pt x="594522" y="269882"/>
                  <a:pt x="564699" y="269882"/>
                </a:cubicBezTo>
                <a:close/>
                <a:moveTo>
                  <a:pt x="395172" y="269882"/>
                </a:moveTo>
                <a:cubicBezTo>
                  <a:pt x="365349" y="269882"/>
                  <a:pt x="341172" y="294059"/>
                  <a:pt x="341172" y="323882"/>
                </a:cubicBezTo>
                <a:cubicBezTo>
                  <a:pt x="341172" y="353705"/>
                  <a:pt x="365349" y="377882"/>
                  <a:pt x="395172" y="377882"/>
                </a:cubicBezTo>
                <a:cubicBezTo>
                  <a:pt x="424995" y="377882"/>
                  <a:pt x="449172" y="353705"/>
                  <a:pt x="449172" y="323882"/>
                </a:cubicBezTo>
                <a:cubicBezTo>
                  <a:pt x="449172" y="294059"/>
                  <a:pt x="424995" y="269882"/>
                  <a:pt x="395172" y="269882"/>
                </a:cubicBezTo>
                <a:close/>
                <a:moveTo>
                  <a:pt x="222766" y="269882"/>
                </a:moveTo>
                <a:cubicBezTo>
                  <a:pt x="192943" y="269882"/>
                  <a:pt x="168766" y="294059"/>
                  <a:pt x="168766" y="323882"/>
                </a:cubicBezTo>
                <a:cubicBezTo>
                  <a:pt x="168766" y="353705"/>
                  <a:pt x="192943" y="377882"/>
                  <a:pt x="222766" y="377882"/>
                </a:cubicBezTo>
                <a:cubicBezTo>
                  <a:pt x="252589" y="377882"/>
                  <a:pt x="276766" y="353705"/>
                  <a:pt x="276766" y="323882"/>
                </a:cubicBezTo>
                <a:cubicBezTo>
                  <a:pt x="276766" y="294059"/>
                  <a:pt x="252589" y="269882"/>
                  <a:pt x="222766" y="269882"/>
                </a:cubicBezTo>
                <a:close/>
                <a:moveTo>
                  <a:pt x="395172" y="0"/>
                </a:moveTo>
                <a:cubicBezTo>
                  <a:pt x="613419" y="0"/>
                  <a:pt x="790344" y="145060"/>
                  <a:pt x="790344" y="324000"/>
                </a:cubicBezTo>
                <a:cubicBezTo>
                  <a:pt x="790344" y="443983"/>
                  <a:pt x="710799" y="548733"/>
                  <a:pt x="591963" y="603415"/>
                </a:cubicBezTo>
                <a:cubicBezTo>
                  <a:pt x="542834" y="632271"/>
                  <a:pt x="498219" y="664664"/>
                  <a:pt x="448431" y="693263"/>
                </a:cubicBezTo>
                <a:lnTo>
                  <a:pt x="245821" y="830435"/>
                </a:lnTo>
                <a:cubicBezTo>
                  <a:pt x="277355" y="764923"/>
                  <a:pt x="333127" y="721334"/>
                  <a:pt x="364660" y="655822"/>
                </a:cubicBezTo>
                <a:lnTo>
                  <a:pt x="367326" y="645699"/>
                </a:lnTo>
                <a:cubicBezTo>
                  <a:pt x="162027" y="635454"/>
                  <a:pt x="0" y="495241"/>
                  <a:pt x="0" y="324000"/>
                </a:cubicBezTo>
                <a:cubicBezTo>
                  <a:pt x="0" y="145060"/>
                  <a:pt x="176925" y="0"/>
                  <a:pt x="395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4" descr="User authentication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96" y="1420993"/>
            <a:ext cx="642107" cy="56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User authentication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378" b="882"/>
          <a:stretch/>
        </p:blipFill>
        <p:spPr bwMode="auto">
          <a:xfrm>
            <a:off x="2730975" y="1423315"/>
            <a:ext cx="363747" cy="5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31" y="3036918"/>
            <a:ext cx="440600" cy="61479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ZoneTexte 35"/>
          <p:cNvSpPr txBox="1"/>
          <p:nvPr/>
        </p:nvSpPr>
        <p:spPr>
          <a:xfrm>
            <a:off x="2450956" y="3856200"/>
            <a:ext cx="1072107" cy="336750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Authentifier</a:t>
            </a:r>
            <a:endParaRPr lang="fr-FR" sz="1200" dirty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1" y="1394520"/>
            <a:ext cx="440600" cy="61479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ZoneTexte 37"/>
          <p:cNvSpPr txBox="1"/>
          <p:nvPr/>
        </p:nvSpPr>
        <p:spPr>
          <a:xfrm>
            <a:off x="3531244" y="2019827"/>
            <a:ext cx="1072107" cy="336750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Authentifier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314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488" y="908722"/>
            <a:ext cx="9309504" cy="14861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0"/>
            <a:endParaRPr lang="fr-FR" sz="900" u="sng" dirty="0" smtClean="0">
              <a:solidFill>
                <a:prstClr val="black"/>
              </a:solidFill>
            </a:endParaRPr>
          </a:p>
          <a:p>
            <a:pPr lvl="0"/>
            <a:endParaRPr lang="fr-FR" sz="900" u="sng" dirty="0" smtClean="0">
              <a:solidFill>
                <a:prstClr val="black"/>
              </a:solidFill>
            </a:endParaRPr>
          </a:p>
          <a:p>
            <a:pPr lvl="0">
              <a:defRPr/>
            </a:pPr>
            <a:endParaRPr lang="fr-FR" sz="900" dirty="0">
              <a:solidFill>
                <a:prstClr val="black"/>
              </a:solidFill>
            </a:endParaRPr>
          </a:p>
          <a:p>
            <a:pPr>
              <a:defRPr/>
            </a:pPr>
            <a:endParaRPr lang="fr-FR" sz="900" u="sng" dirty="0" smtClean="0">
              <a:solidFill>
                <a:prstClr val="black"/>
              </a:solidFill>
            </a:endParaRP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>
            <p:extLst/>
          </p:nvPr>
        </p:nvGraphicFramePr>
        <p:xfrm>
          <a:off x="361580" y="970262"/>
          <a:ext cx="929747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232"/>
                <a:gridCol w="3416392"/>
                <a:gridCol w="3516849"/>
              </a:tblGrid>
              <a:tr h="198022">
                <a:tc>
                  <a:txBody>
                    <a:bodyPr/>
                    <a:lstStyle/>
                    <a:p>
                      <a:pPr marL="268288" lvl="1" indent="0"/>
                      <a:r>
                        <a:rPr lang="fr-FR" sz="900" b="1" u="non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Orientations NPC prises en GT</a:t>
                      </a:r>
                      <a:endParaRPr lang="fr-FR" sz="900" b="1" u="none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Points</a:t>
                      </a:r>
                      <a:r>
                        <a:rPr lang="fr-FR" sz="900" b="1" u="non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900" b="1" u="non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 validation technique</a:t>
                      </a:r>
                      <a:endParaRPr lang="fr-FR" sz="900" b="1" u="none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Cas</a:t>
                      </a:r>
                      <a:r>
                        <a:rPr lang="fr-FR" sz="900" b="1" u="non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d’usage éprouvé</a:t>
                      </a:r>
                      <a:endParaRPr lang="fr-FR" sz="900" b="1" u="none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AEM</a:t>
                      </a:r>
                      <a:r>
                        <a:rPr lang="fr-FR" sz="900" baseline="0" dirty="0" smtClean="0"/>
                        <a:t> comme portail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dirty="0" smtClean="0"/>
                        <a:t>Contenu personnalisé</a:t>
                      </a:r>
                      <a:r>
                        <a:rPr lang="fr-FR" sz="900" baseline="0" dirty="0" smtClean="0"/>
                        <a:t> par les CR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900" dirty="0" smtClean="0"/>
                        <a:t>Personnalisation d’un encart sur la page d’accueil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dirty="0" smtClean="0"/>
                        <a:t>Interface en responsive web design (RWD)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900" dirty="0" smtClean="0"/>
                        <a:t>Adaptation </a:t>
                      </a:r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de la page d’accueil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pour </a:t>
                      </a:r>
                      <a:r>
                        <a:rPr lang="fr-FR" sz="900" dirty="0" smtClean="0"/>
                        <a:t>les smartphones, tablettes</a:t>
                      </a:r>
                      <a:r>
                        <a:rPr lang="fr-FR" sz="900" baseline="0" dirty="0" smtClean="0"/>
                        <a:t> et</a:t>
                      </a:r>
                      <a:r>
                        <a:rPr lang="fr-FR" sz="900" dirty="0" smtClean="0"/>
                        <a:t> PC 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UA personnalisée par les CR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Sprint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dirty="0" smtClean="0">
                          <a:solidFill>
                            <a:prstClr val="black"/>
                          </a:solidFill>
                        </a:rPr>
                        <a:t>UA implémentée</a:t>
                      </a:r>
                      <a:r>
                        <a:rPr lang="fr-FR" sz="900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fr-FR" sz="900" dirty="0" smtClean="0">
                          <a:solidFill>
                            <a:prstClr val="black"/>
                          </a:solidFill>
                        </a:rPr>
                        <a:t>avec les  FWKS recommandés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 d’accueil mode connecté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Intégration avec la PIC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Sprint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356520" y="2520760"/>
            <a:ext cx="9297472" cy="1615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endParaRPr lang="fr-FR" sz="900" u="sng" dirty="0" smtClean="0">
              <a:solidFill>
                <a:prstClr val="black"/>
              </a:solidFill>
            </a:endParaRPr>
          </a:p>
          <a:p>
            <a:pPr lvl="0"/>
            <a:endParaRPr lang="fr-FR" sz="900" u="sng" dirty="0">
              <a:solidFill>
                <a:prstClr val="black"/>
              </a:solidFill>
            </a:endParaRPr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/>
          </p:nvPr>
        </p:nvGraphicFramePr>
        <p:xfrm>
          <a:off x="356520" y="2570375"/>
          <a:ext cx="9297473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232"/>
                <a:gridCol w="3415128"/>
                <a:gridCol w="3518113"/>
              </a:tblGrid>
              <a:tr h="198022">
                <a:tc>
                  <a:txBody>
                    <a:bodyPr/>
                    <a:lstStyle/>
                    <a:p>
                      <a:pPr marL="266700" lvl="1" indent="0">
                        <a:tabLst>
                          <a:tab pos="266700" algn="l"/>
                        </a:tabLst>
                      </a:pPr>
                      <a:r>
                        <a:rPr lang="fr-FR" sz="900" b="1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Orientations API  prises en GT</a:t>
                      </a:r>
                      <a:endParaRPr lang="fr-FR" sz="900" b="1" u="non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Points</a:t>
                      </a:r>
                      <a:r>
                        <a:rPr lang="fr-FR" sz="900" b="1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900" b="1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 validation technique</a:t>
                      </a:r>
                      <a:endParaRPr lang="fr-FR" sz="900" b="1" u="non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Cas</a:t>
                      </a:r>
                      <a:r>
                        <a:rPr lang="fr-FR" sz="900" b="1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d’usage éprouvé</a:t>
                      </a:r>
                      <a:endParaRPr lang="fr-FR" sz="900" b="1" u="non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WSO2</a:t>
                      </a:r>
                      <a:r>
                        <a:rPr lang="fr-FR" sz="900" baseline="0" dirty="0" smtClean="0"/>
                        <a:t> + </a:t>
                      </a:r>
                      <a:r>
                        <a:rPr lang="fr-FR" sz="900" dirty="0" smtClean="0"/>
                        <a:t>Exposition </a:t>
                      </a:r>
                      <a:r>
                        <a:rPr lang="fr-FR" sz="900" baseline="0" dirty="0" smtClean="0"/>
                        <a:t>de WS existants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dirty="0" smtClean="0"/>
                        <a:t>Exposition d’une ressource NICE v2 en modalité 1 </a:t>
                      </a:r>
                      <a:endParaRPr lang="fr-FR" sz="9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Exposition du WS </a:t>
                      </a:r>
                      <a:r>
                        <a:rPr lang="fr-FR" sz="900" i="1" dirty="0" err="1" smtClean="0"/>
                        <a:t>RecupDonneesSyntheseClientParticulier</a:t>
                      </a:r>
                      <a:endParaRPr lang="fr-FR" sz="900" i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Exposition d’une ressource NICE v2 en modalité 2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Exposition du WS </a:t>
                      </a:r>
                      <a:r>
                        <a:rPr lang="fr-FR" sz="900" i="1" dirty="0" err="1" smtClean="0"/>
                        <a:t>RecupDonneesSyntheseClientParticulier</a:t>
                      </a:r>
                      <a:endParaRPr lang="fr-FR" sz="900" i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Exposition d’une ressource Ma Banque</a:t>
                      </a:r>
                      <a:r>
                        <a:rPr lang="fr-FR" sz="900" baseline="0" dirty="0" smtClean="0"/>
                        <a:t> en </a:t>
                      </a:r>
                      <a:r>
                        <a:rPr lang="fr-FR" sz="900" dirty="0" smtClean="0"/>
                        <a:t> modalité 1 et 2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1" dirty="0" smtClean="0">
                          <a:solidFill>
                            <a:schemeClr val="tx1"/>
                          </a:solidFill>
                        </a:rPr>
                        <a:t>Abandonné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/>
                        <a:t>Exposition d’une ressource</a:t>
                      </a:r>
                      <a:r>
                        <a:rPr lang="fr-FR" sz="900" i="0" baseline="0" dirty="0" smtClean="0"/>
                        <a:t> BAM en modalité 1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Réalisé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 en </a:t>
                      </a: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Sprint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 3 puis abandonné pour présenter une API « propre »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/>
                        <a:t>Exposition d’une ressource</a:t>
                      </a:r>
                      <a:r>
                        <a:rPr lang="fr-FR" sz="900" i="0" baseline="0" dirty="0" smtClean="0"/>
                        <a:t> BAM en modalité 2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Exposition de la méthode </a:t>
                      </a:r>
                      <a:r>
                        <a:rPr lang="fr-FR" sz="900" i="1" dirty="0" smtClean="0"/>
                        <a:t>getListCompte2 </a:t>
                      </a:r>
                      <a:r>
                        <a:rPr lang="fr-FR" sz="900" i="0" dirty="0" smtClean="0"/>
                        <a:t>du</a:t>
                      </a:r>
                      <a:r>
                        <a:rPr lang="fr-FR" sz="900" i="1" dirty="0" smtClean="0"/>
                        <a:t> </a:t>
                      </a:r>
                      <a:r>
                        <a:rPr lang="fr-FR" sz="900" i="0" dirty="0" smtClean="0"/>
                        <a:t>WS</a:t>
                      </a:r>
                      <a:r>
                        <a:rPr lang="fr-FR" sz="900" i="1" dirty="0" smtClean="0"/>
                        <a:t> </a:t>
                      </a:r>
                      <a:r>
                        <a:rPr lang="fr-FR" sz="900" i="1" dirty="0" err="1" smtClean="0"/>
                        <a:t>entreemobile</a:t>
                      </a:r>
                      <a:r>
                        <a:rPr lang="fr-FR" sz="900" i="1" baseline="0" dirty="0" smtClean="0"/>
                        <a:t> </a:t>
                      </a:r>
                      <a:r>
                        <a:rPr lang="fr-FR" sz="900" i="0" baseline="0" dirty="0" smtClean="0"/>
                        <a:t>de la BAM</a:t>
                      </a:r>
                      <a:endParaRPr lang="fr-FR" sz="900" i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9000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/>
                        <a:t>Exposition d’une ressource</a:t>
                      </a:r>
                      <a:r>
                        <a:rPr lang="fr-FR" sz="900" i="0" baseline="0" dirty="0" smtClean="0"/>
                        <a:t> en modalité 3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Solde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 du compte courant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" name="Rectangle à coins arrondis 53"/>
          <p:cNvSpPr/>
          <p:nvPr/>
        </p:nvSpPr>
        <p:spPr>
          <a:xfrm>
            <a:off x="400866" y="2564427"/>
            <a:ext cx="253698" cy="1859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050" b="1" dirty="0" smtClean="0">
                <a:latin typeface="Arial"/>
                <a:cs typeface="Arial"/>
              </a:rPr>
              <a:t>API</a:t>
            </a:r>
          </a:p>
        </p:txBody>
      </p:sp>
      <p:sp>
        <p:nvSpPr>
          <p:cNvPr id="44" name="Freeform 15"/>
          <p:cNvSpPr>
            <a:spLocks noChangeAspect="1" noEditPoints="1"/>
          </p:cNvSpPr>
          <p:nvPr/>
        </p:nvSpPr>
        <p:spPr bwMode="auto">
          <a:xfrm>
            <a:off x="2789673" y="3284182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8019 w 11628"/>
              <a:gd name="T11" fmla="*/ 9273 h 11628"/>
              <a:gd name="T12" fmla="*/ 5842 w 11628"/>
              <a:gd name="T13" fmla="*/ 7096 h 11628"/>
              <a:gd name="T14" fmla="*/ 3665 w 11628"/>
              <a:gd name="T15" fmla="*/ 9273 h 11628"/>
              <a:gd name="T16" fmla="*/ 2496 w 11628"/>
              <a:gd name="T17" fmla="*/ 8103 h 11628"/>
              <a:gd name="T18" fmla="*/ 4672 w 11628"/>
              <a:gd name="T19" fmla="*/ 5927 h 11628"/>
              <a:gd name="T20" fmla="*/ 2496 w 11628"/>
              <a:gd name="T21" fmla="*/ 3751 h 11628"/>
              <a:gd name="T22" fmla="*/ 3666 w 11628"/>
              <a:gd name="T23" fmla="*/ 2582 h 11628"/>
              <a:gd name="T24" fmla="*/ 5842 w 11628"/>
              <a:gd name="T25" fmla="*/ 4757 h 11628"/>
              <a:gd name="T26" fmla="*/ 8018 w 11628"/>
              <a:gd name="T27" fmla="*/ 2581 h 11628"/>
              <a:gd name="T28" fmla="*/ 9188 w 11628"/>
              <a:gd name="T29" fmla="*/ 3751 h 11628"/>
              <a:gd name="T30" fmla="*/ 7012 w 11628"/>
              <a:gd name="T31" fmla="*/ 5927 h 11628"/>
              <a:gd name="T32" fmla="*/ 9188 w 11628"/>
              <a:gd name="T33" fmla="*/ 8103 h 11628"/>
              <a:gd name="T34" fmla="*/ 8019 w 11628"/>
              <a:gd name="T35" fmla="*/ 9273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8019" y="9273"/>
                </a:moveTo>
                <a:lnTo>
                  <a:pt x="5842" y="7096"/>
                </a:lnTo>
                <a:lnTo>
                  <a:pt x="3665" y="9273"/>
                </a:lnTo>
                <a:lnTo>
                  <a:pt x="2496" y="8103"/>
                </a:lnTo>
                <a:lnTo>
                  <a:pt x="4672" y="5927"/>
                </a:lnTo>
                <a:lnTo>
                  <a:pt x="2496" y="3751"/>
                </a:lnTo>
                <a:lnTo>
                  <a:pt x="3666" y="2582"/>
                </a:lnTo>
                <a:lnTo>
                  <a:pt x="5842" y="4757"/>
                </a:lnTo>
                <a:lnTo>
                  <a:pt x="8018" y="2581"/>
                </a:lnTo>
                <a:lnTo>
                  <a:pt x="9188" y="3751"/>
                </a:lnTo>
                <a:lnTo>
                  <a:pt x="7012" y="5927"/>
                </a:lnTo>
                <a:lnTo>
                  <a:pt x="9188" y="8103"/>
                </a:lnTo>
                <a:lnTo>
                  <a:pt x="8019" y="9273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60" name="Freeform 10"/>
          <p:cNvSpPr>
            <a:spLocks noChangeAspect="1" noEditPoints="1"/>
          </p:cNvSpPr>
          <p:nvPr/>
        </p:nvSpPr>
        <p:spPr bwMode="auto">
          <a:xfrm>
            <a:off x="2789673" y="2833510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8" name="Freeform 10"/>
          <p:cNvSpPr>
            <a:spLocks noChangeAspect="1" noEditPoints="1"/>
          </p:cNvSpPr>
          <p:nvPr/>
        </p:nvSpPr>
        <p:spPr bwMode="auto">
          <a:xfrm>
            <a:off x="2789673" y="3734854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Freeform 10"/>
          <p:cNvSpPr>
            <a:spLocks noChangeAspect="1" noEditPoints="1"/>
          </p:cNvSpPr>
          <p:nvPr/>
        </p:nvSpPr>
        <p:spPr bwMode="auto">
          <a:xfrm>
            <a:off x="2789673" y="3509518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anchor="b" anchorCtr="0">
            <a:normAutofit/>
          </a:bodyPr>
          <a:lstStyle/>
          <a:p>
            <a:r>
              <a:rPr lang="fr-FR" dirty="0" smtClean="0"/>
              <a:t>POC Banque Digitale IT1 – REX Architecture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384550" y="6270987"/>
            <a:ext cx="3136900" cy="189116"/>
          </a:xfrm>
        </p:spPr>
        <p:txBody>
          <a:bodyPr/>
          <a:lstStyle/>
          <a:p>
            <a:r>
              <a:rPr lang="fr-FR" smtClean="0"/>
              <a:t>GT Architecture Banque Digitale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56520" y="4314770"/>
            <a:ext cx="9297472" cy="13743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bIns="72000" numCol="2" rtlCol="0" anchor="ctr"/>
          <a:lstStyle/>
          <a:p>
            <a:pPr lvl="0">
              <a:defRPr/>
            </a:pPr>
            <a:endParaRPr lang="fr-FR" sz="900" u="sng" dirty="0" smtClean="0">
              <a:solidFill>
                <a:prstClr val="black"/>
              </a:solidFill>
            </a:endParaRPr>
          </a:p>
          <a:p>
            <a:pPr lvl="0">
              <a:defRPr/>
            </a:pPr>
            <a:endParaRPr lang="fr-FR" sz="900" u="sng" dirty="0" smtClean="0">
              <a:solidFill>
                <a:prstClr val="black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0" y="4339383"/>
            <a:ext cx="253698" cy="212890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20768" y="997422"/>
            <a:ext cx="208834" cy="168051"/>
            <a:chOff x="-753591" y="2589455"/>
            <a:chExt cx="1181050" cy="997926"/>
          </a:xfrm>
          <a:solidFill>
            <a:schemeClr val="accent1"/>
          </a:solidFill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788" y="2662442"/>
              <a:ext cx="1089675" cy="6202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-753591" y="2589455"/>
              <a:ext cx="1181050" cy="997926"/>
            </a:xfrm>
            <a:custGeom>
              <a:avLst/>
              <a:gdLst>
                <a:gd name="T0" fmla="*/ 1113 w 3931"/>
                <a:gd name="T1" fmla="*/ 3356 h 3653"/>
                <a:gd name="T2" fmla="*/ 1039 w 3931"/>
                <a:gd name="T3" fmla="*/ 3431 h 3653"/>
                <a:gd name="T4" fmla="*/ 1113 w 3931"/>
                <a:gd name="T5" fmla="*/ 3653 h 3653"/>
                <a:gd name="T6" fmla="*/ 2819 w 3931"/>
                <a:gd name="T7" fmla="*/ 3653 h 3653"/>
                <a:gd name="T8" fmla="*/ 2893 w 3931"/>
                <a:gd name="T9" fmla="*/ 3431 h 3653"/>
                <a:gd name="T10" fmla="*/ 2429 w 3931"/>
                <a:gd name="T11" fmla="*/ 3356 h 3653"/>
                <a:gd name="T12" fmla="*/ 2278 w 3931"/>
                <a:gd name="T13" fmla="*/ 3023 h 3653"/>
                <a:gd name="T14" fmla="*/ 1502 w 3931"/>
                <a:gd name="T15" fmla="*/ 3356 h 3653"/>
                <a:gd name="T16" fmla="*/ 1502 w 3931"/>
                <a:gd name="T17" fmla="*/ 3356 h 3653"/>
                <a:gd name="T18" fmla="*/ 3931 w 3931"/>
                <a:gd name="T19" fmla="*/ 2745 h 3653"/>
                <a:gd name="T20" fmla="*/ 3931 w 3931"/>
                <a:gd name="T21" fmla="*/ 223 h 3653"/>
                <a:gd name="T22" fmla="*/ 3709 w 3931"/>
                <a:gd name="T23" fmla="*/ 0 h 3653"/>
                <a:gd name="T24" fmla="*/ 0 w 3931"/>
                <a:gd name="T25" fmla="*/ 223 h 3653"/>
                <a:gd name="T26" fmla="*/ 0 w 3931"/>
                <a:gd name="T27" fmla="*/ 2745 h 3653"/>
                <a:gd name="T28" fmla="*/ 223 w 3931"/>
                <a:gd name="T29" fmla="*/ 2967 h 3653"/>
                <a:gd name="T30" fmla="*/ 3457 w 3931"/>
                <a:gd name="T31" fmla="*/ 2841 h 3653"/>
                <a:gd name="T32" fmla="*/ 3353 w 3931"/>
                <a:gd name="T33" fmla="*/ 2811 h 3653"/>
                <a:gd name="T34" fmla="*/ 3382 w 3931"/>
                <a:gd name="T35" fmla="*/ 2707 h 3653"/>
                <a:gd name="T36" fmla="*/ 3457 w 3931"/>
                <a:gd name="T37" fmla="*/ 2707 h 3653"/>
                <a:gd name="T38" fmla="*/ 3486 w 3931"/>
                <a:gd name="T39" fmla="*/ 2737 h 3653"/>
                <a:gd name="T40" fmla="*/ 3457 w 3931"/>
                <a:gd name="T41" fmla="*/ 2841 h 3653"/>
                <a:gd name="T42" fmla="*/ 3152 w 3931"/>
                <a:gd name="T43" fmla="*/ 2841 h 3653"/>
                <a:gd name="T44" fmla="*/ 3123 w 3931"/>
                <a:gd name="T45" fmla="*/ 2737 h 3653"/>
                <a:gd name="T46" fmla="*/ 3152 w 3931"/>
                <a:gd name="T47" fmla="*/ 2707 h 3653"/>
                <a:gd name="T48" fmla="*/ 3256 w 3931"/>
                <a:gd name="T49" fmla="*/ 2737 h 3653"/>
                <a:gd name="T50" fmla="*/ 3227 w 3931"/>
                <a:gd name="T51" fmla="*/ 2841 h 3653"/>
                <a:gd name="T52" fmla="*/ 2923 w 3931"/>
                <a:gd name="T53" fmla="*/ 2841 h 3653"/>
                <a:gd name="T54" fmla="*/ 2893 w 3931"/>
                <a:gd name="T55" fmla="*/ 2737 h 3653"/>
                <a:gd name="T56" fmla="*/ 2923 w 3931"/>
                <a:gd name="T57" fmla="*/ 2707 h 3653"/>
                <a:gd name="T58" fmla="*/ 3026 w 3931"/>
                <a:gd name="T59" fmla="*/ 2737 h 3653"/>
                <a:gd name="T60" fmla="*/ 2997 w 3931"/>
                <a:gd name="T61" fmla="*/ 2841 h 3653"/>
                <a:gd name="T62" fmla="*/ 178 w 3931"/>
                <a:gd name="T63" fmla="*/ 223 h 3653"/>
                <a:gd name="T64" fmla="*/ 3783 w 3931"/>
                <a:gd name="T65" fmla="*/ 259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31" h="3653">
                  <a:moveTo>
                    <a:pt x="1502" y="3356"/>
                  </a:moveTo>
                  <a:lnTo>
                    <a:pt x="1113" y="3356"/>
                  </a:lnTo>
                  <a:cubicBezTo>
                    <a:pt x="1072" y="3356"/>
                    <a:pt x="1039" y="3390"/>
                    <a:pt x="1039" y="3431"/>
                  </a:cubicBezTo>
                  <a:lnTo>
                    <a:pt x="1039" y="3431"/>
                  </a:lnTo>
                  <a:lnTo>
                    <a:pt x="1039" y="3579"/>
                  </a:lnTo>
                  <a:cubicBezTo>
                    <a:pt x="1039" y="3620"/>
                    <a:pt x="1072" y="3653"/>
                    <a:pt x="1113" y="3653"/>
                  </a:cubicBezTo>
                  <a:lnTo>
                    <a:pt x="1113" y="3653"/>
                  </a:lnTo>
                  <a:lnTo>
                    <a:pt x="2819" y="3653"/>
                  </a:lnTo>
                  <a:cubicBezTo>
                    <a:pt x="2860" y="3653"/>
                    <a:pt x="2893" y="3620"/>
                    <a:pt x="2893" y="3579"/>
                  </a:cubicBezTo>
                  <a:lnTo>
                    <a:pt x="2893" y="3431"/>
                  </a:lnTo>
                  <a:cubicBezTo>
                    <a:pt x="2893" y="3390"/>
                    <a:pt x="2860" y="3356"/>
                    <a:pt x="2819" y="3356"/>
                  </a:cubicBezTo>
                  <a:lnTo>
                    <a:pt x="2429" y="3356"/>
                  </a:lnTo>
                  <a:cubicBezTo>
                    <a:pt x="2370" y="3344"/>
                    <a:pt x="2315" y="3222"/>
                    <a:pt x="2278" y="3023"/>
                  </a:cubicBezTo>
                  <a:lnTo>
                    <a:pt x="2278" y="3023"/>
                  </a:lnTo>
                  <a:lnTo>
                    <a:pt x="1654" y="3023"/>
                  </a:lnTo>
                  <a:cubicBezTo>
                    <a:pt x="1617" y="3222"/>
                    <a:pt x="1562" y="3344"/>
                    <a:pt x="1502" y="3356"/>
                  </a:cubicBezTo>
                  <a:lnTo>
                    <a:pt x="1502" y="3356"/>
                  </a:lnTo>
                  <a:lnTo>
                    <a:pt x="1502" y="3356"/>
                  </a:lnTo>
                  <a:close/>
                  <a:moveTo>
                    <a:pt x="3709" y="2967"/>
                  </a:moveTo>
                  <a:cubicBezTo>
                    <a:pt x="3832" y="2967"/>
                    <a:pt x="3931" y="2867"/>
                    <a:pt x="3931" y="2745"/>
                  </a:cubicBezTo>
                  <a:lnTo>
                    <a:pt x="3931" y="2745"/>
                  </a:lnTo>
                  <a:lnTo>
                    <a:pt x="3931" y="223"/>
                  </a:lnTo>
                  <a:cubicBezTo>
                    <a:pt x="3931" y="100"/>
                    <a:pt x="3832" y="0"/>
                    <a:pt x="3709" y="0"/>
                  </a:cubicBezTo>
                  <a:lnTo>
                    <a:pt x="3709" y="0"/>
                  </a:lnTo>
                  <a:lnTo>
                    <a:pt x="223" y="0"/>
                  </a:lnTo>
                  <a:cubicBezTo>
                    <a:pt x="100" y="0"/>
                    <a:pt x="0" y="100"/>
                    <a:pt x="0" y="223"/>
                  </a:cubicBezTo>
                  <a:lnTo>
                    <a:pt x="0" y="223"/>
                  </a:lnTo>
                  <a:lnTo>
                    <a:pt x="0" y="2745"/>
                  </a:lnTo>
                  <a:cubicBezTo>
                    <a:pt x="0" y="2867"/>
                    <a:pt x="100" y="2967"/>
                    <a:pt x="223" y="2967"/>
                  </a:cubicBezTo>
                  <a:lnTo>
                    <a:pt x="223" y="2967"/>
                  </a:lnTo>
                  <a:lnTo>
                    <a:pt x="3709" y="2967"/>
                  </a:lnTo>
                  <a:close/>
                  <a:moveTo>
                    <a:pt x="3457" y="2841"/>
                  </a:moveTo>
                  <a:lnTo>
                    <a:pt x="3382" y="2841"/>
                  </a:lnTo>
                  <a:cubicBezTo>
                    <a:pt x="3366" y="2841"/>
                    <a:pt x="3353" y="2828"/>
                    <a:pt x="3353" y="2811"/>
                  </a:cubicBezTo>
                  <a:lnTo>
                    <a:pt x="3353" y="2737"/>
                  </a:lnTo>
                  <a:cubicBezTo>
                    <a:pt x="3353" y="2721"/>
                    <a:pt x="3366" y="2707"/>
                    <a:pt x="3382" y="2707"/>
                  </a:cubicBezTo>
                  <a:lnTo>
                    <a:pt x="3382" y="2707"/>
                  </a:lnTo>
                  <a:lnTo>
                    <a:pt x="3457" y="2707"/>
                  </a:lnTo>
                  <a:cubicBezTo>
                    <a:pt x="3473" y="2707"/>
                    <a:pt x="3486" y="2721"/>
                    <a:pt x="3486" y="2737"/>
                  </a:cubicBezTo>
                  <a:lnTo>
                    <a:pt x="3486" y="2737"/>
                  </a:lnTo>
                  <a:lnTo>
                    <a:pt x="3486" y="2811"/>
                  </a:lnTo>
                  <a:cubicBezTo>
                    <a:pt x="3486" y="2828"/>
                    <a:pt x="3473" y="2841"/>
                    <a:pt x="3457" y="2841"/>
                  </a:cubicBezTo>
                  <a:close/>
                  <a:moveTo>
                    <a:pt x="3227" y="2841"/>
                  </a:moveTo>
                  <a:lnTo>
                    <a:pt x="3152" y="2841"/>
                  </a:lnTo>
                  <a:cubicBezTo>
                    <a:pt x="3136" y="2841"/>
                    <a:pt x="3123" y="2828"/>
                    <a:pt x="3123" y="2811"/>
                  </a:cubicBezTo>
                  <a:lnTo>
                    <a:pt x="3123" y="2737"/>
                  </a:lnTo>
                  <a:cubicBezTo>
                    <a:pt x="3123" y="2721"/>
                    <a:pt x="3136" y="2707"/>
                    <a:pt x="3152" y="2707"/>
                  </a:cubicBezTo>
                  <a:lnTo>
                    <a:pt x="3152" y="2707"/>
                  </a:lnTo>
                  <a:lnTo>
                    <a:pt x="3227" y="2707"/>
                  </a:lnTo>
                  <a:cubicBezTo>
                    <a:pt x="3243" y="2707"/>
                    <a:pt x="3256" y="2721"/>
                    <a:pt x="3256" y="2737"/>
                  </a:cubicBezTo>
                  <a:lnTo>
                    <a:pt x="3256" y="2811"/>
                  </a:lnTo>
                  <a:cubicBezTo>
                    <a:pt x="3256" y="2828"/>
                    <a:pt x="3243" y="2841"/>
                    <a:pt x="3227" y="2841"/>
                  </a:cubicBezTo>
                  <a:close/>
                  <a:moveTo>
                    <a:pt x="2997" y="2841"/>
                  </a:moveTo>
                  <a:lnTo>
                    <a:pt x="2923" y="2841"/>
                  </a:lnTo>
                  <a:cubicBezTo>
                    <a:pt x="2906" y="2841"/>
                    <a:pt x="2893" y="2828"/>
                    <a:pt x="2893" y="2811"/>
                  </a:cubicBezTo>
                  <a:lnTo>
                    <a:pt x="2893" y="2737"/>
                  </a:lnTo>
                  <a:cubicBezTo>
                    <a:pt x="2893" y="2721"/>
                    <a:pt x="2906" y="2707"/>
                    <a:pt x="2923" y="2707"/>
                  </a:cubicBezTo>
                  <a:lnTo>
                    <a:pt x="2923" y="2707"/>
                  </a:lnTo>
                  <a:lnTo>
                    <a:pt x="2997" y="2707"/>
                  </a:lnTo>
                  <a:cubicBezTo>
                    <a:pt x="3013" y="2707"/>
                    <a:pt x="3026" y="2721"/>
                    <a:pt x="3026" y="2737"/>
                  </a:cubicBezTo>
                  <a:lnTo>
                    <a:pt x="3026" y="2811"/>
                  </a:lnTo>
                  <a:cubicBezTo>
                    <a:pt x="3026" y="2828"/>
                    <a:pt x="3013" y="2841"/>
                    <a:pt x="2997" y="2841"/>
                  </a:cubicBezTo>
                  <a:close/>
                  <a:moveTo>
                    <a:pt x="178" y="2596"/>
                  </a:moveTo>
                  <a:lnTo>
                    <a:pt x="178" y="223"/>
                  </a:lnTo>
                  <a:lnTo>
                    <a:pt x="3783" y="223"/>
                  </a:lnTo>
                  <a:lnTo>
                    <a:pt x="3783" y="2596"/>
                  </a:lnTo>
                  <a:lnTo>
                    <a:pt x="178" y="25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Freeform 10"/>
          <p:cNvSpPr>
            <a:spLocks noChangeAspect="1" noEditPoints="1"/>
          </p:cNvSpPr>
          <p:nvPr/>
        </p:nvSpPr>
        <p:spPr bwMode="auto">
          <a:xfrm>
            <a:off x="2792760" y="1232693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2792760" y="1437415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69" name="Tableau 68"/>
          <p:cNvGraphicFramePr>
            <a:graphicFrameLocks noGrp="1"/>
          </p:cNvGraphicFramePr>
          <p:nvPr>
            <p:extLst/>
          </p:nvPr>
        </p:nvGraphicFramePr>
        <p:xfrm>
          <a:off x="356520" y="4365476"/>
          <a:ext cx="929747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232"/>
                <a:gridCol w="3474090"/>
                <a:gridCol w="3459151"/>
              </a:tblGrid>
              <a:tr h="198022">
                <a:tc>
                  <a:txBody>
                    <a:bodyPr/>
                    <a:lstStyle/>
                    <a:p>
                      <a:pPr marL="266700" lvl="1" indent="0"/>
                      <a:r>
                        <a:rPr lang="fr-FR" sz="900" b="1" u="none" dirty="0" smtClean="0">
                          <a:solidFill>
                            <a:schemeClr val="tx2"/>
                          </a:solidFill>
                        </a:rPr>
                        <a:t>Orientations Sécurité prises en GT</a:t>
                      </a:r>
                      <a:endParaRPr lang="fr-FR" sz="900" b="1" u="none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tx2"/>
                          </a:solidFill>
                        </a:rPr>
                        <a:t>Points</a:t>
                      </a:r>
                      <a:r>
                        <a:rPr lang="fr-FR" sz="900" b="1" u="none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900" b="1" u="none" dirty="0" smtClean="0">
                          <a:solidFill>
                            <a:schemeClr val="tx2"/>
                          </a:solidFill>
                        </a:rPr>
                        <a:t>de validation technique</a:t>
                      </a:r>
                      <a:endParaRPr lang="fr-FR" sz="900" b="1" u="none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tx2"/>
                          </a:solidFill>
                        </a:rPr>
                        <a:t>Cas</a:t>
                      </a:r>
                      <a:r>
                        <a:rPr lang="fr-FR" sz="900" b="1" u="none" baseline="0" dirty="0" smtClean="0">
                          <a:solidFill>
                            <a:schemeClr val="tx2"/>
                          </a:solidFill>
                        </a:rPr>
                        <a:t> d’usage éprouvé</a:t>
                      </a:r>
                      <a:endParaRPr lang="fr-FR" sz="900" b="1" u="none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Serveur de jeton / API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dirty="0" smtClean="0"/>
                        <a:t>Invoquer simultanément des services</a:t>
                      </a:r>
                      <a:r>
                        <a:rPr lang="fr-FR" sz="900" baseline="0" dirty="0" smtClean="0"/>
                        <a:t> NICE v2, BAM et </a:t>
                      </a:r>
                      <a:r>
                        <a:rPr lang="fr-FR" sz="900" strike="sngStrike" baseline="0" dirty="0" smtClean="0"/>
                        <a:t>ma banque</a:t>
                      </a:r>
                      <a:endParaRPr lang="fr-FR" sz="900" i="0" strike="sngStrike" dirty="0"/>
                    </a:p>
                  </a:txBody>
                  <a:tcPr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Sur l’application amiral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Vérification des</a:t>
                      </a:r>
                      <a:r>
                        <a:rPr lang="fr-FR" sz="900" baseline="0" dirty="0" smtClean="0"/>
                        <a:t> jetons JWT (fraicheur + signature)</a:t>
                      </a:r>
                      <a:endParaRPr lang="fr-FR" sz="900" i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Appliqué sur l’ensemble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 des ressources exposées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Authentification graduelle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Contrôle niveau d'authentification pour accéder au service demandé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Authentification forte Out Of Band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Non planifié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Analyse comportementale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Non planifié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4" name="Image 73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3646" y="5023498"/>
            <a:ext cx="173233" cy="18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0099" y="5934413"/>
            <a:ext cx="9303893" cy="713115"/>
          </a:xfrm>
          <a:prstGeom prst="rect">
            <a:avLst/>
          </a:prstGeom>
          <a:solidFill>
            <a:srgbClr val="F9E4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lvl="0">
              <a:defRPr/>
            </a:pPr>
            <a:endParaRPr lang="fr-FR" sz="900" u="sng" dirty="0">
              <a:solidFill>
                <a:prstClr val="black"/>
              </a:solidFill>
            </a:endParaRPr>
          </a:p>
          <a:p>
            <a:pPr lvl="0">
              <a:defRPr/>
            </a:pPr>
            <a:endParaRPr lang="fr-FR" sz="900" u="sng" dirty="0">
              <a:solidFill>
                <a:prstClr val="black"/>
              </a:solidFill>
            </a:endParaRPr>
          </a:p>
          <a:p>
            <a:pPr lvl="0">
              <a:defRPr/>
            </a:pPr>
            <a:endParaRPr lang="fr-FR" sz="900" dirty="0" smtClean="0">
              <a:solidFill>
                <a:prstClr val="black"/>
              </a:solidFill>
            </a:endParaRPr>
          </a:p>
        </p:txBody>
      </p:sp>
      <p:sp>
        <p:nvSpPr>
          <p:cNvPr id="29" name="Freeform 13"/>
          <p:cNvSpPr/>
          <p:nvPr>
            <p:custDataLst>
              <p:tags r:id="rId1"/>
            </p:custDataLst>
          </p:nvPr>
        </p:nvSpPr>
        <p:spPr bwMode="auto">
          <a:xfrm>
            <a:off x="453756" y="5957272"/>
            <a:ext cx="104440" cy="196833"/>
          </a:xfrm>
          <a:custGeom>
            <a:avLst/>
            <a:gdLst>
              <a:gd name="T0" fmla="*/ 831 w 944"/>
              <a:gd name="T1" fmla="*/ 1774 h 1774"/>
              <a:gd name="T2" fmla="*/ 944 w 944"/>
              <a:gd name="T3" fmla="*/ 1661 h 1774"/>
              <a:gd name="T4" fmla="*/ 944 w 944"/>
              <a:gd name="T5" fmla="*/ 1661 h 1774"/>
              <a:gd name="T6" fmla="*/ 944 w 944"/>
              <a:gd name="T7" fmla="*/ 114 h 1774"/>
              <a:gd name="T8" fmla="*/ 831 w 944"/>
              <a:gd name="T9" fmla="*/ 0 h 1774"/>
              <a:gd name="T10" fmla="*/ 831 w 944"/>
              <a:gd name="T11" fmla="*/ 0 h 1774"/>
              <a:gd name="T12" fmla="*/ 114 w 944"/>
              <a:gd name="T13" fmla="*/ 0 h 1774"/>
              <a:gd name="T14" fmla="*/ 0 w 944"/>
              <a:gd name="T15" fmla="*/ 114 h 1774"/>
              <a:gd name="T16" fmla="*/ 0 w 944"/>
              <a:gd name="T17" fmla="*/ 114 h 1774"/>
              <a:gd name="T18" fmla="*/ 0 w 944"/>
              <a:gd name="T19" fmla="*/ 1661 h 1774"/>
              <a:gd name="T20" fmla="*/ 114 w 944"/>
              <a:gd name="T21" fmla="*/ 1774 h 1774"/>
              <a:gd name="T22" fmla="*/ 114 w 944"/>
              <a:gd name="T23" fmla="*/ 1774 h 1774"/>
              <a:gd name="T24" fmla="*/ 831 w 944"/>
              <a:gd name="T25" fmla="*/ 1774 h 1774"/>
              <a:gd name="T26" fmla="*/ 57 w 944"/>
              <a:gd name="T27" fmla="*/ 1472 h 1774"/>
              <a:gd name="T28" fmla="*/ 57 w 944"/>
              <a:gd name="T29" fmla="*/ 302 h 1774"/>
              <a:gd name="T30" fmla="*/ 887 w 944"/>
              <a:gd name="T31" fmla="*/ 302 h 1774"/>
              <a:gd name="T32" fmla="*/ 887 w 944"/>
              <a:gd name="T33" fmla="*/ 1472 h 1774"/>
              <a:gd name="T34" fmla="*/ 57 w 944"/>
              <a:gd name="T35" fmla="*/ 1472 h 1774"/>
              <a:gd name="T36" fmla="*/ 576 w 944"/>
              <a:gd name="T37" fmla="*/ 170 h 1774"/>
              <a:gd name="T38" fmla="*/ 368 w 944"/>
              <a:gd name="T39" fmla="*/ 170 h 1774"/>
              <a:gd name="T40" fmla="*/ 340 w 944"/>
              <a:gd name="T41" fmla="*/ 142 h 1774"/>
              <a:gd name="T42" fmla="*/ 368 w 944"/>
              <a:gd name="T43" fmla="*/ 114 h 1774"/>
              <a:gd name="T44" fmla="*/ 368 w 944"/>
              <a:gd name="T45" fmla="*/ 114 h 1774"/>
              <a:gd name="T46" fmla="*/ 576 w 944"/>
              <a:gd name="T47" fmla="*/ 114 h 1774"/>
              <a:gd name="T48" fmla="*/ 604 w 944"/>
              <a:gd name="T49" fmla="*/ 142 h 1774"/>
              <a:gd name="T50" fmla="*/ 576 w 944"/>
              <a:gd name="T51" fmla="*/ 170 h 1774"/>
              <a:gd name="T52" fmla="*/ 390 w 944"/>
              <a:gd name="T53" fmla="*/ 1631 h 1774"/>
              <a:gd name="T54" fmla="*/ 472 w 944"/>
              <a:gd name="T55" fmla="*/ 1548 h 1774"/>
              <a:gd name="T56" fmla="*/ 555 w 944"/>
              <a:gd name="T57" fmla="*/ 1631 h 1774"/>
              <a:gd name="T58" fmla="*/ 555 w 944"/>
              <a:gd name="T59" fmla="*/ 1631 h 1774"/>
              <a:gd name="T60" fmla="*/ 472 w 944"/>
              <a:gd name="T61" fmla="*/ 1713 h 1774"/>
              <a:gd name="T62" fmla="*/ 390 w 944"/>
              <a:gd name="T63" fmla="*/ 163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4" h="1774">
                <a:moveTo>
                  <a:pt x="831" y="1774"/>
                </a:moveTo>
                <a:cubicBezTo>
                  <a:pt x="893" y="1774"/>
                  <a:pt x="944" y="1724"/>
                  <a:pt x="944" y="1661"/>
                </a:cubicBezTo>
                <a:lnTo>
                  <a:pt x="944" y="1661"/>
                </a:lnTo>
                <a:lnTo>
                  <a:pt x="944" y="114"/>
                </a:lnTo>
                <a:cubicBezTo>
                  <a:pt x="944" y="51"/>
                  <a:pt x="893" y="0"/>
                  <a:pt x="831" y="0"/>
                </a:cubicBezTo>
                <a:lnTo>
                  <a:pt x="831" y="0"/>
                </a:ln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lnTo>
                  <a:pt x="0" y="1661"/>
                </a:lnTo>
                <a:cubicBezTo>
                  <a:pt x="0" y="1724"/>
                  <a:pt x="51" y="1774"/>
                  <a:pt x="114" y="1774"/>
                </a:cubicBezTo>
                <a:lnTo>
                  <a:pt x="114" y="1774"/>
                </a:lnTo>
                <a:lnTo>
                  <a:pt x="831" y="1774"/>
                </a:lnTo>
                <a:close/>
                <a:moveTo>
                  <a:pt x="57" y="1472"/>
                </a:moveTo>
                <a:lnTo>
                  <a:pt x="57" y="302"/>
                </a:lnTo>
                <a:lnTo>
                  <a:pt x="887" y="302"/>
                </a:lnTo>
                <a:lnTo>
                  <a:pt x="887" y="1472"/>
                </a:lnTo>
                <a:lnTo>
                  <a:pt x="57" y="1472"/>
                </a:lnTo>
                <a:close/>
                <a:moveTo>
                  <a:pt x="576" y="170"/>
                </a:moveTo>
                <a:lnTo>
                  <a:pt x="368" y="170"/>
                </a:lnTo>
                <a:cubicBezTo>
                  <a:pt x="353" y="170"/>
                  <a:pt x="340" y="158"/>
                  <a:pt x="340" y="142"/>
                </a:cubicBezTo>
                <a:cubicBezTo>
                  <a:pt x="340" y="126"/>
                  <a:pt x="353" y="114"/>
                  <a:pt x="368" y="114"/>
                </a:cubicBezTo>
                <a:lnTo>
                  <a:pt x="368" y="114"/>
                </a:lnTo>
                <a:lnTo>
                  <a:pt x="576" y="114"/>
                </a:lnTo>
                <a:cubicBezTo>
                  <a:pt x="592" y="114"/>
                  <a:pt x="604" y="126"/>
                  <a:pt x="604" y="142"/>
                </a:cubicBezTo>
                <a:cubicBezTo>
                  <a:pt x="604" y="158"/>
                  <a:pt x="592" y="170"/>
                  <a:pt x="576" y="170"/>
                </a:cubicBezTo>
                <a:close/>
                <a:moveTo>
                  <a:pt x="390" y="1631"/>
                </a:moveTo>
                <a:cubicBezTo>
                  <a:pt x="390" y="1585"/>
                  <a:pt x="427" y="1548"/>
                  <a:pt x="472" y="1548"/>
                </a:cubicBezTo>
                <a:cubicBezTo>
                  <a:pt x="518" y="1548"/>
                  <a:pt x="555" y="1585"/>
                  <a:pt x="555" y="1631"/>
                </a:cubicBezTo>
                <a:cubicBezTo>
                  <a:pt x="555" y="1631"/>
                  <a:pt x="555" y="1631"/>
                  <a:pt x="555" y="1631"/>
                </a:cubicBezTo>
                <a:cubicBezTo>
                  <a:pt x="555" y="1676"/>
                  <a:pt x="518" y="1713"/>
                  <a:pt x="472" y="1713"/>
                </a:cubicBezTo>
                <a:cubicBezTo>
                  <a:pt x="427" y="1713"/>
                  <a:pt x="390" y="1676"/>
                  <a:pt x="390" y="16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76" name="Tableau 75"/>
          <p:cNvGraphicFramePr>
            <a:graphicFrameLocks noGrp="1"/>
          </p:cNvGraphicFramePr>
          <p:nvPr>
            <p:extLst/>
          </p:nvPr>
        </p:nvGraphicFramePr>
        <p:xfrm>
          <a:off x="356520" y="5983560"/>
          <a:ext cx="929747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232"/>
                <a:gridCol w="3474090"/>
                <a:gridCol w="3459151"/>
              </a:tblGrid>
              <a:tr h="198022">
                <a:tc>
                  <a:txBody>
                    <a:bodyPr/>
                    <a:lstStyle/>
                    <a:p>
                      <a:pPr marL="266700" lvl="1" indent="0"/>
                      <a:r>
                        <a:rPr lang="fr-FR" sz="900" b="1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Orientations Apps Natives prises en GT</a:t>
                      </a:r>
                      <a:endParaRPr lang="fr-FR" sz="900" b="1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Points</a:t>
                      </a:r>
                      <a:r>
                        <a:rPr lang="fr-FR" sz="900" b="1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900" b="1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 validation technique</a:t>
                      </a:r>
                      <a:endParaRPr lang="fr-FR" sz="900" b="1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Cas</a:t>
                      </a:r>
                      <a:r>
                        <a:rPr lang="fr-FR" sz="900" b="1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d’usage éprouvé</a:t>
                      </a:r>
                      <a:endParaRPr lang="fr-FR" sz="900" b="1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- Multi-Apps</a:t>
                      </a:r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lvl="1" indent="0"/>
                      <a:r>
                        <a:rPr lang="fr-FR" sz="900" i="0" dirty="0" smtClean="0"/>
                        <a:t>Implémentation</a:t>
                      </a:r>
                      <a:r>
                        <a:rPr lang="fr-FR" sz="900" i="0" baseline="0" dirty="0" smtClean="0"/>
                        <a:t> du </a:t>
                      </a:r>
                      <a:r>
                        <a:rPr lang="fr-FR" sz="900" i="0" dirty="0" smtClean="0"/>
                        <a:t>SSO</a:t>
                      </a:r>
                      <a:r>
                        <a:rPr lang="fr-FR" sz="900" i="0" baseline="0" dirty="0" smtClean="0"/>
                        <a:t> entre applications mobiles</a:t>
                      </a:r>
                      <a:endParaRPr lang="fr-FR" sz="900" i="0" dirty="0"/>
                    </a:p>
                  </a:txBody>
                  <a:tcPr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smtClean="0">
                          <a:solidFill>
                            <a:schemeClr val="tx1"/>
                          </a:solidFill>
                        </a:rPr>
                        <a:t>SSO entre l’</a:t>
                      </a:r>
                      <a:r>
                        <a:rPr lang="fr-FR" sz="900" i="0" baseline="0" dirty="0" smtClean="0">
                          <a:solidFill>
                            <a:schemeClr val="tx1"/>
                          </a:solidFill>
                        </a:rPr>
                        <a:t>app amiral  et l’app virement flash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2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Intégration d’objets</a:t>
                      </a:r>
                      <a:r>
                        <a:rPr lang="fr-FR" sz="900" baseline="0" dirty="0" smtClean="0"/>
                        <a:t> connectés</a:t>
                      </a:r>
                      <a:endParaRPr lang="fr-FR" sz="9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i="0" dirty="0" err="1" smtClean="0">
                          <a:solidFill>
                            <a:schemeClr val="tx1"/>
                          </a:solidFill>
                        </a:rPr>
                        <a:t>Smartwatch</a:t>
                      </a:r>
                      <a:endParaRPr lang="fr-FR" sz="9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9" name="Freeform 10"/>
          <p:cNvSpPr>
            <a:spLocks noChangeAspect="1" noEditPoints="1"/>
          </p:cNvSpPr>
          <p:nvPr/>
        </p:nvSpPr>
        <p:spPr bwMode="auto">
          <a:xfrm>
            <a:off x="2842770" y="6268814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5" name="Freeform 10"/>
          <p:cNvSpPr>
            <a:spLocks noChangeAspect="1" noEditPoints="1"/>
          </p:cNvSpPr>
          <p:nvPr/>
        </p:nvSpPr>
        <p:spPr bwMode="auto">
          <a:xfrm>
            <a:off x="2808262" y="4636757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Freeform 10"/>
          <p:cNvSpPr>
            <a:spLocks noChangeAspect="1" noEditPoints="1"/>
          </p:cNvSpPr>
          <p:nvPr/>
        </p:nvSpPr>
        <p:spPr bwMode="auto">
          <a:xfrm>
            <a:off x="2792760" y="1916848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2789673" y="3960190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Freeform 10"/>
          <p:cNvSpPr>
            <a:spLocks noChangeAspect="1" noEditPoints="1"/>
          </p:cNvSpPr>
          <p:nvPr/>
        </p:nvSpPr>
        <p:spPr bwMode="auto">
          <a:xfrm>
            <a:off x="2789673" y="3058846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Freeform 10"/>
          <p:cNvSpPr>
            <a:spLocks noChangeAspect="1" noEditPoints="1"/>
          </p:cNvSpPr>
          <p:nvPr/>
        </p:nvSpPr>
        <p:spPr bwMode="auto">
          <a:xfrm>
            <a:off x="2808262" y="4830127"/>
            <a:ext cx="144000" cy="144000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4825 w 11628"/>
              <a:gd name="T11" fmla="*/ 8946 h 11628"/>
              <a:gd name="T12" fmla="*/ 2078 w 11628"/>
              <a:gd name="T13" fmla="*/ 6198 h 11628"/>
              <a:gd name="T14" fmla="*/ 3247 w 11628"/>
              <a:gd name="T15" fmla="*/ 5028 h 11628"/>
              <a:gd name="T16" fmla="*/ 4825 w 11628"/>
              <a:gd name="T17" fmla="*/ 6606 h 11628"/>
              <a:gd name="T18" fmla="*/ 8466 w 11628"/>
              <a:gd name="T19" fmla="*/ 2965 h 11628"/>
              <a:gd name="T20" fmla="*/ 9636 w 11628"/>
              <a:gd name="T21" fmla="*/ 4134 h 11628"/>
              <a:gd name="T22" fmla="*/ 4825 w 11628"/>
              <a:gd name="T23" fmla="*/ 894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4825" y="8946"/>
                </a:moveTo>
                <a:lnTo>
                  <a:pt x="2078" y="6198"/>
                </a:lnTo>
                <a:lnTo>
                  <a:pt x="3247" y="5028"/>
                </a:lnTo>
                <a:lnTo>
                  <a:pt x="4825" y="6606"/>
                </a:lnTo>
                <a:lnTo>
                  <a:pt x="8466" y="2965"/>
                </a:lnTo>
                <a:lnTo>
                  <a:pt x="9636" y="4134"/>
                </a:lnTo>
                <a:lnTo>
                  <a:pt x="4825" y="894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551" y="6453336"/>
            <a:ext cx="17323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anchor="b" anchorCtr="0">
            <a:normAutofit/>
          </a:bodyPr>
          <a:lstStyle/>
          <a:p>
            <a:r>
              <a:rPr lang="fr-FR" dirty="0" smtClean="0"/>
              <a:t>POC Banque Digitale IT1 – Planning ‘court’</a:t>
            </a:r>
            <a:endParaRPr lang="fr-FR" dirty="0"/>
          </a:p>
        </p:txBody>
      </p:sp>
      <p:graphicFrame>
        <p:nvGraphicFramePr>
          <p:cNvPr id="51" name="Espace réservé du contenu 6"/>
          <p:cNvGraphicFramePr>
            <a:graphicFrameLocks noGrp="1"/>
          </p:cNvGraphicFramePr>
          <p:nvPr>
            <p:ph idx="1"/>
            <p:extLst/>
          </p:nvPr>
        </p:nvGraphicFramePr>
        <p:xfrm>
          <a:off x="128464" y="1196753"/>
          <a:ext cx="9577069" cy="39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</a:tblGrid>
              <a:tr h="4938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 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5 au 9 janvier)</a:t>
                      </a:r>
                      <a:endParaRPr lang="fr-FR" sz="7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 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12 au 16 janvier)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S4 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19 au 23 janvier)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S5 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26 au 30 janvier)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S6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2 au 6 février)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S7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9 au 13 février)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S8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16 au 20 février)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S9</a:t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23 au 27 février)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S10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 au 6 mars)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S11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9 au 13 mars)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S12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16 au 20 mars)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S13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23 au 27 mars)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S14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30 mars au 3 avril)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S15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7 au 10 avril)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S16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13 au 17 avril)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S17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20 au 24 avril)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S18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27 au 30</a:t>
                      </a:r>
                      <a:r>
                        <a:rPr lang="fr-FR" sz="8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avril)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21380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5190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osange 51"/>
          <p:cNvSpPr/>
          <p:nvPr/>
        </p:nvSpPr>
        <p:spPr>
          <a:xfrm>
            <a:off x="1129474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53" name="Pentagone 52"/>
          <p:cNvSpPr/>
          <p:nvPr/>
        </p:nvSpPr>
        <p:spPr>
          <a:xfrm>
            <a:off x="124656" y="960407"/>
            <a:ext cx="1178364" cy="216025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1</a:t>
            </a:r>
          </a:p>
        </p:txBody>
      </p:sp>
      <p:sp>
        <p:nvSpPr>
          <p:cNvPr id="54" name="Chevron 53"/>
          <p:cNvSpPr/>
          <p:nvPr/>
        </p:nvSpPr>
        <p:spPr>
          <a:xfrm>
            <a:off x="1243775" y="960405"/>
            <a:ext cx="119620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2</a:t>
            </a:r>
          </a:p>
        </p:txBody>
      </p:sp>
      <p:sp>
        <p:nvSpPr>
          <p:cNvPr id="55" name="Chevron 54"/>
          <p:cNvSpPr/>
          <p:nvPr/>
        </p:nvSpPr>
        <p:spPr>
          <a:xfrm>
            <a:off x="2375952" y="960407"/>
            <a:ext cx="113407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3</a:t>
            </a:r>
          </a:p>
        </p:txBody>
      </p:sp>
      <p:sp>
        <p:nvSpPr>
          <p:cNvPr id="57" name="Chevron 56"/>
          <p:cNvSpPr/>
          <p:nvPr/>
        </p:nvSpPr>
        <p:spPr>
          <a:xfrm>
            <a:off x="3456072" y="960404"/>
            <a:ext cx="1253088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43704" y="1723668"/>
            <a:ext cx="668586" cy="144016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fr-FR" sz="900" b="1" dirty="0" smtClean="0"/>
              <a:t>Livraisons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667361" y="1780436"/>
            <a:ext cx="606103" cy="172194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fr-FR" sz="900" dirty="0" smtClean="0"/>
              <a:t>Plénière 4</a:t>
            </a:r>
          </a:p>
        </p:txBody>
      </p:sp>
      <p:sp>
        <p:nvSpPr>
          <p:cNvPr id="60" name="Chevron 59"/>
          <p:cNvSpPr/>
          <p:nvPr/>
        </p:nvSpPr>
        <p:spPr>
          <a:xfrm>
            <a:off x="4649728" y="960407"/>
            <a:ext cx="118719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5 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5760328" y="960404"/>
            <a:ext cx="116625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6863308" y="960404"/>
            <a:ext cx="122413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8026484" y="960404"/>
            <a:ext cx="118609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Losange 63"/>
          <p:cNvSpPr/>
          <p:nvPr/>
        </p:nvSpPr>
        <p:spPr>
          <a:xfrm>
            <a:off x="2262601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65" name="Losange 64"/>
          <p:cNvSpPr/>
          <p:nvPr/>
        </p:nvSpPr>
        <p:spPr>
          <a:xfrm>
            <a:off x="3395728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66" name="Losange 65"/>
          <p:cNvSpPr/>
          <p:nvPr/>
        </p:nvSpPr>
        <p:spPr>
          <a:xfrm>
            <a:off x="4528855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67" name="Losange 66"/>
          <p:cNvSpPr/>
          <p:nvPr/>
        </p:nvSpPr>
        <p:spPr>
          <a:xfrm>
            <a:off x="5661982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1" name="Losange 70"/>
          <p:cNvSpPr/>
          <p:nvPr/>
        </p:nvSpPr>
        <p:spPr>
          <a:xfrm>
            <a:off x="6795109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4" name="Losange 73"/>
          <p:cNvSpPr/>
          <p:nvPr/>
        </p:nvSpPr>
        <p:spPr>
          <a:xfrm>
            <a:off x="7928236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922752" y="1780436"/>
            <a:ext cx="606103" cy="172194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fr-FR" sz="900" dirty="0" smtClean="0"/>
              <a:t>Plénière 5</a:t>
            </a:r>
          </a:p>
        </p:txBody>
      </p:sp>
      <p:sp>
        <p:nvSpPr>
          <p:cNvPr id="87" name="Pentagone 86"/>
          <p:cNvSpPr/>
          <p:nvPr/>
        </p:nvSpPr>
        <p:spPr>
          <a:xfrm>
            <a:off x="128463" y="2136777"/>
            <a:ext cx="1166937" cy="284111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Serveur de jeton</a:t>
            </a:r>
          </a:p>
        </p:txBody>
      </p:sp>
      <p:sp>
        <p:nvSpPr>
          <p:cNvPr id="93" name="Chevron 92"/>
          <p:cNvSpPr/>
          <p:nvPr/>
        </p:nvSpPr>
        <p:spPr>
          <a:xfrm>
            <a:off x="1181100" y="2136777"/>
            <a:ext cx="2339201" cy="28411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 (intégration tous types de web services)</a:t>
            </a:r>
          </a:p>
        </p:txBody>
      </p:sp>
      <p:sp>
        <p:nvSpPr>
          <p:cNvPr id="105" name="Pentagone 104"/>
          <p:cNvSpPr/>
          <p:nvPr/>
        </p:nvSpPr>
        <p:spPr>
          <a:xfrm>
            <a:off x="2376900" y="2638419"/>
            <a:ext cx="2272827" cy="27589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Vitrine caisses régionales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0" name="Pentagone 109"/>
          <p:cNvSpPr/>
          <p:nvPr/>
        </p:nvSpPr>
        <p:spPr>
          <a:xfrm>
            <a:off x="2385059" y="3778407"/>
            <a:ext cx="2264670" cy="253128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App </a:t>
            </a: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Epargne Flash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(sans notification)</a:t>
            </a:r>
          </a:p>
        </p:txBody>
      </p:sp>
      <p:sp>
        <p:nvSpPr>
          <p:cNvPr id="112" name="Pentagone 111"/>
          <p:cNvSpPr/>
          <p:nvPr/>
        </p:nvSpPr>
        <p:spPr>
          <a:xfrm>
            <a:off x="4644190" y="2638419"/>
            <a:ext cx="1122703" cy="27589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Pages Produits </a:t>
            </a:r>
          </a:p>
          <a:p>
            <a:pPr algn="ctr"/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(mode non authentifié)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2" name="Chevron 121"/>
          <p:cNvSpPr/>
          <p:nvPr/>
        </p:nvSpPr>
        <p:spPr>
          <a:xfrm>
            <a:off x="2285873" y="4786520"/>
            <a:ext cx="3507992" cy="246130"/>
          </a:xfrm>
          <a:prstGeom prst="chevron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rgbClr val="FFFF99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Mise en œuvre de la chaine de notification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3" name="Pentagone 122"/>
          <p:cNvSpPr/>
          <p:nvPr/>
        </p:nvSpPr>
        <p:spPr>
          <a:xfrm>
            <a:off x="128464" y="4786519"/>
            <a:ext cx="2264215" cy="246129"/>
          </a:xfrm>
          <a:prstGeom prst="homePlate">
            <a:avLst/>
          </a:prstGeom>
          <a:pattFill prst="dkDnDiag">
            <a:fgClr>
              <a:schemeClr val="bg1">
                <a:lumMod val="75000"/>
              </a:schemeClr>
            </a:fgClr>
            <a:bgClr>
              <a:srgbClr val="FFFF99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Design </a:t>
            </a:r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de la chaine de </a:t>
            </a: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notification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141038" y="1988840"/>
            <a:ext cx="1102661" cy="144016"/>
          </a:xfrm>
          <a:prstGeom prst="rect">
            <a:avLst/>
          </a:prstGeom>
        </p:spPr>
        <p:txBody>
          <a:bodyPr wrap="square" lIns="0" tIns="0" rIns="0" bIns="0" rtlCol="0" anchor="b" anchorCtr="0">
            <a:normAutofit fontScale="62500" lnSpcReduction="20000"/>
          </a:bodyPr>
          <a:lstStyle/>
          <a:p>
            <a:r>
              <a:rPr lang="fr-FR" b="1" dirty="0" smtClean="0"/>
              <a:t>API et Sécurité</a:t>
            </a:r>
          </a:p>
        </p:txBody>
      </p:sp>
      <p:sp>
        <p:nvSpPr>
          <p:cNvPr id="126" name="Chevron 125"/>
          <p:cNvSpPr/>
          <p:nvPr/>
        </p:nvSpPr>
        <p:spPr>
          <a:xfrm>
            <a:off x="5661982" y="2638419"/>
            <a:ext cx="1234118" cy="27589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Pages </a:t>
            </a: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Produits </a:t>
            </a:r>
            <a:r>
              <a:rPr lang="fr-FR" sz="700" i="1" dirty="0">
                <a:solidFill>
                  <a:schemeClr val="tx1"/>
                </a:solidFill>
                <a:latin typeface="Arial"/>
                <a:cs typeface="Arial"/>
              </a:rPr>
              <a:t>(mode 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authentifié)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7" name="Pentagone 126"/>
          <p:cNvSpPr/>
          <p:nvPr/>
        </p:nvSpPr>
        <p:spPr>
          <a:xfrm>
            <a:off x="136083" y="2638419"/>
            <a:ext cx="2256597" cy="4392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108000" rIns="0" bIns="108000" rtlCol="0" anchor="ctr"/>
          <a:lstStyle/>
          <a:p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Pré requis :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Maquettes aux formats mobile/ tablette/PC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Plateforme et outillage de développement </a:t>
            </a:r>
          </a:p>
        </p:txBody>
      </p:sp>
      <p:sp>
        <p:nvSpPr>
          <p:cNvPr id="128" name="Pentagone 127"/>
          <p:cNvSpPr/>
          <p:nvPr/>
        </p:nvSpPr>
        <p:spPr>
          <a:xfrm>
            <a:off x="3510029" y="3274351"/>
            <a:ext cx="1139700" cy="2196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Authentification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9" name="Pentagone 128"/>
          <p:cNvSpPr/>
          <p:nvPr/>
        </p:nvSpPr>
        <p:spPr>
          <a:xfrm>
            <a:off x="4644190" y="2986319"/>
            <a:ext cx="2237825" cy="2196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Page d’accueil de l’espace client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0" name="Pentagone 129"/>
          <p:cNvSpPr/>
          <p:nvPr/>
        </p:nvSpPr>
        <p:spPr>
          <a:xfrm>
            <a:off x="6896100" y="2986319"/>
            <a:ext cx="1122703" cy="2196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irement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1" name="Pentagone 130"/>
          <p:cNvSpPr/>
          <p:nvPr/>
        </p:nvSpPr>
        <p:spPr>
          <a:xfrm>
            <a:off x="6896100" y="3274351"/>
            <a:ext cx="1122703" cy="2196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Détail des comptes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2" name="Pentagone 131"/>
          <p:cNvSpPr/>
          <p:nvPr/>
        </p:nvSpPr>
        <p:spPr>
          <a:xfrm>
            <a:off x="136084" y="3562930"/>
            <a:ext cx="2264216" cy="4392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108000" rIns="0" bIns="108000" rtlCol="0" anchor="ctr"/>
          <a:lstStyle/>
          <a:p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Pré requis :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Maquettes mobile et SmartWatch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Plateforme et outillage de développement 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Matériel</a:t>
            </a:r>
          </a:p>
        </p:txBody>
      </p:sp>
      <p:sp>
        <p:nvSpPr>
          <p:cNvPr id="133" name="Pentagone 132"/>
          <p:cNvSpPr/>
          <p:nvPr/>
        </p:nvSpPr>
        <p:spPr>
          <a:xfrm>
            <a:off x="4643154" y="4091186"/>
            <a:ext cx="1123200" cy="238269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SmartWatch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Mes comptes</a:t>
            </a:r>
            <a:endParaRPr lang="fr-FR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Pentagone 133"/>
          <p:cNvSpPr/>
          <p:nvPr/>
        </p:nvSpPr>
        <p:spPr>
          <a:xfrm>
            <a:off x="5769154" y="3778407"/>
            <a:ext cx="1123200" cy="253128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Notification </a:t>
            </a:r>
          </a:p>
          <a:p>
            <a:pPr algn="ctr"/>
            <a:r>
              <a:rPr lang="fr-FR" sz="700" i="1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non personnalisable)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Chevron 134"/>
          <p:cNvSpPr/>
          <p:nvPr/>
        </p:nvSpPr>
        <p:spPr>
          <a:xfrm>
            <a:off x="6795109" y="3778407"/>
            <a:ext cx="1223694" cy="253128"/>
          </a:xfrm>
          <a:prstGeom prst="chevron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Notification 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(personnalisable)</a:t>
            </a:r>
            <a:endParaRPr lang="fr-FR" sz="6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6" name="Pentagone 135"/>
          <p:cNvSpPr/>
          <p:nvPr/>
        </p:nvSpPr>
        <p:spPr>
          <a:xfrm>
            <a:off x="2387324" y="4091186"/>
            <a:ext cx="1123200" cy="238269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App Amiral</a:t>
            </a:r>
          </a:p>
          <a:p>
            <a:pPr lvl="0" algn="ctr"/>
            <a:r>
              <a:rPr lang="fr-FR" sz="800" i="1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sans contenu </a:t>
            </a:r>
            <a:r>
              <a:rPr lang="fr-FR" sz="700" i="1" dirty="0">
                <a:solidFill>
                  <a:schemeClr val="tx1"/>
                </a:solidFill>
                <a:latin typeface="Arial"/>
                <a:cs typeface="Arial"/>
              </a:rPr>
              <a:t>éditorial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fr-FR" sz="6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Chevron 136"/>
          <p:cNvSpPr/>
          <p:nvPr/>
        </p:nvSpPr>
        <p:spPr>
          <a:xfrm>
            <a:off x="3426865" y="4091186"/>
            <a:ext cx="1222864" cy="238269"/>
          </a:xfrm>
          <a:prstGeom prst="chevron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App Amiral </a:t>
            </a:r>
          </a:p>
          <a:p>
            <a:pPr algn="ctr"/>
            <a:r>
              <a:rPr lang="fr-FR" sz="700" i="1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fr-FR" sz="700" i="1" dirty="0" smtClean="0">
                <a:solidFill>
                  <a:schemeClr val="tx1"/>
                </a:solidFill>
                <a:latin typeface="Arial"/>
                <a:cs typeface="Arial"/>
              </a:rPr>
              <a:t>avec contenu éditorial)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8" name="Chevron 137"/>
          <p:cNvSpPr/>
          <p:nvPr/>
        </p:nvSpPr>
        <p:spPr>
          <a:xfrm>
            <a:off x="5682952" y="4091186"/>
            <a:ext cx="1213147" cy="238269"/>
          </a:xfrm>
          <a:prstGeom prst="chevron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SmartWatch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Notification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41856" y="2492896"/>
            <a:ext cx="1434388" cy="145524"/>
          </a:xfrm>
          <a:prstGeom prst="rect">
            <a:avLst/>
          </a:prstGeom>
        </p:spPr>
        <p:txBody>
          <a:bodyPr wrap="square" lIns="0" tIns="0" rIns="0" bIns="0" rtlCol="0" anchor="b" anchorCtr="0">
            <a:normAutofit fontScale="62500" lnSpcReduction="20000"/>
          </a:bodyPr>
          <a:lstStyle/>
          <a:p>
            <a:r>
              <a:rPr lang="fr-FR" b="1" dirty="0" smtClean="0"/>
              <a:t>Nouveau Portail Client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143704" y="3418367"/>
            <a:ext cx="1434388" cy="145524"/>
          </a:xfrm>
          <a:prstGeom prst="rect">
            <a:avLst/>
          </a:prstGeom>
        </p:spPr>
        <p:txBody>
          <a:bodyPr wrap="square" lIns="0" tIns="0" rIns="0" bIns="0" rtlCol="0" anchor="b" anchorCtr="0">
            <a:normAutofit fontScale="62500" lnSpcReduction="20000"/>
          </a:bodyPr>
          <a:lstStyle/>
          <a:p>
            <a:r>
              <a:rPr lang="fr-FR" b="1" dirty="0" smtClean="0"/>
              <a:t>Apps Mobiles</a:t>
            </a:r>
          </a:p>
        </p:txBody>
      </p:sp>
      <p:sp>
        <p:nvSpPr>
          <p:cNvPr id="141" name="Pentagone 140"/>
          <p:cNvSpPr/>
          <p:nvPr/>
        </p:nvSpPr>
        <p:spPr>
          <a:xfrm>
            <a:off x="4645597" y="3274351"/>
            <a:ext cx="2250503" cy="2196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Page </a:t>
            </a:r>
            <a:r>
              <a:rPr lang="fr-FR" sz="800" dirty="0" smtClean="0">
                <a:solidFill>
                  <a:schemeClr val="tx1"/>
                </a:solidFill>
                <a:latin typeface="Arial"/>
                <a:cs typeface="Arial"/>
              </a:rPr>
              <a:t>de situation globale</a:t>
            </a:r>
            <a:endParaRPr lang="fr-FR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8013261" y="3285385"/>
            <a:ext cx="1102661" cy="553998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Recette finale </a:t>
            </a:r>
          </a:p>
        </p:txBody>
      </p:sp>
      <p:sp>
        <p:nvSpPr>
          <p:cNvPr id="145" name="Chevron 144"/>
          <p:cNvSpPr/>
          <p:nvPr/>
        </p:nvSpPr>
        <p:spPr>
          <a:xfrm>
            <a:off x="3398520" y="2132856"/>
            <a:ext cx="3497580" cy="28803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fr-FR" sz="800" dirty="0">
                <a:solidFill>
                  <a:schemeClr val="tx1"/>
                </a:solidFill>
                <a:latin typeface="Arial"/>
                <a:cs typeface="Arial"/>
              </a:rPr>
              <a:t>API 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(enrichissement fonctionnel)</a:t>
            </a:r>
            <a:endParaRPr lang="fr-FR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6" name="Pentagone 145"/>
          <p:cNvSpPr/>
          <p:nvPr/>
        </p:nvSpPr>
        <p:spPr>
          <a:xfrm>
            <a:off x="4643154" y="4426479"/>
            <a:ext cx="600170" cy="27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700" i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1784648" y="4473226"/>
            <a:ext cx="51527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fr-FR"/>
            </a:defPPr>
            <a:lvl1pPr>
              <a:defRPr b="1"/>
            </a:lvl1pPr>
          </a:lstStyle>
          <a:p>
            <a:pPr algn="r"/>
            <a:r>
              <a:rPr lang="fr-FR" sz="1100" dirty="0"/>
              <a:t>Android </a:t>
            </a:r>
          </a:p>
        </p:txBody>
      </p:sp>
      <p:sp>
        <p:nvSpPr>
          <p:cNvPr id="148" name="Parenthèse ouvrante 147"/>
          <p:cNvSpPr/>
          <p:nvPr/>
        </p:nvSpPr>
        <p:spPr>
          <a:xfrm>
            <a:off x="2262601" y="3915756"/>
            <a:ext cx="130078" cy="324000"/>
          </a:xfrm>
          <a:prstGeom prst="lef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ZoneTexte 148"/>
          <p:cNvSpPr txBox="1"/>
          <p:nvPr/>
        </p:nvSpPr>
        <p:spPr>
          <a:xfrm>
            <a:off x="2003330" y="3998646"/>
            <a:ext cx="29658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fr-FR"/>
            </a:defPPr>
            <a:lvl1pPr>
              <a:defRPr b="1"/>
            </a:lvl1pPr>
          </a:lstStyle>
          <a:p>
            <a:pPr algn="r"/>
            <a:r>
              <a:rPr lang="fr-FR" sz="1100" dirty="0"/>
              <a:t>iOS</a:t>
            </a:r>
          </a:p>
        </p:txBody>
      </p:sp>
      <p:cxnSp>
        <p:nvCxnSpPr>
          <p:cNvPr id="150" name="Connecteur droit 149"/>
          <p:cNvCxnSpPr>
            <a:endCxn id="146" idx="1"/>
          </p:cNvCxnSpPr>
          <p:nvPr/>
        </p:nvCxnSpPr>
        <p:spPr>
          <a:xfrm>
            <a:off x="2375952" y="4561479"/>
            <a:ext cx="22672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24657" y="5271742"/>
            <a:ext cx="734393" cy="11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lvl="0" algn="ctr"/>
            <a:r>
              <a:rPr lang="fr-FR" sz="900" b="1" dirty="0" smtClean="0">
                <a:solidFill>
                  <a:prstClr val="black"/>
                </a:solidFill>
              </a:rPr>
              <a:t>Sprint 2</a:t>
            </a:r>
          </a:p>
          <a:p>
            <a:pPr lvl="0"/>
            <a:endParaRPr lang="fr-FR" sz="900" dirty="0" smtClean="0">
              <a:solidFill>
                <a:prstClr val="black"/>
              </a:solidFill>
            </a:endParaRPr>
          </a:p>
          <a:p>
            <a:pPr lvl="0"/>
            <a:r>
              <a:rPr lang="fr-FR" sz="900" dirty="0" smtClean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API</a:t>
            </a:r>
            <a:r>
              <a:rPr lang="fr-FR" sz="900" dirty="0" smtClean="0">
                <a:solidFill>
                  <a:prstClr val="black"/>
                </a:solidFill>
              </a:rPr>
              <a:t> : exposer </a:t>
            </a:r>
            <a:r>
              <a:rPr lang="fr-FR" sz="900" dirty="0">
                <a:solidFill>
                  <a:prstClr val="black"/>
                </a:solidFill>
              </a:rPr>
              <a:t>un WS </a:t>
            </a:r>
            <a:r>
              <a:rPr lang="fr-FR" sz="900" dirty="0" smtClean="0">
                <a:solidFill>
                  <a:prstClr val="black"/>
                </a:solidFill>
              </a:rPr>
              <a:t> NICE </a:t>
            </a:r>
            <a:r>
              <a:rPr lang="fr-FR" sz="900" dirty="0">
                <a:solidFill>
                  <a:prstClr val="black"/>
                </a:solidFill>
              </a:rPr>
              <a:t>v2 (modalité 1)</a:t>
            </a:r>
          </a:p>
          <a:p>
            <a:pPr marL="228600" lvl="0" indent="-228600">
              <a:buFont typeface="+mj-lt"/>
              <a:buAutoNum type="arabicPeriod"/>
            </a:pPr>
            <a:endParaRPr lang="fr-FR" sz="9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29045" y="5271741"/>
            <a:ext cx="2700048" cy="11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algn="ctr"/>
            <a:r>
              <a:rPr lang="fr-FR" sz="900" b="1" dirty="0">
                <a:solidFill>
                  <a:prstClr val="black"/>
                </a:solidFill>
              </a:rPr>
              <a:t>Sprint 3</a:t>
            </a:r>
          </a:p>
          <a:p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Sécurité</a:t>
            </a:r>
            <a:r>
              <a:rPr lang="fr-FR" sz="900" dirty="0" smtClean="0">
                <a:solidFill>
                  <a:prstClr val="black"/>
                </a:solidFill>
              </a:rPr>
              <a:t> </a:t>
            </a:r>
            <a:r>
              <a:rPr lang="fr-FR" sz="900" dirty="0">
                <a:solidFill>
                  <a:prstClr val="black"/>
                </a:solidFill>
              </a:rPr>
              <a:t>: vérification des jetons (fraicheur, signature)</a:t>
            </a:r>
          </a:p>
          <a:p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Sécurité </a:t>
            </a:r>
            <a:r>
              <a:rPr lang="fr-FR" sz="900" dirty="0" smtClean="0">
                <a:solidFill>
                  <a:prstClr val="black"/>
                </a:solidFill>
              </a:rPr>
              <a:t>: </a:t>
            </a:r>
            <a:r>
              <a:rPr lang="fr-FR" sz="900" dirty="0">
                <a:solidFill>
                  <a:prstClr val="black"/>
                </a:solidFill>
              </a:rPr>
              <a:t>contrôle niveau d'authentification pour accéder au service demandé</a:t>
            </a:r>
          </a:p>
          <a:p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API</a:t>
            </a:r>
            <a:r>
              <a:rPr lang="fr-FR" sz="900" dirty="0" smtClean="0">
                <a:solidFill>
                  <a:prstClr val="black"/>
                </a:solidFill>
              </a:rPr>
              <a:t> : exposer </a:t>
            </a:r>
            <a:r>
              <a:rPr lang="fr-FR" sz="900" dirty="0">
                <a:solidFill>
                  <a:prstClr val="black"/>
                </a:solidFill>
              </a:rPr>
              <a:t>un WS BAM v1 (modalité 1)</a:t>
            </a:r>
          </a:p>
          <a:p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API</a:t>
            </a:r>
            <a:r>
              <a:rPr lang="fr-FR" sz="900" dirty="0" smtClean="0">
                <a:solidFill>
                  <a:prstClr val="black"/>
                </a:solidFill>
              </a:rPr>
              <a:t> : exposer </a:t>
            </a:r>
            <a:r>
              <a:rPr lang="fr-FR" sz="900" dirty="0">
                <a:solidFill>
                  <a:prstClr val="black"/>
                </a:solidFill>
              </a:rPr>
              <a:t>un WS ma banque (modalité 1)</a:t>
            </a:r>
          </a:p>
          <a:p>
            <a:pPr lvl="0">
              <a:defRPr/>
            </a:pPr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Apps Natives</a:t>
            </a:r>
            <a:r>
              <a:rPr lang="fr-FR" sz="900" dirty="0" smtClean="0">
                <a:solidFill>
                  <a:prstClr val="black"/>
                </a:solidFill>
              </a:rPr>
              <a:t>: interfacer </a:t>
            </a:r>
            <a:r>
              <a:rPr lang="fr-FR" sz="900" dirty="0">
                <a:solidFill>
                  <a:prstClr val="black"/>
                </a:solidFill>
              </a:rPr>
              <a:t>l'application "Mes Comptes en Direct" avec l'application Amiral (SSO)</a:t>
            </a:r>
          </a:p>
          <a:p>
            <a:pPr algn="ctr"/>
            <a:endParaRPr lang="fr-FR" sz="9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699089" y="5271742"/>
            <a:ext cx="2334031" cy="11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algn="ctr"/>
            <a:r>
              <a:rPr lang="fr-FR" sz="900" b="1" dirty="0">
                <a:solidFill>
                  <a:prstClr val="black"/>
                </a:solidFill>
              </a:rPr>
              <a:t>Sprint </a:t>
            </a:r>
            <a:r>
              <a:rPr lang="fr-FR" sz="900" b="1" dirty="0" smtClean="0">
                <a:solidFill>
                  <a:prstClr val="black"/>
                </a:solidFill>
              </a:rPr>
              <a:t>4</a:t>
            </a:r>
          </a:p>
          <a:p>
            <a:r>
              <a:rPr lang="fr-FR" sz="900" dirty="0" smtClean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API</a:t>
            </a:r>
            <a:r>
              <a:rPr lang="fr-FR" sz="900" dirty="0" smtClean="0">
                <a:solidFill>
                  <a:prstClr val="black"/>
                </a:solidFill>
              </a:rPr>
              <a:t> </a:t>
            </a:r>
            <a:r>
              <a:rPr lang="fr-FR" sz="900" dirty="0">
                <a:solidFill>
                  <a:prstClr val="black"/>
                </a:solidFill>
              </a:rPr>
              <a:t>: </a:t>
            </a:r>
            <a:r>
              <a:rPr lang="fr-FR" sz="900" dirty="0" smtClean="0">
                <a:solidFill>
                  <a:prstClr val="black"/>
                </a:solidFill>
              </a:rPr>
              <a:t> exposer </a:t>
            </a:r>
            <a:r>
              <a:rPr lang="fr-FR" sz="900" dirty="0">
                <a:solidFill>
                  <a:prstClr val="black"/>
                </a:solidFill>
              </a:rPr>
              <a:t>un WS BAM v1 (modalité 2)</a:t>
            </a:r>
          </a:p>
          <a:p>
            <a:pPr lvl="0"/>
            <a:r>
              <a:rPr lang="fr-FR" sz="900" b="1" dirty="0" smtClean="0">
                <a:solidFill>
                  <a:prstClr val="black"/>
                </a:solidFill>
              </a:rPr>
              <a:t>- Portail : c</a:t>
            </a:r>
            <a:r>
              <a:rPr lang="fr-FR" sz="900" dirty="0" smtClean="0">
                <a:solidFill>
                  <a:prstClr val="black"/>
                </a:solidFill>
              </a:rPr>
              <a:t>ontenu </a:t>
            </a:r>
            <a:r>
              <a:rPr lang="fr-FR" sz="900" dirty="0">
                <a:solidFill>
                  <a:prstClr val="black"/>
                </a:solidFill>
              </a:rPr>
              <a:t>personnalisé </a:t>
            </a:r>
            <a:r>
              <a:rPr lang="fr-FR" sz="900" dirty="0" smtClean="0">
                <a:solidFill>
                  <a:prstClr val="black"/>
                </a:solidFill>
              </a:rPr>
              <a:t> par </a:t>
            </a:r>
            <a:r>
              <a:rPr lang="fr-FR" sz="900" dirty="0">
                <a:solidFill>
                  <a:prstClr val="black"/>
                </a:solidFill>
              </a:rPr>
              <a:t>les </a:t>
            </a:r>
            <a:r>
              <a:rPr lang="fr-FR" sz="900" dirty="0" smtClean="0">
                <a:solidFill>
                  <a:prstClr val="black"/>
                </a:solidFill>
              </a:rPr>
              <a:t>CR</a:t>
            </a:r>
            <a:endParaRPr lang="fr-FR" sz="900" b="1" dirty="0" smtClean="0">
              <a:solidFill>
                <a:prstClr val="black"/>
              </a:solidFill>
            </a:endParaRPr>
          </a:p>
          <a:p>
            <a:pPr lvl="0"/>
            <a:r>
              <a:rPr lang="fr-FR" sz="900" b="1" dirty="0" smtClean="0">
                <a:solidFill>
                  <a:prstClr val="black"/>
                </a:solidFill>
              </a:rPr>
              <a:t>- Portail : </a:t>
            </a:r>
            <a:r>
              <a:rPr lang="fr-FR" sz="900" dirty="0" err="1">
                <a:solidFill>
                  <a:prstClr val="black"/>
                </a:solidFill>
              </a:rPr>
              <a:t>l</a:t>
            </a:r>
            <a:r>
              <a:rPr lang="fr-FR" sz="900" dirty="0" err="1" smtClean="0">
                <a:solidFill>
                  <a:prstClr val="black"/>
                </a:solidFill>
              </a:rPr>
              <a:t>ayout</a:t>
            </a:r>
            <a:r>
              <a:rPr lang="fr-FR" sz="900" dirty="0" smtClean="0">
                <a:solidFill>
                  <a:prstClr val="black"/>
                </a:solidFill>
              </a:rPr>
              <a:t> personnalisé par les CR</a:t>
            </a:r>
            <a:endParaRPr lang="fr-FR" sz="900" b="1" dirty="0" smtClean="0">
              <a:solidFill>
                <a:prstClr val="black"/>
              </a:solidFill>
            </a:endParaRPr>
          </a:p>
          <a:p>
            <a:r>
              <a:rPr lang="fr-FR" sz="900" b="1" dirty="0" smtClean="0">
                <a:solidFill>
                  <a:prstClr val="black"/>
                </a:solidFill>
              </a:rPr>
              <a:t>- Portail : </a:t>
            </a:r>
            <a:r>
              <a:rPr lang="fr-FR" sz="900" dirty="0">
                <a:solidFill>
                  <a:prstClr val="black"/>
                </a:solidFill>
              </a:rPr>
              <a:t>i</a:t>
            </a:r>
            <a:r>
              <a:rPr lang="fr-FR" sz="900" dirty="0" smtClean="0">
                <a:solidFill>
                  <a:prstClr val="black"/>
                </a:solidFill>
              </a:rPr>
              <a:t>nterface </a:t>
            </a:r>
            <a:r>
              <a:rPr lang="fr-FR" sz="900" dirty="0">
                <a:solidFill>
                  <a:prstClr val="black"/>
                </a:solidFill>
              </a:rPr>
              <a:t>responsive </a:t>
            </a:r>
            <a:r>
              <a:rPr lang="fr-FR" sz="900" dirty="0" smtClean="0">
                <a:solidFill>
                  <a:prstClr val="black"/>
                </a:solidFill>
              </a:rPr>
              <a:t>design</a:t>
            </a:r>
          </a:p>
          <a:p>
            <a:r>
              <a:rPr lang="fr-FR" sz="900" dirty="0" smtClean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Sécurité</a:t>
            </a:r>
            <a:r>
              <a:rPr lang="fr-FR" sz="900" dirty="0" smtClean="0">
                <a:solidFill>
                  <a:prstClr val="black"/>
                </a:solidFill>
              </a:rPr>
              <a:t> : invoquer </a:t>
            </a:r>
            <a:r>
              <a:rPr lang="fr-FR" sz="900" dirty="0">
                <a:solidFill>
                  <a:prstClr val="black"/>
                </a:solidFill>
              </a:rPr>
              <a:t>simultanément </a:t>
            </a:r>
            <a:r>
              <a:rPr lang="fr-FR" sz="900" dirty="0" smtClean="0">
                <a:solidFill>
                  <a:prstClr val="black"/>
                </a:solidFill>
              </a:rPr>
              <a:t>des </a:t>
            </a:r>
            <a:r>
              <a:rPr lang="fr-FR" sz="900" dirty="0">
                <a:solidFill>
                  <a:prstClr val="black"/>
                </a:solidFill>
              </a:rPr>
              <a:t>services Nice v2, des services de la BAM et ma banque</a:t>
            </a:r>
          </a:p>
          <a:p>
            <a:pPr marL="171450" indent="-171450">
              <a:buFontTx/>
              <a:buChar char="-"/>
            </a:pPr>
            <a:endParaRPr lang="fr-FR" sz="900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fr-FR" sz="900" b="1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05128" y="5271741"/>
            <a:ext cx="2232000" cy="11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algn="ctr"/>
            <a:r>
              <a:rPr lang="fr-FR" sz="900" b="1" dirty="0">
                <a:solidFill>
                  <a:prstClr val="black"/>
                </a:solidFill>
              </a:rPr>
              <a:t>Sprint </a:t>
            </a:r>
            <a:r>
              <a:rPr lang="fr-FR" sz="900" b="1" dirty="0" smtClean="0">
                <a:solidFill>
                  <a:prstClr val="black"/>
                </a:solidFill>
              </a:rPr>
              <a:t>5</a:t>
            </a:r>
          </a:p>
          <a:p>
            <a:pPr lvl="0"/>
            <a:r>
              <a:rPr lang="fr-FR" sz="900" dirty="0" smtClean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API</a:t>
            </a:r>
            <a:r>
              <a:rPr lang="fr-FR" sz="900" dirty="0" smtClean="0">
                <a:solidFill>
                  <a:prstClr val="black"/>
                </a:solidFill>
              </a:rPr>
              <a:t> </a:t>
            </a:r>
            <a:r>
              <a:rPr lang="fr-FR" sz="900" dirty="0">
                <a:solidFill>
                  <a:prstClr val="black"/>
                </a:solidFill>
              </a:rPr>
              <a:t>: </a:t>
            </a:r>
            <a:r>
              <a:rPr lang="fr-FR" sz="900" dirty="0" smtClean="0">
                <a:solidFill>
                  <a:prstClr val="black"/>
                </a:solidFill>
              </a:rPr>
              <a:t> </a:t>
            </a:r>
            <a:r>
              <a:rPr lang="fr-FR" sz="900" dirty="0">
                <a:solidFill>
                  <a:prstClr val="black"/>
                </a:solidFill>
              </a:rPr>
              <a:t>e</a:t>
            </a:r>
            <a:r>
              <a:rPr lang="fr-FR" sz="900" dirty="0" smtClean="0">
                <a:solidFill>
                  <a:prstClr val="black"/>
                </a:solidFill>
              </a:rPr>
              <a:t>xposer </a:t>
            </a:r>
            <a:r>
              <a:rPr lang="fr-FR" sz="900" dirty="0">
                <a:solidFill>
                  <a:prstClr val="black"/>
                </a:solidFill>
              </a:rPr>
              <a:t>un WS NICE v2 (modalité 2)</a:t>
            </a:r>
          </a:p>
          <a:p>
            <a:pPr lvl="0"/>
            <a:r>
              <a:rPr lang="fr-FR" sz="900" dirty="0">
                <a:solidFill>
                  <a:prstClr val="black"/>
                </a:solidFill>
              </a:rPr>
              <a:t>- </a:t>
            </a:r>
            <a:r>
              <a:rPr lang="fr-FR" sz="900" b="1" dirty="0">
                <a:solidFill>
                  <a:prstClr val="black"/>
                </a:solidFill>
              </a:rPr>
              <a:t>API</a:t>
            </a:r>
            <a:r>
              <a:rPr lang="fr-FR" sz="900" dirty="0">
                <a:solidFill>
                  <a:prstClr val="black"/>
                </a:solidFill>
              </a:rPr>
              <a:t> :  </a:t>
            </a:r>
            <a:r>
              <a:rPr lang="fr-FR" sz="900" dirty="0" smtClean="0">
                <a:solidFill>
                  <a:prstClr val="black"/>
                </a:solidFill>
              </a:rPr>
              <a:t>exposer </a:t>
            </a:r>
            <a:r>
              <a:rPr lang="fr-FR" sz="900" dirty="0">
                <a:solidFill>
                  <a:prstClr val="black"/>
                </a:solidFill>
              </a:rPr>
              <a:t>un WS ma banque (modalité 2</a:t>
            </a:r>
            <a:r>
              <a:rPr lang="fr-FR" sz="900" dirty="0" smtClean="0">
                <a:solidFill>
                  <a:prstClr val="black"/>
                </a:solidFill>
              </a:rPr>
              <a:t>)</a:t>
            </a:r>
            <a:endParaRPr lang="fr-FR" sz="900" b="1" dirty="0" smtClean="0">
              <a:solidFill>
                <a:prstClr val="black"/>
              </a:solidFill>
            </a:endParaRPr>
          </a:p>
          <a:p>
            <a:pPr lvl="0"/>
            <a:r>
              <a:rPr lang="fr-FR" sz="900" b="1" dirty="0" smtClean="0">
                <a:solidFill>
                  <a:prstClr val="black"/>
                </a:solidFill>
              </a:rPr>
              <a:t>- Portail : </a:t>
            </a:r>
            <a:r>
              <a:rPr lang="fr-FR" sz="900" dirty="0">
                <a:solidFill>
                  <a:prstClr val="black"/>
                </a:solidFill>
              </a:rPr>
              <a:t>i</a:t>
            </a:r>
            <a:r>
              <a:rPr lang="fr-FR" sz="900" dirty="0" smtClean="0">
                <a:solidFill>
                  <a:prstClr val="black"/>
                </a:solidFill>
              </a:rPr>
              <a:t>ntégration </a:t>
            </a:r>
            <a:r>
              <a:rPr lang="fr-FR" sz="900" dirty="0">
                <a:solidFill>
                  <a:prstClr val="black"/>
                </a:solidFill>
              </a:rPr>
              <a:t>avec la PIC</a:t>
            </a:r>
          </a:p>
          <a:p>
            <a:pPr lvl="0"/>
            <a:r>
              <a:rPr lang="fr-FR" sz="900" b="1" dirty="0" smtClean="0">
                <a:solidFill>
                  <a:prstClr val="black"/>
                </a:solidFill>
              </a:rPr>
              <a:t>- Portail : </a:t>
            </a:r>
            <a:r>
              <a:rPr lang="fr-FR" sz="900" dirty="0">
                <a:solidFill>
                  <a:prstClr val="black"/>
                </a:solidFill>
              </a:rPr>
              <a:t>UA personnalisée par les CR </a:t>
            </a:r>
          </a:p>
          <a:p>
            <a:r>
              <a:rPr lang="fr-FR" sz="900" b="1" dirty="0" smtClean="0">
                <a:solidFill>
                  <a:prstClr val="black"/>
                </a:solidFill>
              </a:rPr>
              <a:t>- Portail : </a:t>
            </a:r>
            <a:r>
              <a:rPr lang="fr-FR" sz="900" dirty="0">
                <a:solidFill>
                  <a:prstClr val="black"/>
                </a:solidFill>
              </a:rPr>
              <a:t>UA implémentée avec les  FWKS recommandés</a:t>
            </a:r>
            <a:endParaRPr lang="fr-FR" sz="900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fr-FR" sz="900" b="1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409384" y="5271741"/>
            <a:ext cx="1277776" cy="11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lvl="0" algn="ctr"/>
            <a:r>
              <a:rPr lang="fr-FR" sz="900" b="1" dirty="0" smtClean="0">
                <a:solidFill>
                  <a:prstClr val="black"/>
                </a:solidFill>
              </a:rPr>
              <a:t>Sprint 7</a:t>
            </a:r>
          </a:p>
          <a:p>
            <a:pPr lvl="0"/>
            <a:r>
              <a:rPr lang="fr-FR" sz="900" b="1" dirty="0" smtClean="0">
                <a:solidFill>
                  <a:prstClr val="black"/>
                </a:solidFill>
              </a:rPr>
              <a:t>- API</a:t>
            </a:r>
            <a:r>
              <a:rPr lang="fr-FR" sz="900" dirty="0" smtClean="0">
                <a:solidFill>
                  <a:prstClr val="black"/>
                </a:solidFill>
              </a:rPr>
              <a:t> : </a:t>
            </a:r>
            <a:r>
              <a:rPr lang="fr-FR" sz="900" dirty="0">
                <a:solidFill>
                  <a:prstClr val="black"/>
                </a:solidFill>
              </a:rPr>
              <a:t>e</a:t>
            </a:r>
            <a:r>
              <a:rPr lang="fr-FR" sz="900" dirty="0" smtClean="0">
                <a:solidFill>
                  <a:prstClr val="black"/>
                </a:solidFill>
              </a:rPr>
              <a:t>xposer </a:t>
            </a:r>
            <a:r>
              <a:rPr lang="fr-FR" sz="900" dirty="0">
                <a:solidFill>
                  <a:prstClr val="black"/>
                </a:solidFill>
              </a:rPr>
              <a:t>une ressource en modalité </a:t>
            </a:r>
            <a:r>
              <a:rPr lang="fr-FR" sz="900" dirty="0" smtClean="0">
                <a:solidFill>
                  <a:prstClr val="black"/>
                </a:solidFill>
              </a:rPr>
              <a:t>3</a:t>
            </a:r>
          </a:p>
          <a:p>
            <a:pPr lvl="0"/>
            <a:r>
              <a:rPr lang="fr-FR" sz="900" dirty="0" smtClean="0">
                <a:solidFill>
                  <a:prstClr val="black"/>
                </a:solidFill>
              </a:rPr>
              <a:t>- </a:t>
            </a:r>
            <a:r>
              <a:rPr lang="fr-FR" sz="900" b="1" dirty="0" smtClean="0">
                <a:solidFill>
                  <a:prstClr val="black"/>
                </a:solidFill>
              </a:rPr>
              <a:t>Apps Natives </a:t>
            </a:r>
            <a:r>
              <a:rPr lang="fr-FR" sz="900" dirty="0" smtClean="0">
                <a:solidFill>
                  <a:prstClr val="black"/>
                </a:solidFill>
              </a:rPr>
              <a:t>: afficher une </a:t>
            </a:r>
            <a:r>
              <a:rPr lang="fr-FR" sz="900" dirty="0">
                <a:solidFill>
                  <a:prstClr val="black"/>
                </a:solidFill>
              </a:rPr>
              <a:t>notification sur </a:t>
            </a:r>
            <a:r>
              <a:rPr lang="fr-FR" sz="900" dirty="0" smtClean="0">
                <a:solidFill>
                  <a:prstClr val="black"/>
                </a:solidFill>
              </a:rPr>
              <a:t>un objet connecté</a:t>
            </a:r>
            <a:endParaRPr lang="fr-FR" sz="900" dirty="0">
              <a:solidFill>
                <a:prstClr val="black"/>
              </a:solidFill>
            </a:endParaRPr>
          </a:p>
          <a:p>
            <a:pPr lvl="0"/>
            <a:endParaRPr lang="fr-FR" sz="900" dirty="0">
              <a:solidFill>
                <a:prstClr val="black"/>
              </a:solidFill>
            </a:endParaRPr>
          </a:p>
        </p:txBody>
      </p:sp>
      <p:cxnSp>
        <p:nvCxnSpPr>
          <p:cNvPr id="4" name="Connecteur droit 3"/>
          <p:cNvCxnSpPr>
            <a:stCxn id="115" idx="0"/>
          </p:cNvCxnSpPr>
          <p:nvPr/>
        </p:nvCxnSpPr>
        <p:spPr>
          <a:xfrm flipV="1">
            <a:off x="491854" y="5160528"/>
            <a:ext cx="1900826" cy="111214"/>
          </a:xfrm>
          <a:prstGeom prst="line">
            <a:avLst/>
          </a:prstGeom>
          <a:ln w="6350">
            <a:solidFill>
              <a:schemeClr val="accent1"/>
            </a:solidFill>
            <a:headEnd type="none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116" idx="0"/>
          </p:cNvCxnSpPr>
          <p:nvPr/>
        </p:nvCxnSpPr>
        <p:spPr>
          <a:xfrm flipV="1">
            <a:off x="2279069" y="5156756"/>
            <a:ext cx="1231455" cy="114985"/>
          </a:xfrm>
          <a:prstGeom prst="line">
            <a:avLst/>
          </a:prstGeom>
          <a:ln w="6350">
            <a:solidFill>
              <a:schemeClr val="accent1"/>
            </a:solidFill>
            <a:headEnd type="none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44" idx="0"/>
          </p:cNvCxnSpPr>
          <p:nvPr/>
        </p:nvCxnSpPr>
        <p:spPr>
          <a:xfrm flipH="1" flipV="1">
            <a:off x="4635003" y="5158510"/>
            <a:ext cx="231102" cy="113232"/>
          </a:xfrm>
          <a:prstGeom prst="line">
            <a:avLst/>
          </a:prstGeom>
          <a:ln w="6350">
            <a:solidFill>
              <a:schemeClr val="accent1"/>
            </a:solidFill>
            <a:headEnd type="none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152" idx="0"/>
          </p:cNvCxnSpPr>
          <p:nvPr/>
        </p:nvCxnSpPr>
        <p:spPr>
          <a:xfrm flipH="1" flipV="1">
            <a:off x="5756808" y="5150606"/>
            <a:ext cx="1464320" cy="121135"/>
          </a:xfrm>
          <a:prstGeom prst="line">
            <a:avLst/>
          </a:prstGeom>
          <a:ln w="6350">
            <a:solidFill>
              <a:schemeClr val="accent1"/>
            </a:solidFill>
            <a:headEnd type="none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53" idx="0"/>
          </p:cNvCxnSpPr>
          <p:nvPr/>
        </p:nvCxnSpPr>
        <p:spPr>
          <a:xfrm flipH="1" flipV="1">
            <a:off x="8013262" y="5160532"/>
            <a:ext cx="1035010" cy="111209"/>
          </a:xfrm>
          <a:prstGeom prst="line">
            <a:avLst/>
          </a:prstGeom>
          <a:ln w="6350">
            <a:solidFill>
              <a:schemeClr val="accent1"/>
            </a:solidFill>
            <a:headEnd type="none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177136" y="1780436"/>
            <a:ext cx="606103" cy="172194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fr-FR" sz="900" dirty="0" smtClean="0"/>
              <a:t>Plénière 6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444321" y="1780436"/>
            <a:ext cx="606103" cy="172194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fr-FR" sz="900" dirty="0" smtClean="0"/>
              <a:t>Plénière 7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4741516" y="4499924"/>
            <a:ext cx="3019796" cy="123111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attente environnement de recette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9207350" y="1766868"/>
            <a:ext cx="429224" cy="185762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fr-FR" sz="900" dirty="0" smtClean="0"/>
              <a:t>MEP</a:t>
            </a:r>
          </a:p>
          <a:p>
            <a:pPr algn="ctr"/>
            <a:r>
              <a:rPr lang="fr-FR" sz="900" dirty="0" smtClean="0"/>
              <a:t>30/04</a:t>
            </a:r>
          </a:p>
        </p:txBody>
      </p:sp>
      <p:sp>
        <p:nvSpPr>
          <p:cNvPr id="81" name="Losange 80"/>
          <p:cNvSpPr/>
          <p:nvPr/>
        </p:nvSpPr>
        <p:spPr>
          <a:xfrm>
            <a:off x="9053743" y="1723668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7" name="Losange 76"/>
          <p:cNvSpPr/>
          <p:nvPr/>
        </p:nvSpPr>
        <p:spPr>
          <a:xfrm>
            <a:off x="9572860" y="1723668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7368627" y="4068096"/>
            <a:ext cx="2477650" cy="1418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Ouverture en </a:t>
            </a:r>
            <a:r>
              <a:rPr lang="fr-FR" sz="1400" b="1" dirty="0" err="1" smtClean="0">
                <a:latin typeface="Arial"/>
                <a:cs typeface="Arial"/>
              </a:rPr>
              <a:t>Prod</a:t>
            </a:r>
            <a:r>
              <a:rPr lang="fr-FR" sz="1400" b="1" dirty="0">
                <a:latin typeface="Arial"/>
                <a:cs typeface="Arial"/>
              </a:rPr>
              <a:t/>
            </a:r>
            <a:br>
              <a:rPr lang="fr-FR" sz="1400" b="1" dirty="0">
                <a:latin typeface="Arial"/>
                <a:cs typeface="Arial"/>
              </a:rPr>
            </a:br>
            <a:r>
              <a:rPr lang="fr-FR" sz="1400" b="1" dirty="0" smtClean="0">
                <a:latin typeface="Arial"/>
                <a:cs typeface="Arial"/>
              </a:rPr>
              <a:t>effectuée le 1</a:t>
            </a:r>
            <a:r>
              <a:rPr lang="fr-FR" sz="1400" b="1" baseline="30000" dirty="0" smtClean="0">
                <a:latin typeface="Arial"/>
                <a:cs typeface="Arial"/>
              </a:rPr>
              <a:t>er</a:t>
            </a:r>
            <a:r>
              <a:rPr lang="fr-FR" sz="1400" b="1" dirty="0" smtClean="0">
                <a:latin typeface="Arial"/>
                <a:cs typeface="Arial"/>
              </a:rPr>
              <a:t> Juin 2015</a:t>
            </a:r>
          </a:p>
          <a:p>
            <a:pPr algn="ctr"/>
            <a:endParaRPr lang="fr-FR" sz="1400" b="1" dirty="0">
              <a:latin typeface="Arial"/>
              <a:cs typeface="Arial"/>
            </a:endParaRPr>
          </a:p>
          <a:p>
            <a:pPr algn="ctr"/>
            <a:r>
              <a:rPr lang="fr-FR" sz="14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Ouvertures de flux</a:t>
            </a:r>
          </a:p>
          <a:p>
            <a:pPr algn="ctr"/>
            <a:r>
              <a:rPr lang="fr-FR" sz="14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Configuration Carmen</a:t>
            </a:r>
          </a:p>
          <a:p>
            <a:pPr algn="ctr"/>
            <a:r>
              <a:rPr lang="fr-FR" sz="14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Installation AEM</a:t>
            </a:r>
          </a:p>
        </p:txBody>
      </p:sp>
    </p:spTree>
    <p:extLst>
      <p:ext uri="{BB962C8B-B14F-4D97-AF65-F5344CB8AC3E}">
        <p14:creationId xmlns:p14="http://schemas.microsoft.com/office/powerpoint/2010/main" val="33001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 Banque Digitale </a:t>
            </a:r>
            <a:r>
              <a:rPr lang="fr-FR" dirty="0" smtClean="0"/>
              <a:t>IT2 – contenu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Banque Digitale – Présentation du POC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640632" y="980728"/>
            <a:ext cx="5158890" cy="2207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121" y="3284984"/>
            <a:ext cx="1358504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Applications mobiles</a:t>
            </a:r>
            <a:endParaRPr lang="fr-FR" sz="1050" b="1" i="1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Freeform 13"/>
          <p:cNvSpPr/>
          <p:nvPr>
            <p:custDataLst>
              <p:tags r:id="rId1"/>
            </p:custDataLst>
          </p:nvPr>
        </p:nvSpPr>
        <p:spPr bwMode="auto">
          <a:xfrm>
            <a:off x="665817" y="3576335"/>
            <a:ext cx="447113" cy="839916"/>
          </a:xfrm>
          <a:custGeom>
            <a:avLst/>
            <a:gdLst>
              <a:gd name="T0" fmla="*/ 831 w 944"/>
              <a:gd name="T1" fmla="*/ 1774 h 1774"/>
              <a:gd name="T2" fmla="*/ 944 w 944"/>
              <a:gd name="T3" fmla="*/ 1661 h 1774"/>
              <a:gd name="T4" fmla="*/ 944 w 944"/>
              <a:gd name="T5" fmla="*/ 1661 h 1774"/>
              <a:gd name="T6" fmla="*/ 944 w 944"/>
              <a:gd name="T7" fmla="*/ 114 h 1774"/>
              <a:gd name="T8" fmla="*/ 831 w 944"/>
              <a:gd name="T9" fmla="*/ 0 h 1774"/>
              <a:gd name="T10" fmla="*/ 831 w 944"/>
              <a:gd name="T11" fmla="*/ 0 h 1774"/>
              <a:gd name="T12" fmla="*/ 114 w 944"/>
              <a:gd name="T13" fmla="*/ 0 h 1774"/>
              <a:gd name="T14" fmla="*/ 0 w 944"/>
              <a:gd name="T15" fmla="*/ 114 h 1774"/>
              <a:gd name="T16" fmla="*/ 0 w 944"/>
              <a:gd name="T17" fmla="*/ 114 h 1774"/>
              <a:gd name="T18" fmla="*/ 0 w 944"/>
              <a:gd name="T19" fmla="*/ 1661 h 1774"/>
              <a:gd name="T20" fmla="*/ 114 w 944"/>
              <a:gd name="T21" fmla="*/ 1774 h 1774"/>
              <a:gd name="T22" fmla="*/ 114 w 944"/>
              <a:gd name="T23" fmla="*/ 1774 h 1774"/>
              <a:gd name="T24" fmla="*/ 831 w 944"/>
              <a:gd name="T25" fmla="*/ 1774 h 1774"/>
              <a:gd name="T26" fmla="*/ 57 w 944"/>
              <a:gd name="T27" fmla="*/ 1472 h 1774"/>
              <a:gd name="T28" fmla="*/ 57 w 944"/>
              <a:gd name="T29" fmla="*/ 302 h 1774"/>
              <a:gd name="T30" fmla="*/ 887 w 944"/>
              <a:gd name="T31" fmla="*/ 302 h 1774"/>
              <a:gd name="T32" fmla="*/ 887 w 944"/>
              <a:gd name="T33" fmla="*/ 1472 h 1774"/>
              <a:gd name="T34" fmla="*/ 57 w 944"/>
              <a:gd name="T35" fmla="*/ 1472 h 1774"/>
              <a:gd name="T36" fmla="*/ 576 w 944"/>
              <a:gd name="T37" fmla="*/ 170 h 1774"/>
              <a:gd name="T38" fmla="*/ 368 w 944"/>
              <a:gd name="T39" fmla="*/ 170 h 1774"/>
              <a:gd name="T40" fmla="*/ 340 w 944"/>
              <a:gd name="T41" fmla="*/ 142 h 1774"/>
              <a:gd name="T42" fmla="*/ 368 w 944"/>
              <a:gd name="T43" fmla="*/ 114 h 1774"/>
              <a:gd name="T44" fmla="*/ 368 w 944"/>
              <a:gd name="T45" fmla="*/ 114 h 1774"/>
              <a:gd name="T46" fmla="*/ 576 w 944"/>
              <a:gd name="T47" fmla="*/ 114 h 1774"/>
              <a:gd name="T48" fmla="*/ 604 w 944"/>
              <a:gd name="T49" fmla="*/ 142 h 1774"/>
              <a:gd name="T50" fmla="*/ 576 w 944"/>
              <a:gd name="T51" fmla="*/ 170 h 1774"/>
              <a:gd name="T52" fmla="*/ 390 w 944"/>
              <a:gd name="T53" fmla="*/ 1631 h 1774"/>
              <a:gd name="T54" fmla="*/ 472 w 944"/>
              <a:gd name="T55" fmla="*/ 1548 h 1774"/>
              <a:gd name="T56" fmla="*/ 555 w 944"/>
              <a:gd name="T57" fmla="*/ 1631 h 1774"/>
              <a:gd name="T58" fmla="*/ 555 w 944"/>
              <a:gd name="T59" fmla="*/ 1631 h 1774"/>
              <a:gd name="T60" fmla="*/ 472 w 944"/>
              <a:gd name="T61" fmla="*/ 1713 h 1774"/>
              <a:gd name="T62" fmla="*/ 390 w 944"/>
              <a:gd name="T63" fmla="*/ 163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4" h="1774">
                <a:moveTo>
                  <a:pt x="831" y="1774"/>
                </a:moveTo>
                <a:cubicBezTo>
                  <a:pt x="893" y="1774"/>
                  <a:pt x="944" y="1724"/>
                  <a:pt x="944" y="1661"/>
                </a:cubicBezTo>
                <a:lnTo>
                  <a:pt x="944" y="1661"/>
                </a:lnTo>
                <a:lnTo>
                  <a:pt x="944" y="114"/>
                </a:lnTo>
                <a:cubicBezTo>
                  <a:pt x="944" y="51"/>
                  <a:pt x="893" y="0"/>
                  <a:pt x="831" y="0"/>
                </a:cubicBezTo>
                <a:lnTo>
                  <a:pt x="831" y="0"/>
                </a:ln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lnTo>
                  <a:pt x="0" y="1661"/>
                </a:lnTo>
                <a:cubicBezTo>
                  <a:pt x="0" y="1724"/>
                  <a:pt x="51" y="1774"/>
                  <a:pt x="114" y="1774"/>
                </a:cubicBezTo>
                <a:lnTo>
                  <a:pt x="114" y="1774"/>
                </a:lnTo>
                <a:lnTo>
                  <a:pt x="831" y="1774"/>
                </a:lnTo>
                <a:close/>
                <a:moveTo>
                  <a:pt x="57" y="1472"/>
                </a:moveTo>
                <a:lnTo>
                  <a:pt x="57" y="302"/>
                </a:lnTo>
                <a:lnTo>
                  <a:pt x="887" y="302"/>
                </a:lnTo>
                <a:lnTo>
                  <a:pt x="887" y="1472"/>
                </a:lnTo>
                <a:lnTo>
                  <a:pt x="57" y="1472"/>
                </a:lnTo>
                <a:close/>
                <a:moveTo>
                  <a:pt x="576" y="170"/>
                </a:moveTo>
                <a:lnTo>
                  <a:pt x="368" y="170"/>
                </a:lnTo>
                <a:cubicBezTo>
                  <a:pt x="353" y="170"/>
                  <a:pt x="340" y="158"/>
                  <a:pt x="340" y="142"/>
                </a:cubicBezTo>
                <a:cubicBezTo>
                  <a:pt x="340" y="126"/>
                  <a:pt x="353" y="114"/>
                  <a:pt x="368" y="114"/>
                </a:cubicBezTo>
                <a:lnTo>
                  <a:pt x="368" y="114"/>
                </a:lnTo>
                <a:lnTo>
                  <a:pt x="576" y="114"/>
                </a:lnTo>
                <a:cubicBezTo>
                  <a:pt x="592" y="114"/>
                  <a:pt x="604" y="126"/>
                  <a:pt x="604" y="142"/>
                </a:cubicBezTo>
                <a:cubicBezTo>
                  <a:pt x="604" y="158"/>
                  <a:pt x="592" y="170"/>
                  <a:pt x="576" y="170"/>
                </a:cubicBezTo>
                <a:close/>
                <a:moveTo>
                  <a:pt x="390" y="1631"/>
                </a:moveTo>
                <a:cubicBezTo>
                  <a:pt x="390" y="1585"/>
                  <a:pt x="427" y="1548"/>
                  <a:pt x="472" y="1548"/>
                </a:cubicBezTo>
                <a:cubicBezTo>
                  <a:pt x="518" y="1548"/>
                  <a:pt x="555" y="1585"/>
                  <a:pt x="555" y="1631"/>
                </a:cubicBezTo>
                <a:cubicBezTo>
                  <a:pt x="555" y="1631"/>
                  <a:pt x="555" y="1631"/>
                  <a:pt x="555" y="1631"/>
                </a:cubicBezTo>
                <a:cubicBezTo>
                  <a:pt x="555" y="1676"/>
                  <a:pt x="518" y="1713"/>
                  <a:pt x="472" y="1713"/>
                </a:cubicBezTo>
                <a:cubicBezTo>
                  <a:pt x="427" y="1713"/>
                  <a:pt x="390" y="1676"/>
                  <a:pt x="390" y="16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640632" y="3284984"/>
            <a:ext cx="515889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5445" y="980728"/>
            <a:ext cx="603593" cy="5463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Transverse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19989" y="980728"/>
            <a:ext cx="2085538" cy="546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784090" y="1519931"/>
            <a:ext cx="1318352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Mode coordonné vers GRLINE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386062" y="3836498"/>
            <a:ext cx="1705032" cy="830997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/>
              <a:t>Signalisation au conseiller de l'arrivée du client à </a:t>
            </a:r>
            <a:r>
              <a:rPr lang="fr-FR" sz="1200" dirty="0" smtClean="0"/>
              <a:t>l'agence (beacon)</a:t>
            </a:r>
            <a:endParaRPr lang="fr-FR" sz="1200" dirty="0"/>
          </a:p>
        </p:txBody>
      </p:sp>
      <p:sp>
        <p:nvSpPr>
          <p:cNvPr id="76" name="Rectangle 75"/>
          <p:cNvSpPr/>
          <p:nvPr/>
        </p:nvSpPr>
        <p:spPr>
          <a:xfrm>
            <a:off x="210121" y="980728"/>
            <a:ext cx="1358504" cy="2207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Portail client</a:t>
            </a:r>
          </a:p>
        </p:txBody>
      </p:sp>
      <p:grpSp>
        <p:nvGrpSpPr>
          <p:cNvPr id="81" name="Groupe 80"/>
          <p:cNvGrpSpPr/>
          <p:nvPr/>
        </p:nvGrpSpPr>
        <p:grpSpPr>
          <a:xfrm>
            <a:off x="401336" y="1535545"/>
            <a:ext cx="976075" cy="824732"/>
            <a:chOff x="-753591" y="2589455"/>
            <a:chExt cx="1181050" cy="997926"/>
          </a:xfrm>
          <a:solidFill>
            <a:schemeClr val="accent1"/>
          </a:solidFill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788" y="2662441"/>
              <a:ext cx="1089677" cy="6202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-753591" y="2589455"/>
              <a:ext cx="1181050" cy="997926"/>
            </a:xfrm>
            <a:custGeom>
              <a:avLst/>
              <a:gdLst>
                <a:gd name="T0" fmla="*/ 1113 w 3931"/>
                <a:gd name="T1" fmla="*/ 3356 h 3653"/>
                <a:gd name="T2" fmla="*/ 1039 w 3931"/>
                <a:gd name="T3" fmla="*/ 3431 h 3653"/>
                <a:gd name="T4" fmla="*/ 1113 w 3931"/>
                <a:gd name="T5" fmla="*/ 3653 h 3653"/>
                <a:gd name="T6" fmla="*/ 2819 w 3931"/>
                <a:gd name="T7" fmla="*/ 3653 h 3653"/>
                <a:gd name="T8" fmla="*/ 2893 w 3931"/>
                <a:gd name="T9" fmla="*/ 3431 h 3653"/>
                <a:gd name="T10" fmla="*/ 2429 w 3931"/>
                <a:gd name="T11" fmla="*/ 3356 h 3653"/>
                <a:gd name="T12" fmla="*/ 2278 w 3931"/>
                <a:gd name="T13" fmla="*/ 3023 h 3653"/>
                <a:gd name="T14" fmla="*/ 1502 w 3931"/>
                <a:gd name="T15" fmla="*/ 3356 h 3653"/>
                <a:gd name="T16" fmla="*/ 1502 w 3931"/>
                <a:gd name="T17" fmla="*/ 3356 h 3653"/>
                <a:gd name="T18" fmla="*/ 3931 w 3931"/>
                <a:gd name="T19" fmla="*/ 2745 h 3653"/>
                <a:gd name="T20" fmla="*/ 3931 w 3931"/>
                <a:gd name="T21" fmla="*/ 223 h 3653"/>
                <a:gd name="T22" fmla="*/ 3709 w 3931"/>
                <a:gd name="T23" fmla="*/ 0 h 3653"/>
                <a:gd name="T24" fmla="*/ 0 w 3931"/>
                <a:gd name="T25" fmla="*/ 223 h 3653"/>
                <a:gd name="T26" fmla="*/ 0 w 3931"/>
                <a:gd name="T27" fmla="*/ 2745 h 3653"/>
                <a:gd name="T28" fmla="*/ 223 w 3931"/>
                <a:gd name="T29" fmla="*/ 2967 h 3653"/>
                <a:gd name="T30" fmla="*/ 3457 w 3931"/>
                <a:gd name="T31" fmla="*/ 2841 h 3653"/>
                <a:gd name="T32" fmla="*/ 3353 w 3931"/>
                <a:gd name="T33" fmla="*/ 2811 h 3653"/>
                <a:gd name="T34" fmla="*/ 3382 w 3931"/>
                <a:gd name="T35" fmla="*/ 2707 h 3653"/>
                <a:gd name="T36" fmla="*/ 3457 w 3931"/>
                <a:gd name="T37" fmla="*/ 2707 h 3653"/>
                <a:gd name="T38" fmla="*/ 3486 w 3931"/>
                <a:gd name="T39" fmla="*/ 2737 h 3653"/>
                <a:gd name="T40" fmla="*/ 3457 w 3931"/>
                <a:gd name="T41" fmla="*/ 2841 h 3653"/>
                <a:gd name="T42" fmla="*/ 3152 w 3931"/>
                <a:gd name="T43" fmla="*/ 2841 h 3653"/>
                <a:gd name="T44" fmla="*/ 3123 w 3931"/>
                <a:gd name="T45" fmla="*/ 2737 h 3653"/>
                <a:gd name="T46" fmla="*/ 3152 w 3931"/>
                <a:gd name="T47" fmla="*/ 2707 h 3653"/>
                <a:gd name="T48" fmla="*/ 3256 w 3931"/>
                <a:gd name="T49" fmla="*/ 2737 h 3653"/>
                <a:gd name="T50" fmla="*/ 3227 w 3931"/>
                <a:gd name="T51" fmla="*/ 2841 h 3653"/>
                <a:gd name="T52" fmla="*/ 2923 w 3931"/>
                <a:gd name="T53" fmla="*/ 2841 h 3653"/>
                <a:gd name="T54" fmla="*/ 2893 w 3931"/>
                <a:gd name="T55" fmla="*/ 2737 h 3653"/>
                <a:gd name="T56" fmla="*/ 2923 w 3931"/>
                <a:gd name="T57" fmla="*/ 2707 h 3653"/>
                <a:gd name="T58" fmla="*/ 3026 w 3931"/>
                <a:gd name="T59" fmla="*/ 2737 h 3653"/>
                <a:gd name="T60" fmla="*/ 2997 w 3931"/>
                <a:gd name="T61" fmla="*/ 2841 h 3653"/>
                <a:gd name="T62" fmla="*/ 178 w 3931"/>
                <a:gd name="T63" fmla="*/ 223 h 3653"/>
                <a:gd name="T64" fmla="*/ 3783 w 3931"/>
                <a:gd name="T65" fmla="*/ 259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31" h="3653">
                  <a:moveTo>
                    <a:pt x="1502" y="3356"/>
                  </a:moveTo>
                  <a:lnTo>
                    <a:pt x="1113" y="3356"/>
                  </a:lnTo>
                  <a:cubicBezTo>
                    <a:pt x="1072" y="3356"/>
                    <a:pt x="1039" y="3390"/>
                    <a:pt x="1039" y="3431"/>
                  </a:cubicBezTo>
                  <a:lnTo>
                    <a:pt x="1039" y="3431"/>
                  </a:lnTo>
                  <a:lnTo>
                    <a:pt x="1039" y="3579"/>
                  </a:lnTo>
                  <a:cubicBezTo>
                    <a:pt x="1039" y="3620"/>
                    <a:pt x="1072" y="3653"/>
                    <a:pt x="1113" y="3653"/>
                  </a:cubicBezTo>
                  <a:lnTo>
                    <a:pt x="1113" y="3653"/>
                  </a:lnTo>
                  <a:lnTo>
                    <a:pt x="2819" y="3653"/>
                  </a:lnTo>
                  <a:cubicBezTo>
                    <a:pt x="2860" y="3653"/>
                    <a:pt x="2893" y="3620"/>
                    <a:pt x="2893" y="3579"/>
                  </a:cubicBezTo>
                  <a:lnTo>
                    <a:pt x="2893" y="3431"/>
                  </a:lnTo>
                  <a:cubicBezTo>
                    <a:pt x="2893" y="3390"/>
                    <a:pt x="2860" y="3356"/>
                    <a:pt x="2819" y="3356"/>
                  </a:cubicBezTo>
                  <a:lnTo>
                    <a:pt x="2429" y="3356"/>
                  </a:lnTo>
                  <a:cubicBezTo>
                    <a:pt x="2370" y="3344"/>
                    <a:pt x="2315" y="3222"/>
                    <a:pt x="2278" y="3023"/>
                  </a:cubicBezTo>
                  <a:lnTo>
                    <a:pt x="2278" y="3023"/>
                  </a:lnTo>
                  <a:lnTo>
                    <a:pt x="1654" y="3023"/>
                  </a:lnTo>
                  <a:cubicBezTo>
                    <a:pt x="1617" y="3222"/>
                    <a:pt x="1562" y="3344"/>
                    <a:pt x="1502" y="3356"/>
                  </a:cubicBezTo>
                  <a:lnTo>
                    <a:pt x="1502" y="3356"/>
                  </a:lnTo>
                  <a:lnTo>
                    <a:pt x="1502" y="3356"/>
                  </a:lnTo>
                  <a:close/>
                  <a:moveTo>
                    <a:pt x="3709" y="2967"/>
                  </a:moveTo>
                  <a:cubicBezTo>
                    <a:pt x="3832" y="2967"/>
                    <a:pt x="3931" y="2867"/>
                    <a:pt x="3931" y="2745"/>
                  </a:cubicBezTo>
                  <a:lnTo>
                    <a:pt x="3931" y="2745"/>
                  </a:lnTo>
                  <a:lnTo>
                    <a:pt x="3931" y="223"/>
                  </a:lnTo>
                  <a:cubicBezTo>
                    <a:pt x="3931" y="100"/>
                    <a:pt x="3832" y="0"/>
                    <a:pt x="3709" y="0"/>
                  </a:cubicBezTo>
                  <a:lnTo>
                    <a:pt x="3709" y="0"/>
                  </a:lnTo>
                  <a:lnTo>
                    <a:pt x="223" y="0"/>
                  </a:lnTo>
                  <a:cubicBezTo>
                    <a:pt x="100" y="0"/>
                    <a:pt x="0" y="100"/>
                    <a:pt x="0" y="223"/>
                  </a:cubicBezTo>
                  <a:lnTo>
                    <a:pt x="0" y="223"/>
                  </a:lnTo>
                  <a:lnTo>
                    <a:pt x="0" y="2745"/>
                  </a:lnTo>
                  <a:cubicBezTo>
                    <a:pt x="0" y="2867"/>
                    <a:pt x="100" y="2967"/>
                    <a:pt x="223" y="2967"/>
                  </a:cubicBezTo>
                  <a:lnTo>
                    <a:pt x="223" y="2967"/>
                  </a:lnTo>
                  <a:lnTo>
                    <a:pt x="3709" y="2967"/>
                  </a:lnTo>
                  <a:close/>
                  <a:moveTo>
                    <a:pt x="3457" y="2841"/>
                  </a:moveTo>
                  <a:lnTo>
                    <a:pt x="3382" y="2841"/>
                  </a:lnTo>
                  <a:cubicBezTo>
                    <a:pt x="3366" y="2841"/>
                    <a:pt x="3353" y="2828"/>
                    <a:pt x="3353" y="2811"/>
                  </a:cubicBezTo>
                  <a:lnTo>
                    <a:pt x="3353" y="2737"/>
                  </a:lnTo>
                  <a:cubicBezTo>
                    <a:pt x="3353" y="2721"/>
                    <a:pt x="3366" y="2707"/>
                    <a:pt x="3382" y="2707"/>
                  </a:cubicBezTo>
                  <a:lnTo>
                    <a:pt x="3382" y="2707"/>
                  </a:lnTo>
                  <a:lnTo>
                    <a:pt x="3457" y="2707"/>
                  </a:lnTo>
                  <a:cubicBezTo>
                    <a:pt x="3473" y="2707"/>
                    <a:pt x="3486" y="2721"/>
                    <a:pt x="3486" y="2737"/>
                  </a:cubicBezTo>
                  <a:lnTo>
                    <a:pt x="3486" y="2737"/>
                  </a:lnTo>
                  <a:lnTo>
                    <a:pt x="3486" y="2811"/>
                  </a:lnTo>
                  <a:cubicBezTo>
                    <a:pt x="3486" y="2828"/>
                    <a:pt x="3473" y="2841"/>
                    <a:pt x="3457" y="2841"/>
                  </a:cubicBezTo>
                  <a:close/>
                  <a:moveTo>
                    <a:pt x="3227" y="2841"/>
                  </a:moveTo>
                  <a:lnTo>
                    <a:pt x="3152" y="2841"/>
                  </a:lnTo>
                  <a:cubicBezTo>
                    <a:pt x="3136" y="2841"/>
                    <a:pt x="3123" y="2828"/>
                    <a:pt x="3123" y="2811"/>
                  </a:cubicBezTo>
                  <a:lnTo>
                    <a:pt x="3123" y="2737"/>
                  </a:lnTo>
                  <a:cubicBezTo>
                    <a:pt x="3123" y="2721"/>
                    <a:pt x="3136" y="2707"/>
                    <a:pt x="3152" y="2707"/>
                  </a:cubicBezTo>
                  <a:lnTo>
                    <a:pt x="3152" y="2707"/>
                  </a:lnTo>
                  <a:lnTo>
                    <a:pt x="3227" y="2707"/>
                  </a:lnTo>
                  <a:cubicBezTo>
                    <a:pt x="3243" y="2707"/>
                    <a:pt x="3256" y="2721"/>
                    <a:pt x="3256" y="2737"/>
                  </a:cubicBezTo>
                  <a:lnTo>
                    <a:pt x="3256" y="2811"/>
                  </a:lnTo>
                  <a:cubicBezTo>
                    <a:pt x="3256" y="2828"/>
                    <a:pt x="3243" y="2841"/>
                    <a:pt x="3227" y="2841"/>
                  </a:cubicBezTo>
                  <a:close/>
                  <a:moveTo>
                    <a:pt x="2997" y="2841"/>
                  </a:moveTo>
                  <a:lnTo>
                    <a:pt x="2923" y="2841"/>
                  </a:lnTo>
                  <a:cubicBezTo>
                    <a:pt x="2906" y="2841"/>
                    <a:pt x="2893" y="2828"/>
                    <a:pt x="2893" y="2811"/>
                  </a:cubicBezTo>
                  <a:lnTo>
                    <a:pt x="2893" y="2737"/>
                  </a:lnTo>
                  <a:cubicBezTo>
                    <a:pt x="2893" y="2721"/>
                    <a:pt x="2906" y="2707"/>
                    <a:pt x="2923" y="2707"/>
                  </a:cubicBezTo>
                  <a:lnTo>
                    <a:pt x="2923" y="2707"/>
                  </a:lnTo>
                  <a:lnTo>
                    <a:pt x="2997" y="2707"/>
                  </a:lnTo>
                  <a:cubicBezTo>
                    <a:pt x="3013" y="2707"/>
                    <a:pt x="3026" y="2721"/>
                    <a:pt x="3026" y="2737"/>
                  </a:cubicBezTo>
                  <a:lnTo>
                    <a:pt x="3026" y="2811"/>
                  </a:lnTo>
                  <a:cubicBezTo>
                    <a:pt x="3026" y="2828"/>
                    <a:pt x="3013" y="2841"/>
                    <a:pt x="2997" y="2841"/>
                  </a:cubicBezTo>
                  <a:close/>
                  <a:moveTo>
                    <a:pt x="178" y="2596"/>
                  </a:moveTo>
                  <a:lnTo>
                    <a:pt x="178" y="223"/>
                  </a:lnTo>
                  <a:lnTo>
                    <a:pt x="3783" y="223"/>
                  </a:lnTo>
                  <a:lnTo>
                    <a:pt x="3783" y="2596"/>
                  </a:lnTo>
                  <a:lnTo>
                    <a:pt x="178" y="25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10121" y="5342152"/>
            <a:ext cx="1358504" cy="1111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Widget pour smartphones</a:t>
            </a:r>
            <a:endParaRPr lang="fr-FR" sz="1050" b="1" i="1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40632" y="5342152"/>
            <a:ext cx="5158890" cy="1111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69" y="5420268"/>
            <a:ext cx="501808" cy="497948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7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679" y="1027750"/>
            <a:ext cx="455174" cy="455174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5364008" y="1519930"/>
            <a:ext cx="1318352" cy="569627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Mode coordonné vers la messagerie sécurisée BAM</a:t>
            </a:r>
          </a:p>
        </p:txBody>
      </p:sp>
      <p:grpSp>
        <p:nvGrpSpPr>
          <p:cNvPr id="108" name="Groupe 107"/>
          <p:cNvGrpSpPr/>
          <p:nvPr/>
        </p:nvGrpSpPr>
        <p:grpSpPr>
          <a:xfrm>
            <a:off x="8003582" y="4567823"/>
            <a:ext cx="1318352" cy="805393"/>
            <a:chOff x="8205800" y="4005064"/>
            <a:chExt cx="1318352" cy="805393"/>
          </a:xfrm>
        </p:grpSpPr>
        <p:sp>
          <p:nvSpPr>
            <p:cNvPr id="109" name="ZoneTexte 108"/>
            <p:cNvSpPr txBox="1"/>
            <p:nvPr/>
          </p:nvSpPr>
          <p:spPr>
            <a:xfrm>
              <a:off x="8205800" y="4522425"/>
              <a:ext cx="1318352" cy="288032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fr-FR" sz="1200" dirty="0" smtClean="0"/>
                <a:t>Accessibilité</a:t>
              </a:r>
            </a:p>
          </p:txBody>
        </p:sp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73341" y="4005064"/>
              <a:ext cx="783271" cy="451066"/>
            </a:xfrm>
            <a:prstGeom prst="rect">
              <a:avLst/>
            </a:prstGeom>
          </p:spPr>
        </p:pic>
      </p:grpSp>
      <p:pic>
        <p:nvPicPr>
          <p:cNvPr id="111" name="Image 110"/>
          <p:cNvPicPr>
            <a:picLocks noChangeAspect="1"/>
          </p:cNvPicPr>
          <p:nvPr/>
        </p:nvPicPr>
        <p:blipFill>
          <a:blip r:embed="rId9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6061" y="3337708"/>
            <a:ext cx="445034" cy="445034"/>
          </a:xfrm>
          <a:prstGeom prst="rect">
            <a:avLst/>
          </a:prstGeom>
        </p:spPr>
      </p:pic>
      <p:grpSp>
        <p:nvGrpSpPr>
          <p:cNvPr id="112" name="Groupe 111"/>
          <p:cNvGrpSpPr/>
          <p:nvPr/>
        </p:nvGrpSpPr>
        <p:grpSpPr>
          <a:xfrm>
            <a:off x="2744773" y="5421113"/>
            <a:ext cx="1082004" cy="1022737"/>
            <a:chOff x="1868375" y="5248084"/>
            <a:chExt cx="1082004" cy="1022737"/>
          </a:xfrm>
        </p:grpSpPr>
        <p:sp>
          <p:nvSpPr>
            <p:cNvPr id="113" name="Rectangle 112"/>
            <p:cNvSpPr/>
            <p:nvPr/>
          </p:nvSpPr>
          <p:spPr>
            <a:xfrm>
              <a:off x="1868375" y="5809156"/>
              <a:ext cx="1082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Widget météo des comptes</a:t>
              </a:r>
            </a:p>
          </p:txBody>
        </p:sp>
        <p:pic>
          <p:nvPicPr>
            <p:cNvPr id="114" name="Image 113"/>
            <p:cNvPicPr>
              <a:picLocks noChangeAspect="1"/>
            </p:cNvPicPr>
            <p:nvPr/>
          </p:nvPicPr>
          <p:blipFill>
            <a:blip r:embed="rId10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81790" y="5248084"/>
              <a:ext cx="455174" cy="455174"/>
            </a:xfrm>
            <a:prstGeom prst="rect">
              <a:avLst/>
            </a:prstGeom>
          </p:spPr>
        </p:pic>
      </p:grpSp>
      <p:grpSp>
        <p:nvGrpSpPr>
          <p:cNvPr id="115" name="Groupe 114"/>
          <p:cNvGrpSpPr/>
          <p:nvPr/>
        </p:nvGrpSpPr>
        <p:grpSpPr>
          <a:xfrm>
            <a:off x="4711316" y="5414160"/>
            <a:ext cx="1082004" cy="1029690"/>
            <a:chOff x="3717604" y="5241131"/>
            <a:chExt cx="1082004" cy="1029690"/>
          </a:xfrm>
        </p:grpSpPr>
        <p:sp>
          <p:nvSpPr>
            <p:cNvPr id="116" name="Rectangle 115"/>
            <p:cNvSpPr/>
            <p:nvPr/>
          </p:nvSpPr>
          <p:spPr>
            <a:xfrm>
              <a:off x="3717604" y="5809156"/>
              <a:ext cx="1082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Widget </a:t>
              </a:r>
              <a:r>
                <a:rPr lang="fr-FR" sz="1200" dirty="0" smtClean="0"/>
                <a:t>épargne flash</a:t>
              </a:r>
              <a:endParaRPr lang="fr-FR" sz="1200" dirty="0"/>
            </a:p>
          </p:txBody>
        </p:sp>
        <p:pic>
          <p:nvPicPr>
            <p:cNvPr id="117" name="Image 116"/>
            <p:cNvPicPr>
              <a:picLocks noChangeAspect="1"/>
            </p:cNvPicPr>
            <p:nvPr/>
          </p:nvPicPr>
          <p:blipFill>
            <a:blip r:embed="rId11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066" y="5241131"/>
              <a:ext cx="469081" cy="469081"/>
            </a:xfrm>
            <a:prstGeom prst="rect">
              <a:avLst/>
            </a:prstGeom>
          </p:spPr>
        </p:pic>
      </p:grpSp>
      <p:grpSp>
        <p:nvGrpSpPr>
          <p:cNvPr id="118" name="Groupe 117"/>
          <p:cNvGrpSpPr/>
          <p:nvPr/>
        </p:nvGrpSpPr>
        <p:grpSpPr>
          <a:xfrm>
            <a:off x="7755255" y="1160369"/>
            <a:ext cx="1815006" cy="731285"/>
            <a:chOff x="7205986" y="1160369"/>
            <a:chExt cx="1815006" cy="731285"/>
          </a:xfrm>
        </p:grpSpPr>
        <p:sp>
          <p:nvSpPr>
            <p:cNvPr id="119" name="ZoneTexte 118"/>
            <p:cNvSpPr txBox="1"/>
            <p:nvPr/>
          </p:nvSpPr>
          <p:spPr>
            <a:xfrm>
              <a:off x="7205986" y="1582762"/>
              <a:ext cx="1815006" cy="308892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fr-FR" sz="1200" dirty="0" smtClean="0"/>
                <a:t>Synthèse client complète basée sur les WS NICE V2</a:t>
              </a:r>
            </a:p>
          </p:txBody>
        </p:sp>
        <p:pic>
          <p:nvPicPr>
            <p:cNvPr id="120" name="Image 119"/>
            <p:cNvPicPr>
              <a:picLocks noChangeAspect="1"/>
            </p:cNvPicPr>
            <p:nvPr/>
          </p:nvPicPr>
          <p:blipFill>
            <a:blip r:embed="rId12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1300" y="1160369"/>
              <a:ext cx="384379" cy="384379"/>
            </a:xfrm>
            <a:prstGeom prst="rect">
              <a:avLst/>
            </a:prstGeom>
          </p:spPr>
        </p:pic>
      </p:grpSp>
      <p:grpSp>
        <p:nvGrpSpPr>
          <p:cNvPr id="121" name="Groupe 120"/>
          <p:cNvGrpSpPr/>
          <p:nvPr/>
        </p:nvGrpSpPr>
        <p:grpSpPr>
          <a:xfrm>
            <a:off x="7729348" y="2264093"/>
            <a:ext cx="1866820" cy="732859"/>
            <a:chOff x="7180079" y="2193022"/>
            <a:chExt cx="1866820" cy="732859"/>
          </a:xfrm>
        </p:grpSpPr>
        <p:sp>
          <p:nvSpPr>
            <p:cNvPr id="122" name="ZoneTexte 121"/>
            <p:cNvSpPr txBox="1"/>
            <p:nvPr/>
          </p:nvSpPr>
          <p:spPr>
            <a:xfrm>
              <a:off x="7180079" y="2637849"/>
              <a:ext cx="1866820" cy="288032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fr-FR" sz="1200" dirty="0"/>
                <a:t>Personnalisation en fonction de la segmentation </a:t>
              </a:r>
              <a:r>
                <a:rPr lang="fr-FR" sz="1200" dirty="0" smtClean="0"/>
                <a:t>client (CRM et tracking)</a:t>
              </a:r>
            </a:p>
          </p:txBody>
        </p:sp>
        <p:pic>
          <p:nvPicPr>
            <p:cNvPr id="123" name="Image 122"/>
            <p:cNvPicPr>
              <a:picLocks noChangeAspect="1"/>
            </p:cNvPicPr>
            <p:nvPr/>
          </p:nvPicPr>
          <p:blipFill>
            <a:blip r:embed="rId13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8866" y="2193022"/>
              <a:ext cx="429246" cy="429246"/>
            </a:xfrm>
            <a:prstGeom prst="rect">
              <a:avLst/>
            </a:prstGeom>
          </p:spPr>
        </p:pic>
      </p:grpSp>
      <p:grpSp>
        <p:nvGrpSpPr>
          <p:cNvPr id="124" name="Groupe 123"/>
          <p:cNvGrpSpPr/>
          <p:nvPr/>
        </p:nvGrpSpPr>
        <p:grpSpPr>
          <a:xfrm>
            <a:off x="7755256" y="3559530"/>
            <a:ext cx="1815005" cy="661558"/>
            <a:chOff x="7205987" y="3227250"/>
            <a:chExt cx="1815005" cy="661558"/>
          </a:xfrm>
        </p:grpSpPr>
        <p:sp>
          <p:nvSpPr>
            <p:cNvPr id="125" name="Rectangle 124"/>
            <p:cNvSpPr/>
            <p:nvPr/>
          </p:nvSpPr>
          <p:spPr>
            <a:xfrm>
              <a:off x="7205987" y="3686856"/>
              <a:ext cx="1815005" cy="201952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fr-FR" sz="1200" dirty="0"/>
                <a:t>Page produit alimentée par le catalogue des offres</a:t>
              </a:r>
            </a:p>
          </p:txBody>
        </p:sp>
        <p:pic>
          <p:nvPicPr>
            <p:cNvPr id="126" name="Image 125"/>
            <p:cNvPicPr>
              <a:picLocks noChangeAspect="1"/>
            </p:cNvPicPr>
            <p:nvPr/>
          </p:nvPicPr>
          <p:blipFill>
            <a:blip r:embed="rId14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1300" y="3227250"/>
              <a:ext cx="384379" cy="384379"/>
            </a:xfrm>
            <a:prstGeom prst="rect">
              <a:avLst/>
            </a:prstGeom>
          </p:spPr>
        </p:pic>
      </p:grpSp>
      <p:sp>
        <p:nvSpPr>
          <p:cNvPr id="127" name="ZoneTexte 126"/>
          <p:cNvSpPr txBox="1"/>
          <p:nvPr/>
        </p:nvSpPr>
        <p:spPr>
          <a:xfrm>
            <a:off x="3659712" y="1519931"/>
            <a:ext cx="1120731" cy="309207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Mode coordonné vers la BAM complète</a:t>
            </a:r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>
          <a:blip r:embed="rId1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329" y="1032831"/>
            <a:ext cx="575497" cy="452527"/>
          </a:xfrm>
          <a:prstGeom prst="rect">
            <a:avLst/>
          </a:prstGeom>
        </p:spPr>
      </p:pic>
      <p:grpSp>
        <p:nvGrpSpPr>
          <p:cNvPr id="129" name="Groupe 128"/>
          <p:cNvGrpSpPr/>
          <p:nvPr/>
        </p:nvGrpSpPr>
        <p:grpSpPr>
          <a:xfrm>
            <a:off x="7773122" y="5411716"/>
            <a:ext cx="1823045" cy="969612"/>
            <a:chOff x="7223853" y="5301208"/>
            <a:chExt cx="1823045" cy="969612"/>
          </a:xfrm>
        </p:grpSpPr>
        <p:sp>
          <p:nvSpPr>
            <p:cNvPr id="130" name="ZoneTexte 129"/>
            <p:cNvSpPr txBox="1"/>
            <p:nvPr/>
          </p:nvSpPr>
          <p:spPr>
            <a:xfrm>
              <a:off x="7223853" y="5950945"/>
              <a:ext cx="1823045" cy="319875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fr-FR" sz="1200" dirty="0" smtClean="0"/>
                <a:t>Calcul du périmètre client et  mise à jour des coordonnées</a:t>
              </a:r>
            </a:p>
          </p:txBody>
        </p:sp>
        <p:pic>
          <p:nvPicPr>
            <p:cNvPr id="131" name="Image 130"/>
            <p:cNvPicPr>
              <a:picLocks noChangeAspect="1"/>
            </p:cNvPicPr>
            <p:nvPr/>
          </p:nvPicPr>
          <p:blipFill>
            <a:blip r:embed="rId16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31033" y="5301208"/>
              <a:ext cx="564913" cy="564913"/>
            </a:xfrm>
            <a:prstGeom prst="rect">
              <a:avLst/>
            </a:prstGeom>
          </p:spPr>
        </p:pic>
      </p:grpSp>
      <p:pic>
        <p:nvPicPr>
          <p:cNvPr id="132" name="Image 131"/>
          <p:cNvPicPr>
            <a:picLocks noChangeAspect="1"/>
          </p:cNvPicPr>
          <p:nvPr/>
        </p:nvPicPr>
        <p:blipFill>
          <a:blip r:embed="rId17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859" y="1068049"/>
            <a:ext cx="514650" cy="382089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18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463" y="2138972"/>
            <a:ext cx="395607" cy="395607"/>
          </a:xfrm>
          <a:prstGeom prst="rect">
            <a:avLst/>
          </a:prstGeom>
        </p:spPr>
      </p:pic>
      <p:sp>
        <p:nvSpPr>
          <p:cNvPr id="134" name="ZoneTexte 133"/>
          <p:cNvSpPr txBox="1"/>
          <p:nvPr/>
        </p:nvSpPr>
        <p:spPr>
          <a:xfrm>
            <a:off x="1784090" y="2592627"/>
            <a:ext cx="1318352" cy="28803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Prise de rdv (reuse SF BAM)</a:t>
            </a:r>
          </a:p>
        </p:txBody>
      </p:sp>
      <p:pic>
        <p:nvPicPr>
          <p:cNvPr id="135" name="Picture 2" descr="analysis bars. infography"/>
          <p:cNvPicPr>
            <a:picLocks noChangeAspect="1" noChangeArrowheads="1"/>
          </p:cNvPicPr>
          <p:nvPr/>
        </p:nvPicPr>
        <p:blipFill>
          <a:blip r:embed="rId19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5680" y="2132378"/>
            <a:ext cx="408794" cy="4087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ZoneTexte 135"/>
          <p:cNvSpPr txBox="1"/>
          <p:nvPr/>
        </p:nvSpPr>
        <p:spPr>
          <a:xfrm>
            <a:off x="3538296" y="2592627"/>
            <a:ext cx="1363563" cy="309207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Liste des opérations carte (reuse SF BAM)</a:t>
            </a:r>
          </a:p>
        </p:txBody>
      </p:sp>
      <p:pic>
        <p:nvPicPr>
          <p:cNvPr id="137" name="Image 136"/>
          <p:cNvPicPr>
            <a:picLocks noChangeAspect="1"/>
          </p:cNvPicPr>
          <p:nvPr/>
        </p:nvPicPr>
        <p:blipFill>
          <a:blip r:embed="rId20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707" y="2142298"/>
            <a:ext cx="388954" cy="388954"/>
          </a:xfrm>
          <a:prstGeom prst="rect">
            <a:avLst/>
          </a:prstGeom>
        </p:spPr>
      </p:pic>
      <p:sp>
        <p:nvSpPr>
          <p:cNvPr id="138" name="ZoneTexte 137"/>
          <p:cNvSpPr txBox="1"/>
          <p:nvPr/>
        </p:nvSpPr>
        <p:spPr>
          <a:xfrm>
            <a:off x="5395954" y="2592627"/>
            <a:ext cx="1254461" cy="595762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fr-FR" sz="1200" dirty="0" smtClean="0"/>
              <a:t>Mode coordonné vers le paramétrage des alertes BAM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2360712" y="4788056"/>
            <a:ext cx="175076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Notification d’opération carte en temps réel</a:t>
            </a:r>
          </a:p>
        </p:txBody>
      </p:sp>
      <p:sp>
        <p:nvSpPr>
          <p:cNvPr id="140" name="Ellipse 12"/>
          <p:cNvSpPr/>
          <p:nvPr/>
        </p:nvSpPr>
        <p:spPr>
          <a:xfrm>
            <a:off x="3011172" y="4461391"/>
            <a:ext cx="454813" cy="386331"/>
          </a:xfrm>
          <a:custGeom>
            <a:avLst/>
            <a:gdLst/>
            <a:ahLst/>
            <a:cxnLst/>
            <a:rect l="l" t="t" r="r" b="b"/>
            <a:pathLst>
              <a:path w="790344" h="830435">
                <a:moveTo>
                  <a:pt x="564699" y="269882"/>
                </a:moveTo>
                <a:cubicBezTo>
                  <a:pt x="534876" y="269882"/>
                  <a:pt x="510699" y="294059"/>
                  <a:pt x="510699" y="323882"/>
                </a:cubicBezTo>
                <a:cubicBezTo>
                  <a:pt x="510699" y="353705"/>
                  <a:pt x="534876" y="377882"/>
                  <a:pt x="564699" y="377882"/>
                </a:cubicBezTo>
                <a:cubicBezTo>
                  <a:pt x="594522" y="377882"/>
                  <a:pt x="618699" y="353705"/>
                  <a:pt x="618699" y="323882"/>
                </a:cubicBezTo>
                <a:cubicBezTo>
                  <a:pt x="618699" y="294059"/>
                  <a:pt x="594522" y="269882"/>
                  <a:pt x="564699" y="269882"/>
                </a:cubicBezTo>
                <a:close/>
                <a:moveTo>
                  <a:pt x="395172" y="269882"/>
                </a:moveTo>
                <a:cubicBezTo>
                  <a:pt x="365349" y="269882"/>
                  <a:pt x="341172" y="294059"/>
                  <a:pt x="341172" y="323882"/>
                </a:cubicBezTo>
                <a:cubicBezTo>
                  <a:pt x="341172" y="353705"/>
                  <a:pt x="365349" y="377882"/>
                  <a:pt x="395172" y="377882"/>
                </a:cubicBezTo>
                <a:cubicBezTo>
                  <a:pt x="424995" y="377882"/>
                  <a:pt x="449172" y="353705"/>
                  <a:pt x="449172" y="323882"/>
                </a:cubicBezTo>
                <a:cubicBezTo>
                  <a:pt x="449172" y="294059"/>
                  <a:pt x="424995" y="269882"/>
                  <a:pt x="395172" y="269882"/>
                </a:cubicBezTo>
                <a:close/>
                <a:moveTo>
                  <a:pt x="222766" y="269882"/>
                </a:moveTo>
                <a:cubicBezTo>
                  <a:pt x="192943" y="269882"/>
                  <a:pt x="168766" y="294059"/>
                  <a:pt x="168766" y="323882"/>
                </a:cubicBezTo>
                <a:cubicBezTo>
                  <a:pt x="168766" y="353705"/>
                  <a:pt x="192943" y="377882"/>
                  <a:pt x="222766" y="377882"/>
                </a:cubicBezTo>
                <a:cubicBezTo>
                  <a:pt x="252589" y="377882"/>
                  <a:pt x="276766" y="353705"/>
                  <a:pt x="276766" y="323882"/>
                </a:cubicBezTo>
                <a:cubicBezTo>
                  <a:pt x="276766" y="294059"/>
                  <a:pt x="252589" y="269882"/>
                  <a:pt x="222766" y="269882"/>
                </a:cubicBezTo>
                <a:close/>
                <a:moveTo>
                  <a:pt x="395172" y="0"/>
                </a:moveTo>
                <a:cubicBezTo>
                  <a:pt x="613419" y="0"/>
                  <a:pt x="790344" y="145060"/>
                  <a:pt x="790344" y="324000"/>
                </a:cubicBezTo>
                <a:cubicBezTo>
                  <a:pt x="790344" y="443983"/>
                  <a:pt x="710799" y="548733"/>
                  <a:pt x="591963" y="603415"/>
                </a:cubicBezTo>
                <a:cubicBezTo>
                  <a:pt x="542834" y="632271"/>
                  <a:pt x="498219" y="664664"/>
                  <a:pt x="448431" y="693263"/>
                </a:cubicBezTo>
                <a:lnTo>
                  <a:pt x="245821" y="830435"/>
                </a:lnTo>
                <a:cubicBezTo>
                  <a:pt x="277355" y="764923"/>
                  <a:pt x="333127" y="721334"/>
                  <a:pt x="364660" y="655822"/>
                </a:cubicBezTo>
                <a:lnTo>
                  <a:pt x="367326" y="645699"/>
                </a:lnTo>
                <a:cubicBezTo>
                  <a:pt x="162027" y="635454"/>
                  <a:pt x="0" y="495241"/>
                  <a:pt x="0" y="324000"/>
                </a:cubicBezTo>
                <a:cubicBezTo>
                  <a:pt x="0" y="145060"/>
                  <a:pt x="176925" y="0"/>
                  <a:pt x="39517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>
          <a:blip r:embed="rId2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562" y="3368948"/>
            <a:ext cx="422813" cy="422813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>
          <a:xfrm>
            <a:off x="4448944" y="3856627"/>
            <a:ext cx="1739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/>
              <a:t>Push d’offre au client en agence (beacon)</a:t>
            </a:r>
            <a:endParaRPr lang="fr-FR" sz="1200" dirty="0"/>
          </a:p>
        </p:txBody>
      </p:sp>
      <p:pic>
        <p:nvPicPr>
          <p:cNvPr id="143" name="Image 142"/>
          <p:cNvPicPr>
            <a:picLocks noChangeAspect="1"/>
          </p:cNvPicPr>
          <p:nvPr/>
        </p:nvPicPr>
        <p:blipFill>
          <a:blip r:embed="rId2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4568" y="4479983"/>
            <a:ext cx="389405" cy="389405"/>
          </a:xfrm>
          <a:prstGeom prst="rect">
            <a:avLst/>
          </a:prstGeom>
        </p:spPr>
      </p:pic>
      <p:sp>
        <p:nvSpPr>
          <p:cNvPr id="144" name="ZoneTexte 143"/>
          <p:cNvSpPr txBox="1"/>
          <p:nvPr/>
        </p:nvSpPr>
        <p:spPr>
          <a:xfrm>
            <a:off x="4426372" y="4808185"/>
            <a:ext cx="1750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 smtClean="0"/>
              <a:t>Ma Carte (iOS)</a:t>
            </a:r>
            <a:endParaRPr lang="fr-FR" dirty="0"/>
          </a:p>
        </p:txBody>
      </p:sp>
      <p:sp>
        <p:nvSpPr>
          <p:cNvPr id="60" name="Bande diagonale 59"/>
          <p:cNvSpPr/>
          <p:nvPr/>
        </p:nvSpPr>
        <p:spPr>
          <a:xfrm rot="5400000">
            <a:off x="8208260" y="88933"/>
            <a:ext cx="1786673" cy="1608806"/>
          </a:xfrm>
          <a:prstGeom prst="diagStrip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61" name="ZoneTexte 60"/>
          <p:cNvSpPr txBox="1">
            <a:spLocks noChangeArrowheads="1"/>
          </p:cNvSpPr>
          <p:nvPr/>
        </p:nvSpPr>
        <p:spPr bwMode="auto">
          <a:xfrm rot="2835943">
            <a:off x="8445693" y="388990"/>
            <a:ext cx="1742981" cy="6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dirty="0" smtClean="0">
                <a:solidFill>
                  <a:prstClr val="white"/>
                </a:solidFill>
              </a:rPr>
              <a:t>Hypothèses</a:t>
            </a:r>
            <a:br>
              <a:rPr lang="fr-FR" altLang="fr-FR" sz="1600" dirty="0" smtClean="0">
                <a:solidFill>
                  <a:prstClr val="white"/>
                </a:solidFill>
              </a:rPr>
            </a:br>
            <a:r>
              <a:rPr lang="fr-FR" altLang="fr-FR" sz="1600" dirty="0" smtClean="0">
                <a:solidFill>
                  <a:prstClr val="white"/>
                </a:solidFill>
              </a:rPr>
              <a:t>non validées</a:t>
            </a:r>
            <a:endParaRPr lang="fr-FR" alt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 Banque Digitale </a:t>
            </a:r>
            <a:r>
              <a:rPr lang="fr-FR" dirty="0" smtClean="0"/>
              <a:t>IT2 – Planning</a:t>
            </a:r>
            <a:endParaRPr lang="fr-FR" dirty="0"/>
          </a:p>
        </p:txBody>
      </p:sp>
      <p:graphicFrame>
        <p:nvGraphicFramePr>
          <p:cNvPr id="75" name="Espace réservé du contenu 6"/>
          <p:cNvGraphicFramePr>
            <a:graphicFrameLocks noGrp="1"/>
          </p:cNvGraphicFramePr>
          <p:nvPr>
            <p:ph idx="1"/>
            <p:extLst/>
          </p:nvPr>
        </p:nvGraphicFramePr>
        <p:xfrm>
          <a:off x="128464" y="1196753"/>
          <a:ext cx="9577069" cy="407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  <a:gridCol w="563357"/>
              </a:tblGrid>
              <a:tr h="5076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S25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15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19 juin)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S26 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22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26 juin)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S27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29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3 juillet)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S28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6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10 juillet)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S29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13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17 juillet)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S30</a:t>
                      </a:r>
                      <a: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/>
                      </a:r>
                      <a:br>
                        <a:rPr lang="fr-F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</a:b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(du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20 </a:t>
                      </a:r>
                      <a:r>
                        <a:rPr lang="fr-F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 </a:t>
                      </a:r>
                      <a:r>
                        <a:rPr lang="fr-F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24 juillet)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S31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27 au 31 juillet)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S32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3 au 7 août)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S33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10 au 14 août)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S34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17 au 21 août)</a:t>
                      </a:r>
                      <a:endParaRPr lang="fr-F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S35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24 au 28 août)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S36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31 au 4 sept.)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S37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7 au 11 sept.)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S38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14 au 18 sept.)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S39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21 au 25</a:t>
                      </a:r>
                      <a:r>
                        <a:rPr lang="fr-FR" sz="8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sept.)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S40</a:t>
                      </a:r>
                    </a:p>
                    <a:p>
                      <a:pPr algn="ctr" fontAlgn="ctr"/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28 sept au 9 oct.)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S41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  <a:ea typeface="+mn-ea"/>
                          <a:cs typeface="+mn-cs"/>
                        </a:rPr>
                        <a:t>(du 5 au 16 oct.)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27536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5433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Losange 81"/>
          <p:cNvSpPr/>
          <p:nvPr/>
        </p:nvSpPr>
        <p:spPr>
          <a:xfrm>
            <a:off x="1129474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84" name="Pentagone 83"/>
          <p:cNvSpPr/>
          <p:nvPr/>
        </p:nvSpPr>
        <p:spPr>
          <a:xfrm>
            <a:off x="124656" y="960407"/>
            <a:ext cx="1178364" cy="216025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1</a:t>
            </a:r>
          </a:p>
        </p:txBody>
      </p:sp>
      <p:sp>
        <p:nvSpPr>
          <p:cNvPr id="85" name="Chevron 84"/>
          <p:cNvSpPr/>
          <p:nvPr/>
        </p:nvSpPr>
        <p:spPr>
          <a:xfrm>
            <a:off x="1243775" y="960405"/>
            <a:ext cx="119620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2</a:t>
            </a:r>
          </a:p>
        </p:txBody>
      </p:sp>
      <p:sp>
        <p:nvSpPr>
          <p:cNvPr id="86" name="Chevron 85"/>
          <p:cNvSpPr/>
          <p:nvPr/>
        </p:nvSpPr>
        <p:spPr>
          <a:xfrm>
            <a:off x="2375952" y="960407"/>
            <a:ext cx="113407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3</a:t>
            </a:r>
          </a:p>
        </p:txBody>
      </p:sp>
      <p:sp>
        <p:nvSpPr>
          <p:cNvPr id="87" name="Chevron 86"/>
          <p:cNvSpPr/>
          <p:nvPr/>
        </p:nvSpPr>
        <p:spPr>
          <a:xfrm>
            <a:off x="3456072" y="960404"/>
            <a:ext cx="1253088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4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43704" y="1723668"/>
            <a:ext cx="668586" cy="144016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fr-FR" sz="900" b="1" dirty="0" smtClean="0"/>
              <a:t>Livraisons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4649728" y="960407"/>
            <a:ext cx="118719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5 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Chevron 89"/>
          <p:cNvSpPr/>
          <p:nvPr/>
        </p:nvSpPr>
        <p:spPr>
          <a:xfrm>
            <a:off x="5760328" y="960404"/>
            <a:ext cx="1166252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Chevron 90"/>
          <p:cNvSpPr/>
          <p:nvPr/>
        </p:nvSpPr>
        <p:spPr>
          <a:xfrm>
            <a:off x="6863308" y="960404"/>
            <a:ext cx="122413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3" name="Chevron 102"/>
          <p:cNvSpPr/>
          <p:nvPr/>
        </p:nvSpPr>
        <p:spPr>
          <a:xfrm>
            <a:off x="8026484" y="960404"/>
            <a:ext cx="1186096" cy="216025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/>
                <a:cs typeface="Arial"/>
              </a:rPr>
              <a:t>Sprint </a:t>
            </a:r>
            <a:r>
              <a:rPr lang="fr-FR" sz="1200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fr-FR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4" name="Losange 103"/>
          <p:cNvSpPr/>
          <p:nvPr/>
        </p:nvSpPr>
        <p:spPr>
          <a:xfrm>
            <a:off x="2262601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5" name="Losange 104"/>
          <p:cNvSpPr/>
          <p:nvPr/>
        </p:nvSpPr>
        <p:spPr>
          <a:xfrm>
            <a:off x="3395728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6" name="Losange 105"/>
          <p:cNvSpPr/>
          <p:nvPr/>
        </p:nvSpPr>
        <p:spPr>
          <a:xfrm>
            <a:off x="4528855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7" name="Losange 106"/>
          <p:cNvSpPr/>
          <p:nvPr/>
        </p:nvSpPr>
        <p:spPr>
          <a:xfrm>
            <a:off x="5661982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8" name="Losange 107"/>
          <p:cNvSpPr/>
          <p:nvPr/>
        </p:nvSpPr>
        <p:spPr>
          <a:xfrm>
            <a:off x="6795109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9" name="Losange 108"/>
          <p:cNvSpPr/>
          <p:nvPr/>
        </p:nvSpPr>
        <p:spPr>
          <a:xfrm>
            <a:off x="7928236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1" name="Losange 110"/>
          <p:cNvSpPr/>
          <p:nvPr/>
        </p:nvSpPr>
        <p:spPr>
          <a:xfrm>
            <a:off x="9053743" y="1730524"/>
            <a:ext cx="228600" cy="2286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4657" y="5314950"/>
            <a:ext cx="2222303" cy="1130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lvl="0" algn="ctr"/>
            <a:r>
              <a:rPr lang="fr-FR" sz="900" b="1" dirty="0" smtClean="0">
                <a:solidFill>
                  <a:prstClr val="black"/>
                </a:solidFill>
              </a:rPr>
              <a:t>Fin juin</a:t>
            </a:r>
          </a:p>
          <a:p>
            <a:pPr lvl="0"/>
            <a:endParaRPr lang="fr-FR" sz="50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API : </a:t>
            </a:r>
            <a:r>
              <a:rPr lang="fr-FR" sz="900" dirty="0" smtClean="0">
                <a:solidFill>
                  <a:prstClr val="black"/>
                </a:solidFill>
              </a:rPr>
              <a:t>Invocation d’un WS SOA niceV2 avec contrôle du périmètre Client.</a:t>
            </a: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: </a:t>
            </a:r>
            <a:r>
              <a:rPr lang="fr-FR" sz="900" dirty="0" smtClean="0">
                <a:solidFill>
                  <a:prstClr val="black"/>
                </a:solidFill>
              </a:rPr>
              <a:t>Choix du modèle de développement (MVC Client vs Serveur).</a:t>
            </a:r>
            <a:endParaRPr lang="fr-FR" sz="900" b="1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Transverse : </a:t>
            </a:r>
            <a:r>
              <a:rPr lang="fr-FR" sz="900" dirty="0" smtClean="0">
                <a:solidFill>
                  <a:prstClr val="black"/>
                </a:solidFill>
              </a:rPr>
              <a:t>Capacité à partager les paramètres utilisateurs entre les canaux</a:t>
            </a:r>
          </a:p>
          <a:p>
            <a:pPr marL="171450" lvl="0" indent="-171450">
              <a:buFontTx/>
              <a:buChar char="-"/>
            </a:pPr>
            <a:endParaRPr lang="fr-FR" sz="900" b="1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endParaRPr lang="fr-FR" sz="900" dirty="0">
              <a:solidFill>
                <a:prstClr val="black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endParaRPr lang="fr-FR" sz="9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00301" y="5314950"/>
            <a:ext cx="2190749" cy="1130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algn="ctr"/>
            <a:r>
              <a:rPr lang="fr-FR" sz="900" b="1" dirty="0" smtClean="0">
                <a:solidFill>
                  <a:prstClr val="black"/>
                </a:solidFill>
              </a:rPr>
              <a:t>Fin juillet</a:t>
            </a:r>
          </a:p>
          <a:p>
            <a:pPr marL="171450" lvl="0" indent="-171450">
              <a:buFontTx/>
              <a:buChar char="-"/>
            </a:pPr>
            <a:endParaRPr lang="fr-FR" sz="600" b="1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Sécurité : </a:t>
            </a:r>
            <a:r>
              <a:rPr lang="fr-FR" sz="900" dirty="0" smtClean="0">
                <a:solidFill>
                  <a:prstClr val="black"/>
                </a:solidFill>
              </a:rPr>
              <a:t>authentification longue durée.</a:t>
            </a: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Sécurité </a:t>
            </a:r>
            <a:r>
              <a:rPr lang="fr-FR" sz="900" dirty="0" smtClean="0">
                <a:solidFill>
                  <a:prstClr val="black"/>
                </a:solidFill>
              </a:rPr>
              <a:t>: SSO sous Android</a:t>
            </a: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: </a:t>
            </a:r>
            <a:r>
              <a:rPr lang="fr-FR" sz="900" dirty="0" smtClean="0">
                <a:solidFill>
                  <a:prstClr val="black"/>
                </a:solidFill>
              </a:rPr>
              <a:t>Mode coordonné vers un Producteur</a:t>
            </a:r>
          </a:p>
          <a:p>
            <a:pPr marL="171450" indent="-171450">
              <a:buFontTx/>
              <a:buChar char="-"/>
            </a:pPr>
            <a:r>
              <a:rPr lang="fr-FR" sz="900" b="1" dirty="0">
                <a:solidFill>
                  <a:prstClr val="black"/>
                </a:solidFill>
              </a:rPr>
              <a:t>Portail : </a:t>
            </a:r>
            <a:r>
              <a:rPr lang="fr-FR" sz="900" dirty="0" smtClean="0">
                <a:solidFill>
                  <a:prstClr val="black"/>
                </a:solidFill>
              </a:rPr>
              <a:t>Intégration du CRM</a:t>
            </a:r>
            <a:endParaRPr lang="fr-FR" sz="90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Apps </a:t>
            </a:r>
            <a:r>
              <a:rPr lang="fr-FR" sz="900" b="1" dirty="0">
                <a:solidFill>
                  <a:prstClr val="black"/>
                </a:solidFill>
              </a:rPr>
              <a:t>Natives </a:t>
            </a:r>
            <a:r>
              <a:rPr lang="fr-FR" sz="900" b="1" dirty="0" smtClean="0">
                <a:solidFill>
                  <a:prstClr val="black"/>
                </a:solidFill>
              </a:rPr>
              <a:t>: </a:t>
            </a:r>
            <a:r>
              <a:rPr lang="fr-FR" sz="900" dirty="0" smtClean="0">
                <a:solidFill>
                  <a:prstClr val="black"/>
                </a:solidFill>
              </a:rPr>
              <a:t>Intégration contenu CMS</a:t>
            </a:r>
            <a:endParaRPr lang="fr-FR" sz="9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664968" y="5314949"/>
            <a:ext cx="2170034" cy="1130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algn="ctr"/>
            <a:r>
              <a:rPr lang="fr-FR" sz="900" b="1" dirty="0" smtClean="0">
                <a:solidFill>
                  <a:prstClr val="black"/>
                </a:solidFill>
              </a:rPr>
              <a:t>Fin août</a:t>
            </a:r>
          </a:p>
          <a:p>
            <a:pPr marL="171450" lvl="0" indent="-171450">
              <a:buFontTx/>
              <a:buChar char="-"/>
            </a:pPr>
            <a:endParaRPr lang="fr-FR" sz="600" b="1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</a:t>
            </a:r>
            <a:r>
              <a:rPr lang="fr-FR" sz="900" b="1" dirty="0">
                <a:solidFill>
                  <a:prstClr val="black"/>
                </a:solidFill>
              </a:rPr>
              <a:t>: </a:t>
            </a:r>
            <a:r>
              <a:rPr lang="fr-FR" sz="900" dirty="0" err="1">
                <a:solidFill>
                  <a:prstClr val="black"/>
                </a:solidFill>
              </a:rPr>
              <a:t>reuse</a:t>
            </a:r>
            <a:r>
              <a:rPr lang="fr-FR" sz="900" dirty="0">
                <a:solidFill>
                  <a:prstClr val="black"/>
                </a:solidFill>
              </a:rPr>
              <a:t> de SF BAM (modalité 2)</a:t>
            </a: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</a:t>
            </a:r>
            <a:r>
              <a:rPr lang="fr-FR" sz="900" b="1" dirty="0">
                <a:solidFill>
                  <a:prstClr val="black"/>
                </a:solidFill>
              </a:rPr>
              <a:t>: </a:t>
            </a:r>
            <a:r>
              <a:rPr lang="fr-FR" sz="900" dirty="0" smtClean="0">
                <a:solidFill>
                  <a:prstClr val="black"/>
                </a:solidFill>
              </a:rPr>
              <a:t>intégration du CDO</a:t>
            </a:r>
          </a:p>
          <a:p>
            <a:pPr marL="171450" lvl="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: </a:t>
            </a:r>
            <a:r>
              <a:rPr lang="fr-FR" sz="900" dirty="0" smtClean="0">
                <a:solidFill>
                  <a:prstClr val="black"/>
                </a:solidFill>
              </a:rPr>
              <a:t>mode coordonné vers la BAM</a:t>
            </a:r>
          </a:p>
          <a:p>
            <a:pPr marL="171450" indent="-171450">
              <a:buFontTx/>
              <a:buChar char="-"/>
            </a:pPr>
            <a:r>
              <a:rPr lang="fr-FR" sz="900" b="1" dirty="0">
                <a:solidFill>
                  <a:prstClr val="black"/>
                </a:solidFill>
              </a:rPr>
              <a:t>API </a:t>
            </a:r>
            <a:r>
              <a:rPr lang="fr-FR" sz="900" dirty="0">
                <a:solidFill>
                  <a:prstClr val="black"/>
                </a:solidFill>
              </a:rPr>
              <a:t>: choix d’une solution de cache (</a:t>
            </a:r>
            <a:r>
              <a:rPr lang="fr-FR" sz="900" dirty="0" err="1">
                <a:solidFill>
                  <a:prstClr val="black"/>
                </a:solidFill>
              </a:rPr>
              <a:t>ehCache</a:t>
            </a:r>
            <a:r>
              <a:rPr lang="fr-FR" sz="900" dirty="0">
                <a:solidFill>
                  <a:prstClr val="black"/>
                </a:solidFill>
              </a:rPr>
              <a:t> vs. </a:t>
            </a:r>
            <a:r>
              <a:rPr lang="fr-FR" sz="900" dirty="0" err="1">
                <a:solidFill>
                  <a:prstClr val="black"/>
                </a:solidFill>
              </a:rPr>
              <a:t>Memcached</a:t>
            </a:r>
            <a:r>
              <a:rPr lang="fr-FR" sz="9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buFontTx/>
              <a:buChar char="-"/>
            </a:pPr>
            <a:endParaRPr lang="fr-FR" sz="900" dirty="0" smtClean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909409" y="5314949"/>
            <a:ext cx="2796123" cy="1130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numCol="1" rtlCol="0" anchor="t"/>
          <a:lstStyle/>
          <a:p>
            <a:pPr lvl="0" algn="ctr"/>
            <a:r>
              <a:rPr lang="fr-FR" sz="900" b="1" dirty="0" smtClean="0">
                <a:solidFill>
                  <a:prstClr val="black"/>
                </a:solidFill>
              </a:rPr>
              <a:t>Fin septembre</a:t>
            </a:r>
          </a:p>
          <a:p>
            <a:pPr marL="171450" lvl="0" indent="-171450">
              <a:buFontTx/>
              <a:buChar char="-"/>
            </a:pPr>
            <a:endParaRPr lang="fr-FR" sz="600" b="1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fr-FR" sz="900" b="1" dirty="0">
                <a:solidFill>
                  <a:prstClr val="black"/>
                </a:solidFill>
              </a:rPr>
              <a:t>Sécurité : </a:t>
            </a:r>
            <a:r>
              <a:rPr lang="fr-FR" sz="900" dirty="0">
                <a:solidFill>
                  <a:prstClr val="black"/>
                </a:solidFill>
              </a:rPr>
              <a:t>bascule pro/part </a:t>
            </a:r>
            <a:r>
              <a:rPr lang="fr-FR" sz="900" dirty="0" smtClean="0">
                <a:solidFill>
                  <a:prstClr val="black"/>
                </a:solidFill>
              </a:rPr>
              <a:t>sans </a:t>
            </a:r>
            <a:r>
              <a:rPr lang="fr-FR" sz="900" dirty="0" err="1" smtClean="0">
                <a:solidFill>
                  <a:prstClr val="black"/>
                </a:solidFill>
              </a:rPr>
              <a:t>réauthent</a:t>
            </a:r>
            <a:r>
              <a:rPr lang="fr-FR" sz="900" dirty="0" smtClean="0">
                <a:solidFill>
                  <a:prstClr val="black"/>
                </a:solidFill>
              </a:rPr>
              <a:t>.</a:t>
            </a:r>
            <a:endParaRPr lang="fr-FR" sz="900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900" b="1" dirty="0" smtClean="0">
                <a:solidFill>
                  <a:prstClr val="black"/>
                </a:solidFill>
              </a:rPr>
              <a:t>Portail : </a:t>
            </a:r>
            <a:r>
              <a:rPr lang="fr-FR" sz="900" dirty="0" smtClean="0">
                <a:solidFill>
                  <a:prstClr val="black"/>
                </a:solidFill>
              </a:rPr>
              <a:t>compatibilité des exigences d’accessibilité avec l’approche Responsive Design.</a:t>
            </a:r>
          </a:p>
          <a:p>
            <a:pPr marL="171450" lvl="0" indent="-171450">
              <a:buFontTx/>
              <a:buChar char="-"/>
            </a:pPr>
            <a:r>
              <a:rPr lang="fr-FR" sz="900" b="1" dirty="0">
                <a:solidFill>
                  <a:prstClr val="black"/>
                </a:solidFill>
              </a:rPr>
              <a:t>Portail : </a:t>
            </a:r>
            <a:r>
              <a:rPr lang="fr-FR" sz="900" dirty="0">
                <a:solidFill>
                  <a:prstClr val="black"/>
                </a:solidFill>
              </a:rPr>
              <a:t>mode </a:t>
            </a:r>
            <a:r>
              <a:rPr lang="fr-FR" sz="900" dirty="0" smtClean="0">
                <a:solidFill>
                  <a:prstClr val="black"/>
                </a:solidFill>
              </a:rPr>
              <a:t>coordonné vers une fonctionnalité unitaire de la BAM</a:t>
            </a:r>
            <a:endParaRPr lang="fr-FR" sz="900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fr-FR" sz="900" dirty="0">
              <a:solidFill>
                <a:prstClr val="black"/>
              </a:solidFill>
            </a:endParaRPr>
          </a:p>
        </p:txBody>
      </p:sp>
      <p:sp>
        <p:nvSpPr>
          <p:cNvPr id="123" name="Pentagone 122"/>
          <p:cNvSpPr/>
          <p:nvPr/>
        </p:nvSpPr>
        <p:spPr>
          <a:xfrm>
            <a:off x="152400" y="2132857"/>
            <a:ext cx="2194560" cy="18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bIns="46800" rtlCol="0" anchor="ctr"/>
          <a:lstStyle/>
          <a:p>
            <a:pPr>
              <a:lnSpc>
                <a:spcPct val="80000"/>
              </a:lnSpc>
            </a:pP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Invocation Synthèse SOA NiceV2 avec contrôle Périmètre client</a:t>
            </a:r>
          </a:p>
        </p:txBody>
      </p:sp>
      <p:sp>
        <p:nvSpPr>
          <p:cNvPr id="124" name="Pentagone 123"/>
          <p:cNvSpPr/>
          <p:nvPr/>
        </p:nvSpPr>
        <p:spPr>
          <a:xfrm>
            <a:off x="152400" y="2348880"/>
            <a:ext cx="2194560" cy="18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bIns="46800" rtlCol="0" anchor="ctr"/>
          <a:lstStyle/>
          <a:p>
            <a:pPr>
              <a:lnSpc>
                <a:spcPct val="80000"/>
              </a:lnSpc>
            </a:pP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Services de paramétrage centralisé</a:t>
            </a:r>
          </a:p>
        </p:txBody>
      </p:sp>
      <p:sp>
        <p:nvSpPr>
          <p:cNvPr id="125" name="Pentagone 124"/>
          <p:cNvSpPr/>
          <p:nvPr/>
        </p:nvSpPr>
        <p:spPr>
          <a:xfrm>
            <a:off x="152400" y="2564904"/>
            <a:ext cx="4427219" cy="180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612000" bIns="46800" rtlCol="0" anchor="ctr"/>
          <a:lstStyle/>
          <a:p>
            <a:pPr algn="ctr">
              <a:lnSpc>
                <a:spcPct val="80000"/>
              </a:lnSpc>
            </a:pP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Exposition du périmètre client en modalité 3</a:t>
            </a:r>
          </a:p>
        </p:txBody>
      </p:sp>
      <p:sp>
        <p:nvSpPr>
          <p:cNvPr id="126" name="Pentagone 125"/>
          <p:cNvSpPr/>
          <p:nvPr/>
        </p:nvSpPr>
        <p:spPr>
          <a:xfrm>
            <a:off x="2389287" y="2123331"/>
            <a:ext cx="2179320" cy="1800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90000" bIns="46800" rtlCol="0" anchor="ctr"/>
          <a:lstStyle/>
          <a:p>
            <a:r>
              <a:rPr lang="fr-FR" sz="700" dirty="0">
                <a:solidFill>
                  <a:schemeClr val="bg1"/>
                </a:solidFill>
                <a:latin typeface="Arial"/>
                <a:cs typeface="Arial"/>
              </a:rPr>
              <a:t>Ajout fonctionnalité mode coordonné au serveur de jeton</a:t>
            </a:r>
          </a:p>
        </p:txBody>
      </p:sp>
      <p:sp>
        <p:nvSpPr>
          <p:cNvPr id="127" name="Pentagone 126"/>
          <p:cNvSpPr/>
          <p:nvPr/>
        </p:nvSpPr>
        <p:spPr>
          <a:xfrm>
            <a:off x="4660046" y="2123331"/>
            <a:ext cx="2203261" cy="1800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90000" bIns="46800" rtlCol="0" anchor="ctr"/>
          <a:lstStyle/>
          <a:p>
            <a:r>
              <a:rPr lang="fr-FR" sz="700" dirty="0">
                <a:solidFill>
                  <a:schemeClr val="bg1"/>
                </a:solidFill>
                <a:latin typeface="Arial"/>
                <a:cs typeface="Arial"/>
              </a:rPr>
              <a:t>Ajout fonctionnalité bascule pro/part au serveur de jeton</a:t>
            </a:r>
          </a:p>
        </p:txBody>
      </p:sp>
      <p:sp>
        <p:nvSpPr>
          <p:cNvPr id="128" name="Pentagone 127"/>
          <p:cNvSpPr/>
          <p:nvPr/>
        </p:nvSpPr>
        <p:spPr>
          <a:xfrm>
            <a:off x="4660046" y="2564904"/>
            <a:ext cx="2224023" cy="18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bIns="46800" rtlCol="0" anchor="ctr"/>
          <a:lstStyle/>
          <a:p>
            <a:pPr>
              <a:lnSpc>
                <a:spcPct val="80000"/>
              </a:lnSpc>
            </a:pP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Ajout de fonctionnalités de 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cache pour </a:t>
            </a: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l’API</a:t>
            </a:r>
          </a:p>
        </p:txBody>
      </p:sp>
      <p:sp>
        <p:nvSpPr>
          <p:cNvPr id="129" name="ZoneTexte 124"/>
          <p:cNvSpPr txBox="1"/>
          <p:nvPr/>
        </p:nvSpPr>
        <p:spPr>
          <a:xfrm>
            <a:off x="206244" y="1988840"/>
            <a:ext cx="1102661" cy="1440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normAutofit fontScale="62500" lnSpcReduction="20000"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API et Sécurité</a:t>
            </a:r>
          </a:p>
        </p:txBody>
      </p:sp>
      <p:sp>
        <p:nvSpPr>
          <p:cNvPr id="130" name="Pentagone 129"/>
          <p:cNvSpPr/>
          <p:nvPr/>
        </p:nvSpPr>
        <p:spPr>
          <a:xfrm>
            <a:off x="152400" y="3004758"/>
            <a:ext cx="220831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Refonte Synthèse N1 en </a:t>
            </a:r>
          </a:p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MVC Client + appel WS SOA Nice v2</a:t>
            </a:r>
          </a:p>
        </p:txBody>
      </p:sp>
      <p:sp>
        <p:nvSpPr>
          <p:cNvPr id="131" name="Pentagone 130"/>
          <p:cNvSpPr/>
          <p:nvPr/>
        </p:nvSpPr>
        <p:spPr>
          <a:xfrm>
            <a:off x="152400" y="3228986"/>
            <a:ext cx="220831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Paramétrage </a:t>
            </a: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centralisé</a:t>
            </a:r>
          </a:p>
        </p:txBody>
      </p:sp>
      <p:sp>
        <p:nvSpPr>
          <p:cNvPr id="132" name="Pentagone 131"/>
          <p:cNvSpPr/>
          <p:nvPr/>
        </p:nvSpPr>
        <p:spPr>
          <a:xfrm>
            <a:off x="152400" y="3443457"/>
            <a:ext cx="2208312" cy="180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Rédaction Guide de développement AEM (IT1)</a:t>
            </a:r>
          </a:p>
        </p:txBody>
      </p:sp>
      <p:sp>
        <p:nvSpPr>
          <p:cNvPr id="133" name="Pentagone 132"/>
          <p:cNvSpPr/>
          <p:nvPr/>
        </p:nvSpPr>
        <p:spPr>
          <a:xfrm>
            <a:off x="4660047" y="3212976"/>
            <a:ext cx="445989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tIns="36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Intégration CRM</a:t>
            </a:r>
          </a:p>
        </p:txBody>
      </p:sp>
      <p:sp>
        <p:nvSpPr>
          <p:cNvPr id="134" name="Pentagone 133"/>
          <p:cNvSpPr/>
          <p:nvPr/>
        </p:nvSpPr>
        <p:spPr>
          <a:xfrm>
            <a:off x="2402755" y="3429398"/>
            <a:ext cx="2176865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Tracking parcours client</a:t>
            </a:r>
          </a:p>
        </p:txBody>
      </p:sp>
      <p:sp>
        <p:nvSpPr>
          <p:cNvPr id="135" name="Pentagone 134"/>
          <p:cNvSpPr/>
          <p:nvPr/>
        </p:nvSpPr>
        <p:spPr>
          <a:xfrm>
            <a:off x="2402755" y="3004758"/>
            <a:ext cx="2176864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GRLINE</a:t>
            </a:r>
            <a:endParaRPr lang="fr-FR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6" name="Pentagone 135"/>
          <p:cNvSpPr/>
          <p:nvPr/>
        </p:nvSpPr>
        <p:spPr>
          <a:xfrm>
            <a:off x="2400300" y="3212976"/>
            <a:ext cx="219001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Intégration CDO (livret sociétaire)</a:t>
            </a:r>
          </a:p>
        </p:txBody>
      </p:sp>
      <p:sp>
        <p:nvSpPr>
          <p:cNvPr id="137" name="Pentagone 136"/>
          <p:cNvSpPr/>
          <p:nvPr/>
        </p:nvSpPr>
        <p:spPr>
          <a:xfrm>
            <a:off x="4660047" y="3004758"/>
            <a:ext cx="221525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Accès BAM</a:t>
            </a:r>
          </a:p>
        </p:txBody>
      </p:sp>
      <p:sp>
        <p:nvSpPr>
          <p:cNvPr id="138" name="Pentagone 137"/>
          <p:cNvSpPr/>
          <p:nvPr/>
        </p:nvSpPr>
        <p:spPr>
          <a:xfrm>
            <a:off x="4660047" y="3429397"/>
            <a:ext cx="4459892" cy="194059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Accessibilité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206244" y="2852936"/>
            <a:ext cx="1434388" cy="1455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normAutofit fontScale="62500" lnSpcReduction="20000"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Portail Client</a:t>
            </a:r>
          </a:p>
        </p:txBody>
      </p:sp>
      <p:sp>
        <p:nvSpPr>
          <p:cNvPr id="140" name="Pentagone 139"/>
          <p:cNvSpPr/>
          <p:nvPr/>
        </p:nvSpPr>
        <p:spPr>
          <a:xfrm>
            <a:off x="152400" y="4279653"/>
            <a:ext cx="2209486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UA Assurances</a:t>
            </a:r>
          </a:p>
        </p:txBody>
      </p:sp>
      <p:sp>
        <p:nvSpPr>
          <p:cNvPr id="141" name="Pentagone 140"/>
          <p:cNvSpPr/>
          <p:nvPr/>
        </p:nvSpPr>
        <p:spPr>
          <a:xfrm>
            <a:off x="152400" y="4503443"/>
            <a:ext cx="2209486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Paramétrage </a:t>
            </a: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centralisé</a:t>
            </a:r>
          </a:p>
        </p:txBody>
      </p:sp>
      <p:sp>
        <p:nvSpPr>
          <p:cNvPr id="142" name="Pentagone 141"/>
          <p:cNvSpPr/>
          <p:nvPr/>
        </p:nvSpPr>
        <p:spPr>
          <a:xfrm>
            <a:off x="152400" y="4719263"/>
            <a:ext cx="1044000" cy="180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Finalisation Watch (IT1)</a:t>
            </a:r>
          </a:p>
        </p:txBody>
      </p:sp>
      <p:sp>
        <p:nvSpPr>
          <p:cNvPr id="143" name="Pentagone 142"/>
          <p:cNvSpPr/>
          <p:nvPr/>
        </p:nvSpPr>
        <p:spPr>
          <a:xfrm>
            <a:off x="2400300" y="4279653"/>
            <a:ext cx="2179319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Intégration contenu CMS</a:t>
            </a:r>
          </a:p>
        </p:txBody>
      </p:sp>
      <p:sp>
        <p:nvSpPr>
          <p:cNvPr id="145" name="Pentagone 144"/>
          <p:cNvSpPr/>
          <p:nvPr/>
        </p:nvSpPr>
        <p:spPr>
          <a:xfrm>
            <a:off x="2400300" y="4503443"/>
            <a:ext cx="2179319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Widget Météo des comptes</a:t>
            </a:r>
          </a:p>
        </p:txBody>
      </p:sp>
      <p:sp>
        <p:nvSpPr>
          <p:cNvPr id="146" name="Pentagone 145"/>
          <p:cNvSpPr/>
          <p:nvPr/>
        </p:nvSpPr>
        <p:spPr>
          <a:xfrm>
            <a:off x="4660157" y="4279653"/>
            <a:ext cx="2223913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Signalisation 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au conseiller</a:t>
            </a:r>
            <a:endParaRPr lang="fr-FR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7" name="Pentagone 146"/>
          <p:cNvSpPr/>
          <p:nvPr/>
        </p:nvSpPr>
        <p:spPr>
          <a:xfrm>
            <a:off x="4660156" y="4673133"/>
            <a:ext cx="2223913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Widget Virement 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Flash et notification</a:t>
            </a:r>
            <a:endParaRPr lang="fr-FR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Pentagone 147"/>
          <p:cNvSpPr/>
          <p:nvPr/>
        </p:nvSpPr>
        <p:spPr>
          <a:xfrm>
            <a:off x="6909184" y="4279654"/>
            <a:ext cx="2181476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Bascule pro/part sans </a:t>
            </a:r>
            <a:r>
              <a:rPr lang="fr-FR" sz="700" dirty="0" err="1">
                <a:solidFill>
                  <a:schemeClr val="tx1"/>
                </a:solidFill>
                <a:latin typeface="Arial"/>
                <a:cs typeface="Arial"/>
              </a:rPr>
              <a:t>réauthent</a:t>
            </a: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49" name="ZoneTexte 139"/>
          <p:cNvSpPr txBox="1"/>
          <p:nvPr/>
        </p:nvSpPr>
        <p:spPr>
          <a:xfrm>
            <a:off x="206244" y="3833662"/>
            <a:ext cx="923230" cy="1455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normAutofit fontScale="62500" lnSpcReduction="20000"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Apps Mobiles</a:t>
            </a:r>
          </a:p>
        </p:txBody>
      </p:sp>
      <p:sp>
        <p:nvSpPr>
          <p:cNvPr id="150" name="Pentagone 149"/>
          <p:cNvSpPr/>
          <p:nvPr/>
        </p:nvSpPr>
        <p:spPr>
          <a:xfrm>
            <a:off x="152399" y="5085183"/>
            <a:ext cx="7890137" cy="18214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err="1">
                <a:solidFill>
                  <a:schemeClr val="tx1"/>
                </a:solidFill>
                <a:latin typeface="Arial"/>
                <a:cs typeface="Arial"/>
              </a:rPr>
              <a:t>Launcher</a:t>
            </a:r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 LAB</a:t>
            </a:r>
          </a:p>
        </p:txBody>
      </p:sp>
      <p:sp>
        <p:nvSpPr>
          <p:cNvPr id="151" name="ZoneTexte 139"/>
          <p:cNvSpPr txBox="1"/>
          <p:nvPr/>
        </p:nvSpPr>
        <p:spPr>
          <a:xfrm>
            <a:off x="206244" y="4939660"/>
            <a:ext cx="447658" cy="1455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normAutofit fontScale="62500" lnSpcReduction="20000"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L@B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168043" y="1952630"/>
            <a:ext cx="490307" cy="327657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Recette finale</a:t>
            </a:r>
          </a:p>
        </p:txBody>
      </p:sp>
      <p:sp>
        <p:nvSpPr>
          <p:cNvPr id="164" name="Pentagone 163"/>
          <p:cNvSpPr/>
          <p:nvPr/>
        </p:nvSpPr>
        <p:spPr>
          <a:xfrm>
            <a:off x="152847" y="4051053"/>
            <a:ext cx="4438204" cy="180000"/>
          </a:xfrm>
          <a:prstGeom prst="homePlate">
            <a:avLst/>
          </a:prstGeom>
          <a:pattFill prst="dkUpDiag">
            <a:fgClr>
              <a:srgbClr val="F9E463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SSO Ma Banque / Ma Carte sur Androïd </a:t>
            </a:r>
            <a:r>
              <a:rPr lang="fr-FR" sz="700" b="1" dirty="0" smtClean="0">
                <a:solidFill>
                  <a:schemeClr val="tx1"/>
                </a:solidFill>
                <a:latin typeface="Arial"/>
                <a:cs typeface="Arial"/>
              </a:rPr>
              <a:t>(planning à challenger avec Backelite)</a:t>
            </a:r>
            <a:endParaRPr lang="fr-FR" sz="7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5" name="Pentagone 164"/>
          <p:cNvSpPr/>
          <p:nvPr/>
        </p:nvSpPr>
        <p:spPr>
          <a:xfrm>
            <a:off x="4660157" y="4051194"/>
            <a:ext cx="4438204" cy="180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700" dirty="0">
                <a:solidFill>
                  <a:schemeClr val="tx1"/>
                </a:solidFill>
                <a:latin typeface="Arial"/>
                <a:cs typeface="Arial"/>
              </a:rPr>
              <a:t>Notification cartes</a:t>
            </a:r>
          </a:p>
        </p:txBody>
      </p:sp>
      <p:sp>
        <p:nvSpPr>
          <p:cNvPr id="166" name="Pentagone 165"/>
          <p:cNvSpPr/>
          <p:nvPr/>
        </p:nvSpPr>
        <p:spPr>
          <a:xfrm>
            <a:off x="6904687" y="3004758"/>
            <a:ext cx="2215252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     Messagerie / Paramétrage alertes</a:t>
            </a:r>
          </a:p>
        </p:txBody>
      </p:sp>
      <p:sp>
        <p:nvSpPr>
          <p:cNvPr id="167" name="Pentagone 166"/>
          <p:cNvSpPr/>
          <p:nvPr/>
        </p:nvSpPr>
        <p:spPr>
          <a:xfrm>
            <a:off x="2400300" y="3645024"/>
            <a:ext cx="3347279" cy="18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tIns="36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Liste opérations carte </a:t>
            </a:r>
            <a:r>
              <a:rPr lang="fr-FR" sz="700" u="sng" dirty="0" smtClean="0">
                <a:solidFill>
                  <a:schemeClr val="tx1"/>
                </a:solidFill>
                <a:latin typeface="Arial"/>
                <a:cs typeface="Arial"/>
              </a:rPr>
              <a:t>ou</a:t>
            </a:r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 prise de rdv</a:t>
            </a:r>
          </a:p>
        </p:txBody>
      </p:sp>
      <p:sp>
        <p:nvSpPr>
          <p:cNvPr id="168" name="Rectangle à coins arrondis 167"/>
          <p:cNvSpPr/>
          <p:nvPr/>
        </p:nvSpPr>
        <p:spPr>
          <a:xfrm>
            <a:off x="3728864" y="2600908"/>
            <a:ext cx="72008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Modalité 3</a:t>
            </a:r>
          </a:p>
        </p:txBody>
      </p:sp>
      <p:sp>
        <p:nvSpPr>
          <p:cNvPr id="169" name="Rectangle à coins arrondis 168"/>
          <p:cNvSpPr/>
          <p:nvPr/>
        </p:nvSpPr>
        <p:spPr>
          <a:xfrm>
            <a:off x="3512840" y="3035537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Mode coordonné</a:t>
            </a:r>
          </a:p>
        </p:txBody>
      </p:sp>
      <p:sp>
        <p:nvSpPr>
          <p:cNvPr id="170" name="Rectangle à coins arrondis 169"/>
          <p:cNvSpPr/>
          <p:nvPr/>
        </p:nvSpPr>
        <p:spPr>
          <a:xfrm>
            <a:off x="5806389" y="3035537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Mode coordonné</a:t>
            </a:r>
          </a:p>
        </p:txBody>
      </p:sp>
      <p:sp>
        <p:nvSpPr>
          <p:cNvPr id="171" name="Rectangle à coins arrondis 170"/>
          <p:cNvSpPr/>
          <p:nvPr/>
        </p:nvSpPr>
        <p:spPr>
          <a:xfrm>
            <a:off x="8481392" y="3035537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Mode coordonné</a:t>
            </a:r>
          </a:p>
        </p:txBody>
      </p:sp>
      <p:sp>
        <p:nvSpPr>
          <p:cNvPr id="174" name="Rectangle à coins arrondis 173"/>
          <p:cNvSpPr/>
          <p:nvPr/>
        </p:nvSpPr>
        <p:spPr>
          <a:xfrm>
            <a:off x="4718640" y="3671029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err="1" smtClean="0">
                <a:latin typeface="Arial"/>
                <a:cs typeface="Arial"/>
              </a:rPr>
              <a:t>Reuse</a:t>
            </a:r>
            <a:r>
              <a:rPr lang="fr-FR" sz="800" b="1" dirty="0" smtClean="0">
                <a:latin typeface="Arial"/>
                <a:cs typeface="Arial"/>
              </a:rPr>
              <a:t> SF BAM</a:t>
            </a:r>
          </a:p>
        </p:txBody>
      </p:sp>
      <p:sp>
        <p:nvSpPr>
          <p:cNvPr id="175" name="Pentagone 174"/>
          <p:cNvSpPr/>
          <p:nvPr/>
        </p:nvSpPr>
        <p:spPr>
          <a:xfrm>
            <a:off x="4660157" y="4477106"/>
            <a:ext cx="2215253" cy="180000"/>
          </a:xfrm>
          <a:prstGeom prst="homePlate">
            <a:avLst/>
          </a:prstGeom>
          <a:solidFill>
            <a:srgbClr val="F9E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fr-FR" sz="700" dirty="0" smtClean="0">
                <a:solidFill>
                  <a:schemeClr val="tx1"/>
                </a:solidFill>
                <a:latin typeface="Arial"/>
                <a:cs typeface="Arial"/>
              </a:rPr>
              <a:t>Push d’offres en agence</a:t>
            </a:r>
            <a:endParaRPr lang="fr-FR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1640632" y="1780436"/>
            <a:ext cx="606103" cy="172194"/>
          </a:xfrm>
          <a:prstGeom prst="rect">
            <a:avLst/>
          </a:prstGeom>
          <a:solidFill>
            <a:schemeClr val="bg2">
              <a:alpha val="51000"/>
            </a:schemeClr>
          </a:solidFill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fr-FR" sz="900" dirty="0" smtClean="0"/>
              <a:t>Plénière 8</a:t>
            </a:r>
          </a:p>
        </p:txBody>
      </p:sp>
      <p:sp>
        <p:nvSpPr>
          <p:cNvPr id="177" name="Rectangle à coins arrondis 176"/>
          <p:cNvSpPr/>
          <p:nvPr/>
        </p:nvSpPr>
        <p:spPr>
          <a:xfrm>
            <a:off x="5932137" y="4308032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Beacon</a:t>
            </a:r>
          </a:p>
        </p:txBody>
      </p:sp>
      <p:sp>
        <p:nvSpPr>
          <p:cNvPr id="178" name="Rectangle à coins arrondis 177"/>
          <p:cNvSpPr/>
          <p:nvPr/>
        </p:nvSpPr>
        <p:spPr>
          <a:xfrm>
            <a:off x="5932137" y="4503443"/>
            <a:ext cx="954440" cy="12324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dirty="0" smtClean="0">
                <a:latin typeface="Arial"/>
                <a:cs typeface="Arial"/>
              </a:rPr>
              <a:t>Beacon</a:t>
            </a:r>
          </a:p>
        </p:txBody>
      </p:sp>
      <p:sp>
        <p:nvSpPr>
          <p:cNvPr id="67" name="Bande diagonale 66"/>
          <p:cNvSpPr/>
          <p:nvPr/>
        </p:nvSpPr>
        <p:spPr>
          <a:xfrm rot="5400000">
            <a:off x="8208260" y="88933"/>
            <a:ext cx="1786673" cy="1608806"/>
          </a:xfrm>
          <a:prstGeom prst="diagStrip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68" name="ZoneTexte 67"/>
          <p:cNvSpPr txBox="1">
            <a:spLocks noChangeArrowheads="1"/>
          </p:cNvSpPr>
          <p:nvPr/>
        </p:nvSpPr>
        <p:spPr bwMode="auto">
          <a:xfrm rot="2835943">
            <a:off x="8445693" y="388990"/>
            <a:ext cx="1742981" cy="6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dirty="0" smtClean="0">
                <a:solidFill>
                  <a:prstClr val="white"/>
                </a:solidFill>
              </a:rPr>
              <a:t>Hypothèses</a:t>
            </a:r>
            <a:br>
              <a:rPr lang="fr-FR" altLang="fr-FR" sz="1600" dirty="0" smtClean="0">
                <a:solidFill>
                  <a:prstClr val="white"/>
                </a:solidFill>
              </a:rPr>
            </a:br>
            <a:r>
              <a:rPr lang="fr-FR" altLang="fr-FR" sz="1600" dirty="0" smtClean="0">
                <a:solidFill>
                  <a:prstClr val="white"/>
                </a:solidFill>
              </a:rPr>
              <a:t>non validées</a:t>
            </a:r>
            <a:endParaRPr lang="fr-FR" alt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Etape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Etape 3 - Portail Clients – Plan Produits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3384550" y="6532563"/>
            <a:ext cx="3136900" cy="188912"/>
          </a:xfrm>
          <a:prstGeom prst="rect">
            <a:avLst/>
          </a:prstGeom>
        </p:spPr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Portail Client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000" y="3789040"/>
            <a:ext cx="2844000" cy="18722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54000" tIns="54000" rIns="54000" bIns="54000" anchor="t"/>
          <a:lstStyle/>
          <a:p>
            <a:pPr algn="ctr"/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Banque au quotidien (TOP 10)</a:t>
            </a:r>
            <a:b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portail cible</a:t>
            </a: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Portail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cible personnalisé par CR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Espace décloisonné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Synthèse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N0 (bloc météo des comptes, perso client)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Authentification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cible</a:t>
            </a:r>
            <a:endParaRPr 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10, </a:t>
            </a:r>
            <a:r>
              <a:rPr lang="fr-FR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fcts</a:t>
            </a:r>
            <a:r>
              <a:rPr lang="fr-F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reprises  + repensées</a:t>
            </a: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1190807" y="917263"/>
            <a:ext cx="139838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fr-FR"/>
            </a:defPPr>
            <a:lvl1pPr algn="ctr">
              <a:spcAft>
                <a:spcPts val="600"/>
              </a:spcAft>
              <a:defRPr sz="16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IT 1 : Q3 2015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4253807" y="917263"/>
            <a:ext cx="139838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fr-FR"/>
            </a:defPPr>
            <a:lvl1pPr algn="ctr">
              <a:spcAft>
                <a:spcPts val="600"/>
              </a:spcAft>
              <a:defRPr sz="16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IT 2 : Q1 2016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7316807" y="917263"/>
            <a:ext cx="139838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fr-FR"/>
            </a:defPPr>
            <a:lvl1pPr algn="ctr">
              <a:spcAft>
                <a:spcPts val="600"/>
              </a:spcAft>
              <a:defRPr sz="16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IT 3 : </a:t>
            </a:r>
            <a:r>
              <a:rPr lang="fr-FR" dirty="0" smtClean="0">
                <a:solidFill>
                  <a:prstClr val="black"/>
                </a:solidFill>
              </a:rPr>
              <a:t>Q2 </a:t>
            </a:r>
            <a:r>
              <a:rPr lang="fr-FR" dirty="0">
                <a:solidFill>
                  <a:prstClr val="black"/>
                </a:solidFill>
              </a:rPr>
              <a:t>2016</a:t>
            </a:r>
          </a:p>
        </p:txBody>
      </p:sp>
      <p:grpSp>
        <p:nvGrpSpPr>
          <p:cNvPr id="9" name="Grouper 8"/>
          <p:cNvGrpSpPr/>
          <p:nvPr/>
        </p:nvGrpSpPr>
        <p:grpSpPr>
          <a:xfrm>
            <a:off x="468000" y="5733255"/>
            <a:ext cx="9165520" cy="734040"/>
            <a:chOff x="468000" y="5571126"/>
            <a:chExt cx="9165520" cy="899950"/>
          </a:xfrm>
        </p:grpSpPr>
        <p:sp>
          <p:nvSpPr>
            <p:cNvPr id="94" name="Rounded Rectangle 4"/>
            <p:cNvSpPr>
              <a:spLocks noChangeArrowheads="1"/>
            </p:cNvSpPr>
            <p:nvPr/>
          </p:nvSpPr>
          <p:spPr bwMode="auto">
            <a:xfrm>
              <a:off x="468000" y="5571126"/>
              <a:ext cx="2844000" cy="879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txBody>
            <a:bodyPr lIns="36000" tIns="36000" rIns="36000" bIns="36000" anchor="b"/>
            <a:lstStyle/>
            <a:p>
              <a:pPr marL="88900" indent="-88900">
                <a:buFont typeface="Arial" pitchFamily="34" charset="0"/>
                <a:buChar char="•"/>
              </a:pPr>
              <a:endParaRPr 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7" name="Groupe 186"/>
            <p:cNvGrpSpPr/>
            <p:nvPr/>
          </p:nvGrpSpPr>
          <p:grpSpPr>
            <a:xfrm>
              <a:off x="650218" y="5648134"/>
              <a:ext cx="266382" cy="478023"/>
              <a:chOff x="650218" y="5531917"/>
              <a:chExt cx="266382" cy="478023"/>
            </a:xfrm>
            <a:solidFill>
              <a:schemeClr val="tx1"/>
            </a:solidFill>
          </p:grpSpPr>
          <p:sp>
            <p:nvSpPr>
              <p:cNvPr id="92" name="Round Same Side Corner Rectangle 157"/>
              <p:cNvSpPr/>
              <p:nvPr/>
            </p:nvSpPr>
            <p:spPr bwMode="auto">
              <a:xfrm>
                <a:off x="650218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3" name="Oval 158"/>
              <p:cNvSpPr/>
              <p:nvPr/>
            </p:nvSpPr>
            <p:spPr bwMode="auto">
              <a:xfrm>
                <a:off x="693560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Groupe 185"/>
            <p:cNvGrpSpPr/>
            <p:nvPr/>
          </p:nvGrpSpPr>
          <p:grpSpPr>
            <a:xfrm>
              <a:off x="1213474" y="5648134"/>
              <a:ext cx="266382" cy="478023"/>
              <a:chOff x="1213474" y="5531917"/>
              <a:chExt cx="266382" cy="478023"/>
            </a:xfrm>
            <a:solidFill>
              <a:srgbClr val="00B050"/>
            </a:solidFill>
          </p:grpSpPr>
          <p:sp>
            <p:nvSpPr>
              <p:cNvPr id="145" name="Round Same Side Corner Rectangle 157"/>
              <p:cNvSpPr/>
              <p:nvPr/>
            </p:nvSpPr>
            <p:spPr bwMode="auto">
              <a:xfrm>
                <a:off x="12134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Oval 158"/>
              <p:cNvSpPr/>
              <p:nvPr/>
            </p:nvSpPr>
            <p:spPr bwMode="auto">
              <a:xfrm>
                <a:off x="1256816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5" name="Groupe 184"/>
            <p:cNvGrpSpPr/>
            <p:nvPr/>
          </p:nvGrpSpPr>
          <p:grpSpPr>
            <a:xfrm>
              <a:off x="1529274" y="5648134"/>
              <a:ext cx="266382" cy="478023"/>
              <a:chOff x="1529274" y="5531917"/>
              <a:chExt cx="266382" cy="478023"/>
            </a:xfrm>
          </p:grpSpPr>
          <p:sp>
            <p:nvSpPr>
              <p:cNvPr id="148" name="Round Same Side Corner Rectangle 157"/>
              <p:cNvSpPr/>
              <p:nvPr/>
            </p:nvSpPr>
            <p:spPr bwMode="auto">
              <a:xfrm>
                <a:off x="15292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Oval 158"/>
              <p:cNvSpPr/>
              <p:nvPr/>
            </p:nvSpPr>
            <p:spPr bwMode="auto">
              <a:xfrm>
                <a:off x="1572616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oupe 183"/>
            <p:cNvGrpSpPr/>
            <p:nvPr/>
          </p:nvGrpSpPr>
          <p:grpSpPr>
            <a:xfrm>
              <a:off x="1844574" y="5648134"/>
              <a:ext cx="266382" cy="478023"/>
              <a:chOff x="1844574" y="5531917"/>
              <a:chExt cx="266382" cy="478023"/>
            </a:xfrm>
          </p:grpSpPr>
          <p:sp>
            <p:nvSpPr>
              <p:cNvPr id="151" name="Round Same Side Corner Rectangle 157"/>
              <p:cNvSpPr/>
              <p:nvPr/>
            </p:nvSpPr>
            <p:spPr bwMode="auto">
              <a:xfrm>
                <a:off x="18445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l 158"/>
              <p:cNvSpPr/>
              <p:nvPr/>
            </p:nvSpPr>
            <p:spPr bwMode="auto">
              <a:xfrm>
                <a:off x="1887916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" name="Groupe 182"/>
            <p:cNvGrpSpPr/>
            <p:nvPr/>
          </p:nvGrpSpPr>
          <p:grpSpPr>
            <a:xfrm>
              <a:off x="2160374" y="5648134"/>
              <a:ext cx="266382" cy="478023"/>
              <a:chOff x="2160374" y="5531917"/>
              <a:chExt cx="266382" cy="478023"/>
            </a:xfrm>
          </p:grpSpPr>
          <p:sp>
            <p:nvSpPr>
              <p:cNvPr id="154" name="Round Same Side Corner Rectangle 157"/>
              <p:cNvSpPr/>
              <p:nvPr/>
            </p:nvSpPr>
            <p:spPr bwMode="auto">
              <a:xfrm>
                <a:off x="21603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Oval 158"/>
              <p:cNvSpPr/>
              <p:nvPr/>
            </p:nvSpPr>
            <p:spPr bwMode="auto">
              <a:xfrm>
                <a:off x="2203716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2476285" y="5648134"/>
              <a:ext cx="266382" cy="478023"/>
              <a:chOff x="2476285" y="5531917"/>
              <a:chExt cx="266382" cy="478023"/>
            </a:xfrm>
          </p:grpSpPr>
          <p:sp>
            <p:nvSpPr>
              <p:cNvPr id="157" name="Round Same Side Corner Rectangle 157"/>
              <p:cNvSpPr/>
              <p:nvPr/>
            </p:nvSpPr>
            <p:spPr bwMode="auto">
              <a:xfrm>
                <a:off x="2476285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Oval 158"/>
              <p:cNvSpPr/>
              <p:nvPr/>
            </p:nvSpPr>
            <p:spPr bwMode="auto">
              <a:xfrm>
                <a:off x="2519627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1" name="Groupe 180"/>
            <p:cNvGrpSpPr/>
            <p:nvPr/>
          </p:nvGrpSpPr>
          <p:grpSpPr>
            <a:xfrm>
              <a:off x="2792085" y="5648134"/>
              <a:ext cx="266382" cy="478023"/>
              <a:chOff x="2792085" y="5531917"/>
              <a:chExt cx="266382" cy="478023"/>
            </a:xfrm>
          </p:grpSpPr>
          <p:sp>
            <p:nvSpPr>
              <p:cNvPr id="160" name="Round Same Side Corner Rectangle 157"/>
              <p:cNvSpPr/>
              <p:nvPr/>
            </p:nvSpPr>
            <p:spPr bwMode="auto">
              <a:xfrm>
                <a:off x="2792085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Oval 158"/>
              <p:cNvSpPr/>
              <p:nvPr/>
            </p:nvSpPr>
            <p:spPr bwMode="auto">
              <a:xfrm>
                <a:off x="2835427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2" name="ZoneTexte 161"/>
            <p:cNvSpPr txBox="1"/>
            <p:nvPr/>
          </p:nvSpPr>
          <p:spPr>
            <a:xfrm>
              <a:off x="636450" y="6155536"/>
              <a:ext cx="293918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 smtClean="0">
                  <a:solidFill>
                    <a:prstClr val="black"/>
                  </a:solidFill>
                </a:rPr>
                <a:t>CR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1136576" y="6155536"/>
              <a:ext cx="1959648" cy="31554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>
                  <a:solidFill>
                    <a:prstClr val="black"/>
                  </a:solidFill>
                </a:rPr>
                <a:t>1</a:t>
              </a:r>
              <a:r>
                <a:rPr lang="fr-FR" sz="1200" i="0" dirty="0" smtClean="0">
                  <a:solidFill>
                    <a:prstClr val="black"/>
                  </a:solidFill>
                </a:rPr>
                <a:t>00 collaborateurs-clients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  <p:sp>
          <p:nvSpPr>
            <p:cNvPr id="215" name="Rounded Rectangle 4"/>
            <p:cNvSpPr>
              <a:spLocks noChangeArrowheads="1"/>
            </p:cNvSpPr>
            <p:nvPr/>
          </p:nvSpPr>
          <p:spPr bwMode="auto">
            <a:xfrm>
              <a:off x="3546000" y="5571126"/>
              <a:ext cx="2844000" cy="879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txBody>
            <a:bodyPr lIns="36000" tIns="36000" rIns="36000" bIns="36000" anchor="b"/>
            <a:lstStyle/>
            <a:p>
              <a:pPr marL="88900" indent="-88900">
                <a:buFont typeface="Arial" pitchFamily="34" charset="0"/>
                <a:buChar char="•"/>
              </a:pPr>
              <a:endParaRPr 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6" name="Groupe 215"/>
            <p:cNvGrpSpPr/>
            <p:nvPr/>
          </p:nvGrpSpPr>
          <p:grpSpPr>
            <a:xfrm>
              <a:off x="3728218" y="5648134"/>
              <a:ext cx="266382" cy="478023"/>
              <a:chOff x="650218" y="5531917"/>
              <a:chExt cx="266382" cy="478023"/>
            </a:xfrm>
            <a:solidFill>
              <a:schemeClr val="tx1"/>
            </a:solidFill>
          </p:grpSpPr>
          <p:sp>
            <p:nvSpPr>
              <p:cNvPr id="237" name="Round Same Side Corner Rectangle 157"/>
              <p:cNvSpPr/>
              <p:nvPr/>
            </p:nvSpPr>
            <p:spPr bwMode="auto">
              <a:xfrm>
                <a:off x="650218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2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Oval 158"/>
              <p:cNvSpPr/>
              <p:nvPr/>
            </p:nvSpPr>
            <p:spPr bwMode="auto">
              <a:xfrm>
                <a:off x="693560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7" name="Groupe 216"/>
            <p:cNvGrpSpPr/>
            <p:nvPr/>
          </p:nvGrpSpPr>
          <p:grpSpPr>
            <a:xfrm>
              <a:off x="4291474" y="5648134"/>
              <a:ext cx="266382" cy="478023"/>
              <a:chOff x="1213474" y="5531917"/>
              <a:chExt cx="266382" cy="478023"/>
            </a:xfrm>
            <a:solidFill>
              <a:srgbClr val="00B050"/>
            </a:solidFill>
          </p:grpSpPr>
          <p:sp>
            <p:nvSpPr>
              <p:cNvPr id="235" name="Round Same Side Corner Rectangle 157"/>
              <p:cNvSpPr/>
              <p:nvPr/>
            </p:nvSpPr>
            <p:spPr bwMode="auto">
              <a:xfrm>
                <a:off x="12134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Oval 158"/>
              <p:cNvSpPr/>
              <p:nvPr/>
            </p:nvSpPr>
            <p:spPr bwMode="auto">
              <a:xfrm>
                <a:off x="1256816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8" name="Groupe 217"/>
            <p:cNvGrpSpPr/>
            <p:nvPr/>
          </p:nvGrpSpPr>
          <p:grpSpPr>
            <a:xfrm>
              <a:off x="4607274" y="5648134"/>
              <a:ext cx="266382" cy="478023"/>
              <a:chOff x="1529274" y="5531917"/>
              <a:chExt cx="266382" cy="478023"/>
            </a:xfrm>
            <a:solidFill>
              <a:srgbClr val="00B050"/>
            </a:solidFill>
          </p:grpSpPr>
          <p:sp>
            <p:nvSpPr>
              <p:cNvPr id="233" name="Round Same Side Corner Rectangle 157"/>
              <p:cNvSpPr/>
              <p:nvPr/>
            </p:nvSpPr>
            <p:spPr bwMode="auto">
              <a:xfrm>
                <a:off x="15292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158"/>
              <p:cNvSpPr/>
              <p:nvPr/>
            </p:nvSpPr>
            <p:spPr bwMode="auto">
              <a:xfrm>
                <a:off x="1572616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9" name="Groupe 218"/>
            <p:cNvGrpSpPr/>
            <p:nvPr/>
          </p:nvGrpSpPr>
          <p:grpSpPr>
            <a:xfrm>
              <a:off x="4922574" y="5648134"/>
              <a:ext cx="266382" cy="478023"/>
              <a:chOff x="1844574" y="5531917"/>
              <a:chExt cx="266382" cy="478023"/>
            </a:xfrm>
          </p:grpSpPr>
          <p:sp>
            <p:nvSpPr>
              <p:cNvPr id="231" name="Round Same Side Corner Rectangle 157"/>
              <p:cNvSpPr/>
              <p:nvPr/>
            </p:nvSpPr>
            <p:spPr bwMode="auto">
              <a:xfrm>
                <a:off x="18445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158"/>
              <p:cNvSpPr/>
              <p:nvPr/>
            </p:nvSpPr>
            <p:spPr bwMode="auto">
              <a:xfrm>
                <a:off x="1887916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0" name="Groupe 219"/>
            <p:cNvGrpSpPr/>
            <p:nvPr/>
          </p:nvGrpSpPr>
          <p:grpSpPr>
            <a:xfrm>
              <a:off x="5238374" y="5648134"/>
              <a:ext cx="266382" cy="478023"/>
              <a:chOff x="2160374" y="5531917"/>
              <a:chExt cx="266382" cy="478023"/>
            </a:xfrm>
          </p:grpSpPr>
          <p:sp>
            <p:nvSpPr>
              <p:cNvPr id="229" name="Round Same Side Corner Rectangle 157"/>
              <p:cNvSpPr/>
              <p:nvPr/>
            </p:nvSpPr>
            <p:spPr bwMode="auto">
              <a:xfrm>
                <a:off x="21603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Oval 158"/>
              <p:cNvSpPr/>
              <p:nvPr/>
            </p:nvSpPr>
            <p:spPr bwMode="auto">
              <a:xfrm>
                <a:off x="2203716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1" name="Groupe 220"/>
            <p:cNvGrpSpPr/>
            <p:nvPr/>
          </p:nvGrpSpPr>
          <p:grpSpPr>
            <a:xfrm>
              <a:off x="5554285" y="5648134"/>
              <a:ext cx="266382" cy="478023"/>
              <a:chOff x="2476285" y="5531917"/>
              <a:chExt cx="266382" cy="478023"/>
            </a:xfrm>
          </p:grpSpPr>
          <p:sp>
            <p:nvSpPr>
              <p:cNvPr id="227" name="Round Same Side Corner Rectangle 157"/>
              <p:cNvSpPr/>
              <p:nvPr/>
            </p:nvSpPr>
            <p:spPr bwMode="auto">
              <a:xfrm>
                <a:off x="2476285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Oval 158"/>
              <p:cNvSpPr/>
              <p:nvPr/>
            </p:nvSpPr>
            <p:spPr bwMode="auto">
              <a:xfrm>
                <a:off x="2519627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2" name="Groupe 221"/>
            <p:cNvGrpSpPr/>
            <p:nvPr/>
          </p:nvGrpSpPr>
          <p:grpSpPr>
            <a:xfrm>
              <a:off x="5870085" y="5648134"/>
              <a:ext cx="266382" cy="478023"/>
              <a:chOff x="2792085" y="5531917"/>
              <a:chExt cx="266382" cy="478023"/>
            </a:xfrm>
          </p:grpSpPr>
          <p:sp>
            <p:nvSpPr>
              <p:cNvPr id="225" name="Round Same Side Corner Rectangle 157"/>
              <p:cNvSpPr/>
              <p:nvPr/>
            </p:nvSpPr>
            <p:spPr bwMode="auto">
              <a:xfrm>
                <a:off x="2792085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Oval 158"/>
              <p:cNvSpPr/>
              <p:nvPr/>
            </p:nvSpPr>
            <p:spPr bwMode="auto">
              <a:xfrm>
                <a:off x="2835427" y="5531917"/>
                <a:ext cx="179699" cy="186387"/>
              </a:xfrm>
              <a:prstGeom prst="ellipse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3" name="ZoneTexte 222"/>
            <p:cNvSpPr txBox="1"/>
            <p:nvPr/>
          </p:nvSpPr>
          <p:spPr>
            <a:xfrm>
              <a:off x="3714450" y="6155536"/>
              <a:ext cx="293918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 smtClean="0">
                  <a:solidFill>
                    <a:prstClr val="black"/>
                  </a:solidFill>
                </a:rPr>
                <a:t>CR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4232920" y="6155536"/>
              <a:ext cx="19584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 smtClean="0">
                  <a:solidFill>
                    <a:prstClr val="black"/>
                  </a:solidFill>
                </a:rPr>
                <a:t>Panel clients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  <p:sp>
          <p:nvSpPr>
            <p:cNvPr id="240" name="Rounded Rectangle 4"/>
            <p:cNvSpPr>
              <a:spLocks noChangeArrowheads="1"/>
            </p:cNvSpPr>
            <p:nvPr/>
          </p:nvSpPr>
          <p:spPr bwMode="auto">
            <a:xfrm>
              <a:off x="6624000" y="5571126"/>
              <a:ext cx="3009520" cy="879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txBody>
            <a:bodyPr lIns="36000" tIns="36000" rIns="36000" bIns="36000" anchor="b"/>
            <a:lstStyle/>
            <a:p>
              <a:pPr marL="88900" indent="-88900">
                <a:buFont typeface="Arial" pitchFamily="34" charset="0"/>
                <a:buChar char="•"/>
              </a:pPr>
              <a:endParaRPr 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Groupe 240"/>
            <p:cNvGrpSpPr/>
            <p:nvPr/>
          </p:nvGrpSpPr>
          <p:grpSpPr>
            <a:xfrm>
              <a:off x="6806218" y="5648134"/>
              <a:ext cx="266382" cy="478023"/>
              <a:chOff x="650218" y="5531917"/>
              <a:chExt cx="266382" cy="478023"/>
            </a:xfrm>
            <a:solidFill>
              <a:schemeClr val="tx1"/>
            </a:solidFill>
          </p:grpSpPr>
          <p:sp>
            <p:nvSpPr>
              <p:cNvPr id="262" name="Round Same Side Corner Rectangle 157"/>
              <p:cNvSpPr/>
              <p:nvPr/>
            </p:nvSpPr>
            <p:spPr bwMode="auto">
              <a:xfrm>
                <a:off x="650218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2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</a:t>
                </a:r>
                <a:endPara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Oval 158"/>
              <p:cNvSpPr/>
              <p:nvPr/>
            </p:nvSpPr>
            <p:spPr bwMode="auto">
              <a:xfrm>
                <a:off x="693560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2" name="Groupe 241"/>
            <p:cNvGrpSpPr/>
            <p:nvPr/>
          </p:nvGrpSpPr>
          <p:grpSpPr>
            <a:xfrm>
              <a:off x="7369474" y="5648134"/>
              <a:ext cx="266382" cy="478023"/>
              <a:chOff x="1213474" y="5531917"/>
              <a:chExt cx="266382" cy="478023"/>
            </a:xfrm>
            <a:solidFill>
              <a:srgbClr val="00B050"/>
            </a:solidFill>
          </p:grpSpPr>
          <p:sp>
            <p:nvSpPr>
              <p:cNvPr id="260" name="Round Same Side Corner Rectangle 157"/>
              <p:cNvSpPr/>
              <p:nvPr/>
            </p:nvSpPr>
            <p:spPr bwMode="auto">
              <a:xfrm>
                <a:off x="12134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Oval 158"/>
              <p:cNvSpPr/>
              <p:nvPr/>
            </p:nvSpPr>
            <p:spPr bwMode="auto">
              <a:xfrm>
                <a:off x="1256816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oupe 242"/>
            <p:cNvGrpSpPr/>
            <p:nvPr/>
          </p:nvGrpSpPr>
          <p:grpSpPr>
            <a:xfrm>
              <a:off x="7685274" y="5648134"/>
              <a:ext cx="266382" cy="478023"/>
              <a:chOff x="1529274" y="5531917"/>
              <a:chExt cx="266382" cy="478023"/>
            </a:xfrm>
            <a:solidFill>
              <a:srgbClr val="00B050"/>
            </a:solidFill>
          </p:grpSpPr>
          <p:sp>
            <p:nvSpPr>
              <p:cNvPr id="258" name="Round Same Side Corner Rectangle 157"/>
              <p:cNvSpPr/>
              <p:nvPr/>
            </p:nvSpPr>
            <p:spPr bwMode="auto">
              <a:xfrm>
                <a:off x="1529274" y="5725870"/>
                <a:ext cx="266382" cy="284070"/>
              </a:xfrm>
              <a:prstGeom prst="round2SameRect">
                <a:avLst>
                  <a:gd name="adj1" fmla="val 41618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/>
              <a:lstStyle/>
              <a:p>
                <a:pPr>
                  <a:defRPr/>
                </a:pPr>
                <a:endParaRPr lang="en-US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Oval 158"/>
              <p:cNvSpPr/>
              <p:nvPr/>
            </p:nvSpPr>
            <p:spPr bwMode="auto">
              <a:xfrm>
                <a:off x="1572616" y="5531917"/>
                <a:ext cx="179699" cy="186387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" name="Round Same Side Corner Rectangle 157"/>
            <p:cNvSpPr/>
            <p:nvPr/>
          </p:nvSpPr>
          <p:spPr bwMode="auto">
            <a:xfrm>
              <a:off x="8000574" y="5842087"/>
              <a:ext cx="266382" cy="284070"/>
            </a:xfrm>
            <a:prstGeom prst="round2SameRect">
              <a:avLst>
                <a:gd name="adj1" fmla="val 41618"/>
                <a:gd name="adj2" fmla="val 0"/>
              </a:avLst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en-US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Oval 158"/>
            <p:cNvSpPr/>
            <p:nvPr/>
          </p:nvSpPr>
          <p:spPr bwMode="auto">
            <a:xfrm>
              <a:off x="8043916" y="5648134"/>
              <a:ext cx="179699" cy="186387"/>
            </a:xfrm>
            <a:prstGeom prst="ellipse">
              <a:avLst/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ound Same Side Corner Rectangle 157"/>
            <p:cNvSpPr/>
            <p:nvPr/>
          </p:nvSpPr>
          <p:spPr bwMode="auto">
            <a:xfrm>
              <a:off x="8316374" y="5842087"/>
              <a:ext cx="266382" cy="284070"/>
            </a:xfrm>
            <a:prstGeom prst="round2SameRect">
              <a:avLst>
                <a:gd name="adj1" fmla="val 41618"/>
                <a:gd name="adj2" fmla="val 0"/>
              </a:avLst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en-US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Oval 158"/>
            <p:cNvSpPr/>
            <p:nvPr/>
          </p:nvSpPr>
          <p:spPr bwMode="auto">
            <a:xfrm>
              <a:off x="8359716" y="5648134"/>
              <a:ext cx="179699" cy="186387"/>
            </a:xfrm>
            <a:prstGeom prst="ellipse">
              <a:avLst/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ound Same Side Corner Rectangle 157"/>
            <p:cNvSpPr/>
            <p:nvPr/>
          </p:nvSpPr>
          <p:spPr bwMode="auto">
            <a:xfrm>
              <a:off x="8632285" y="5842087"/>
              <a:ext cx="266382" cy="284070"/>
            </a:xfrm>
            <a:prstGeom prst="round2SameRect">
              <a:avLst>
                <a:gd name="adj1" fmla="val 41618"/>
                <a:gd name="adj2" fmla="val 0"/>
              </a:avLst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en-US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Oval 158"/>
            <p:cNvSpPr/>
            <p:nvPr/>
          </p:nvSpPr>
          <p:spPr bwMode="auto">
            <a:xfrm>
              <a:off x="8675627" y="5648134"/>
              <a:ext cx="179699" cy="186387"/>
            </a:xfrm>
            <a:prstGeom prst="ellipse">
              <a:avLst/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ound Same Side Corner Rectangle 157"/>
            <p:cNvSpPr/>
            <p:nvPr/>
          </p:nvSpPr>
          <p:spPr bwMode="auto">
            <a:xfrm>
              <a:off x="8948085" y="5842087"/>
              <a:ext cx="266382" cy="284070"/>
            </a:xfrm>
            <a:prstGeom prst="round2SameRect">
              <a:avLst>
                <a:gd name="adj1" fmla="val 41618"/>
                <a:gd name="adj2" fmla="val 0"/>
              </a:avLst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en-US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158"/>
            <p:cNvSpPr/>
            <p:nvPr/>
          </p:nvSpPr>
          <p:spPr bwMode="auto">
            <a:xfrm>
              <a:off x="8991427" y="5648134"/>
              <a:ext cx="179699" cy="186387"/>
            </a:xfrm>
            <a:prstGeom prst="ellipse">
              <a:avLst/>
            </a:prstGeom>
            <a:gradFill flip="none" rotWithShape="1">
              <a:gsLst>
                <a:gs pos="38000">
                  <a:schemeClr val="bg1">
                    <a:lumMod val="95000"/>
                  </a:schemeClr>
                </a:gs>
                <a:gs pos="74000">
                  <a:srgbClr val="00B050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ZoneTexte 247"/>
            <p:cNvSpPr txBox="1"/>
            <p:nvPr/>
          </p:nvSpPr>
          <p:spPr>
            <a:xfrm>
              <a:off x="6792450" y="6155536"/>
              <a:ext cx="293918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 smtClean="0">
                  <a:solidFill>
                    <a:prstClr val="black"/>
                  </a:solidFill>
                </a:rPr>
                <a:t>CR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  <p:sp>
          <p:nvSpPr>
            <p:cNvPr id="249" name="ZoneTexte 248"/>
            <p:cNvSpPr txBox="1"/>
            <p:nvPr/>
          </p:nvSpPr>
          <p:spPr>
            <a:xfrm>
              <a:off x="7310920" y="6155536"/>
              <a:ext cx="195840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fr-FR"/>
              </a:defPPr>
              <a:lvl1pPr algn="ctr">
                <a:spcAft>
                  <a:spcPts val="600"/>
                </a:spcAft>
                <a:defRPr sz="1600" b="1" i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fr-FR" sz="1200" i="0" dirty="0" smtClean="0">
                  <a:solidFill>
                    <a:prstClr val="black"/>
                  </a:solidFill>
                </a:rPr>
                <a:t>Début bascule</a:t>
              </a:r>
              <a:endParaRPr lang="fr-FR" sz="1200" i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91" name="Picture 4" descr="http://www.google.fr/url?source=imglanding&amp;ct=img&amp;q=http://www.graphetic.com/wp-content/uploads/2010/03/ecran.png&amp;sa=X&amp;ei=-SWEVf74Iu2u7Aar1bmwDg&amp;ved=0CAkQ8wc4VA&amp;usg=AFQjCNE7bP5kxdBcW-DyP5UOr8CkNy0k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7" y="1292859"/>
            <a:ext cx="2851996" cy="26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301"/>
          <p:cNvSpPr/>
          <p:nvPr/>
        </p:nvSpPr>
        <p:spPr>
          <a:xfrm>
            <a:off x="3543916" y="3789040"/>
            <a:ext cx="2844000" cy="18722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54000" tIns="54000" rIns="54000" bIns="54000" anchor="t"/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Enrichissement </a:t>
            </a:r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BAQ</a:t>
            </a:r>
            <a:b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 </a:t>
            </a:r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Synthèse N1 (globales)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 repensées </a:t>
            </a: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Espace prospect, OAV, dossier </a:t>
            </a:r>
            <a:r>
              <a:rPr lang="fr-FR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d’interaction (Chat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Visio)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ush CRM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624680" y="3789040"/>
            <a:ext cx="3008839" cy="18722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54000" tIns="54000" rIns="54000" bIns="54000" anchor="t"/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Parcours client </a:t>
            </a:r>
            <a:r>
              <a:rPr lang="fr-F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multicanal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Synthèses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détaillées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(N2, N3)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budget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Analytique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Souscription multicanal (mode dépose)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fr-FR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e 263"/>
          <p:cNvGrpSpPr/>
          <p:nvPr/>
        </p:nvGrpSpPr>
        <p:grpSpPr>
          <a:xfrm>
            <a:off x="783409" y="2527482"/>
            <a:ext cx="1915917" cy="360000"/>
            <a:chOff x="7837486" y="1689557"/>
            <a:chExt cx="1592263" cy="228600"/>
          </a:xfrm>
          <a:solidFill>
            <a:schemeClr val="bg1">
              <a:lumMod val="95000"/>
            </a:schemeClr>
          </a:solidFill>
        </p:grpSpPr>
        <p:sp>
          <p:nvSpPr>
            <p:cNvPr id="265" name="Chevron 264"/>
            <p:cNvSpPr/>
            <p:nvPr/>
          </p:nvSpPr>
          <p:spPr>
            <a:xfrm>
              <a:off x="7837486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66" name="Chevron 265"/>
            <p:cNvSpPr/>
            <p:nvPr/>
          </p:nvSpPr>
          <p:spPr>
            <a:xfrm>
              <a:off x="8088946" y="1689557"/>
              <a:ext cx="334962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67" name="Chevron 266"/>
            <p:cNvSpPr/>
            <p:nvPr/>
          </p:nvSpPr>
          <p:spPr>
            <a:xfrm>
              <a:off x="8340405" y="1689557"/>
              <a:ext cx="333375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68" name="Chevron 267"/>
            <p:cNvSpPr/>
            <p:nvPr/>
          </p:nvSpPr>
          <p:spPr>
            <a:xfrm>
              <a:off x="8590277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69" name="Chevron 268"/>
            <p:cNvSpPr/>
            <p:nvPr/>
          </p:nvSpPr>
          <p:spPr>
            <a:xfrm>
              <a:off x="8841737" y="1689557"/>
              <a:ext cx="336551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270" name="Chevron 269"/>
            <p:cNvSpPr/>
            <p:nvPr/>
          </p:nvSpPr>
          <p:spPr>
            <a:xfrm>
              <a:off x="9094786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62" name="Group 23"/>
          <p:cNvGrpSpPr>
            <a:grpSpLocks/>
          </p:cNvGrpSpPr>
          <p:nvPr/>
        </p:nvGrpSpPr>
        <p:grpSpPr>
          <a:xfrm>
            <a:off x="2811558" y="2041292"/>
            <a:ext cx="360000" cy="360000"/>
            <a:chOff x="4259263" y="555625"/>
            <a:chExt cx="1876425" cy="1925638"/>
          </a:xfrm>
          <a:solidFill>
            <a:schemeClr val="bg1">
              <a:lumMod val="85000"/>
            </a:schemeClr>
          </a:solidFill>
        </p:grpSpPr>
        <p:sp>
          <p:nvSpPr>
            <p:cNvPr id="363" name="Freeform 31"/>
            <p:cNvSpPr>
              <a:spLocks noEditPoints="1"/>
            </p:cNvSpPr>
            <p:nvPr/>
          </p:nvSpPr>
          <p:spPr bwMode="auto">
            <a:xfrm>
              <a:off x="4259263" y="555625"/>
              <a:ext cx="1876425" cy="1925638"/>
            </a:xfrm>
            <a:custGeom>
              <a:avLst/>
              <a:gdLst>
                <a:gd name="T0" fmla="*/ 188 w 192"/>
                <a:gd name="T1" fmla="*/ 42 h 197"/>
                <a:gd name="T2" fmla="*/ 170 w 192"/>
                <a:gd name="T3" fmla="*/ 19 h 197"/>
                <a:gd name="T4" fmla="*/ 150 w 192"/>
                <a:gd name="T5" fmla="*/ 7 h 197"/>
                <a:gd name="T6" fmla="*/ 116 w 192"/>
                <a:gd name="T7" fmla="*/ 1 h 197"/>
                <a:gd name="T8" fmla="*/ 89 w 192"/>
                <a:gd name="T9" fmla="*/ 6 h 197"/>
                <a:gd name="T10" fmla="*/ 68 w 192"/>
                <a:gd name="T11" fmla="*/ 16 h 197"/>
                <a:gd name="T12" fmla="*/ 57 w 192"/>
                <a:gd name="T13" fmla="*/ 29 h 197"/>
                <a:gd name="T14" fmla="*/ 50 w 192"/>
                <a:gd name="T15" fmla="*/ 49 h 197"/>
                <a:gd name="T16" fmla="*/ 18 w 192"/>
                <a:gd name="T17" fmla="*/ 53 h 197"/>
                <a:gd name="T18" fmla="*/ 5 w 192"/>
                <a:gd name="T19" fmla="*/ 65 h 197"/>
                <a:gd name="T20" fmla="*/ 1 w 192"/>
                <a:gd name="T21" fmla="*/ 91 h 197"/>
                <a:gd name="T22" fmla="*/ 3 w 192"/>
                <a:gd name="T23" fmla="*/ 138 h 197"/>
                <a:gd name="T24" fmla="*/ 12 w 192"/>
                <a:gd name="T25" fmla="*/ 153 h 197"/>
                <a:gd name="T26" fmla="*/ 36 w 192"/>
                <a:gd name="T27" fmla="*/ 161 h 197"/>
                <a:gd name="T28" fmla="*/ 42 w 192"/>
                <a:gd name="T29" fmla="*/ 182 h 197"/>
                <a:gd name="T30" fmla="*/ 54 w 192"/>
                <a:gd name="T31" fmla="*/ 188 h 197"/>
                <a:gd name="T32" fmla="*/ 65 w 192"/>
                <a:gd name="T33" fmla="*/ 168 h 197"/>
                <a:gd name="T34" fmla="*/ 77 w 192"/>
                <a:gd name="T35" fmla="*/ 158 h 197"/>
                <a:gd name="T36" fmla="*/ 95 w 192"/>
                <a:gd name="T37" fmla="*/ 149 h 197"/>
                <a:gd name="T38" fmla="*/ 105 w 192"/>
                <a:gd name="T39" fmla="*/ 126 h 197"/>
                <a:gd name="T40" fmla="*/ 123 w 192"/>
                <a:gd name="T41" fmla="*/ 127 h 197"/>
                <a:gd name="T42" fmla="*/ 147 w 192"/>
                <a:gd name="T43" fmla="*/ 139 h 197"/>
                <a:gd name="T44" fmla="*/ 164 w 192"/>
                <a:gd name="T45" fmla="*/ 144 h 197"/>
                <a:gd name="T46" fmla="*/ 171 w 192"/>
                <a:gd name="T47" fmla="*/ 113 h 197"/>
                <a:gd name="T48" fmla="*/ 187 w 192"/>
                <a:gd name="T49" fmla="*/ 98 h 197"/>
                <a:gd name="T50" fmla="*/ 191 w 192"/>
                <a:gd name="T51" fmla="*/ 73 h 197"/>
                <a:gd name="T52" fmla="*/ 50 w 192"/>
                <a:gd name="T53" fmla="*/ 190 h 197"/>
                <a:gd name="T54" fmla="*/ 95 w 192"/>
                <a:gd name="T55" fmla="*/ 142 h 197"/>
                <a:gd name="T56" fmla="*/ 69 w 192"/>
                <a:gd name="T57" fmla="*/ 157 h 197"/>
                <a:gd name="T58" fmla="*/ 56 w 192"/>
                <a:gd name="T59" fmla="*/ 173 h 197"/>
                <a:gd name="T60" fmla="*/ 47 w 192"/>
                <a:gd name="T61" fmla="*/ 184 h 197"/>
                <a:gd name="T62" fmla="*/ 46 w 192"/>
                <a:gd name="T63" fmla="*/ 158 h 197"/>
                <a:gd name="T64" fmla="*/ 40 w 192"/>
                <a:gd name="T65" fmla="*/ 150 h 197"/>
                <a:gd name="T66" fmla="*/ 47 w 192"/>
                <a:gd name="T67" fmla="*/ 129 h 197"/>
                <a:gd name="T68" fmla="*/ 54 w 192"/>
                <a:gd name="T69" fmla="*/ 108 h 197"/>
                <a:gd name="T70" fmla="*/ 47 w 192"/>
                <a:gd name="T71" fmla="*/ 86 h 197"/>
                <a:gd name="T72" fmla="*/ 43 w 192"/>
                <a:gd name="T73" fmla="*/ 59 h 197"/>
                <a:gd name="T74" fmla="*/ 54 w 192"/>
                <a:gd name="T75" fmla="*/ 78 h 197"/>
                <a:gd name="T76" fmla="*/ 61 w 192"/>
                <a:gd name="T77" fmla="*/ 100 h 197"/>
                <a:gd name="T78" fmla="*/ 75 w 192"/>
                <a:gd name="T79" fmla="*/ 115 h 197"/>
                <a:gd name="T80" fmla="*/ 91 w 192"/>
                <a:gd name="T81" fmla="*/ 122 h 197"/>
                <a:gd name="T82" fmla="*/ 140 w 192"/>
                <a:gd name="T83" fmla="*/ 11 h 197"/>
                <a:gd name="T84" fmla="*/ 125 w 192"/>
                <a:gd name="T85" fmla="*/ 20 h 197"/>
                <a:gd name="T86" fmla="*/ 120 w 192"/>
                <a:gd name="T87" fmla="*/ 43 h 197"/>
                <a:gd name="T88" fmla="*/ 116 w 192"/>
                <a:gd name="T89" fmla="*/ 63 h 197"/>
                <a:gd name="T90" fmla="*/ 112 w 192"/>
                <a:gd name="T91" fmla="*/ 80 h 197"/>
                <a:gd name="T92" fmla="*/ 117 w 192"/>
                <a:gd name="T93" fmla="*/ 94 h 197"/>
                <a:gd name="T94" fmla="*/ 119 w 192"/>
                <a:gd name="T95" fmla="*/ 112 h 197"/>
                <a:gd name="T96" fmla="*/ 127 w 192"/>
                <a:gd name="T97" fmla="*/ 122 h 197"/>
                <a:gd name="T98" fmla="*/ 105 w 192"/>
                <a:gd name="T99" fmla="*/ 106 h 197"/>
                <a:gd name="T100" fmla="*/ 104 w 192"/>
                <a:gd name="T101" fmla="*/ 80 h 197"/>
                <a:gd name="T102" fmla="*/ 98 w 192"/>
                <a:gd name="T103" fmla="*/ 64 h 197"/>
                <a:gd name="T104" fmla="*/ 79 w 192"/>
                <a:gd name="T105" fmla="*/ 54 h 197"/>
                <a:gd name="T106" fmla="*/ 57 w 192"/>
                <a:gd name="T107" fmla="*/ 43 h 197"/>
                <a:gd name="T108" fmla="*/ 69 w 192"/>
                <a:gd name="T109" fmla="*/ 24 h 197"/>
                <a:gd name="T110" fmla="*/ 91 w 192"/>
                <a:gd name="T111" fmla="*/ 11 h 197"/>
                <a:gd name="T112" fmla="*/ 110 w 192"/>
                <a:gd name="T113" fmla="*/ 7 h 197"/>
                <a:gd name="T114" fmla="*/ 135 w 192"/>
                <a:gd name="T115" fmla="*/ 8 h 197"/>
                <a:gd name="T116" fmla="*/ 150 w 192"/>
                <a:gd name="T117" fmla="*/ 140 h 197"/>
                <a:gd name="T118" fmla="*/ 155 w 192"/>
                <a:gd name="T119" fmla="*/ 144 h 197"/>
                <a:gd name="T120" fmla="*/ 160 w 192"/>
                <a:gd name="T121" fmla="*/ 133 h 197"/>
                <a:gd name="T122" fmla="*/ 184 w 192"/>
                <a:gd name="T123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7">
                  <a:moveTo>
                    <a:pt x="191" y="70"/>
                  </a:moveTo>
                  <a:cubicBezTo>
                    <a:pt x="192" y="69"/>
                    <a:pt x="191" y="68"/>
                    <a:pt x="191" y="68"/>
                  </a:cubicBezTo>
                  <a:cubicBezTo>
                    <a:pt x="191" y="67"/>
                    <a:pt x="191" y="67"/>
                    <a:pt x="191" y="66"/>
                  </a:cubicBezTo>
                  <a:cubicBezTo>
                    <a:pt x="191" y="66"/>
                    <a:pt x="191" y="65"/>
                    <a:pt x="191" y="64"/>
                  </a:cubicBezTo>
                  <a:cubicBezTo>
                    <a:pt x="191" y="63"/>
                    <a:pt x="191" y="63"/>
                    <a:pt x="191" y="62"/>
                  </a:cubicBezTo>
                  <a:cubicBezTo>
                    <a:pt x="191" y="62"/>
                    <a:pt x="191" y="61"/>
                    <a:pt x="191" y="61"/>
                  </a:cubicBezTo>
                  <a:cubicBezTo>
                    <a:pt x="191" y="61"/>
                    <a:pt x="191" y="61"/>
                    <a:pt x="191" y="60"/>
                  </a:cubicBezTo>
                  <a:cubicBezTo>
                    <a:pt x="191" y="60"/>
                    <a:pt x="191" y="58"/>
                    <a:pt x="191" y="58"/>
                  </a:cubicBezTo>
                  <a:cubicBezTo>
                    <a:pt x="191" y="58"/>
                    <a:pt x="191" y="58"/>
                    <a:pt x="191" y="57"/>
                  </a:cubicBezTo>
                  <a:cubicBezTo>
                    <a:pt x="191" y="57"/>
                    <a:pt x="191" y="57"/>
                    <a:pt x="190" y="56"/>
                  </a:cubicBezTo>
                  <a:cubicBezTo>
                    <a:pt x="190" y="56"/>
                    <a:pt x="190" y="55"/>
                    <a:pt x="190" y="55"/>
                  </a:cubicBezTo>
                  <a:cubicBezTo>
                    <a:pt x="190" y="54"/>
                    <a:pt x="189" y="53"/>
                    <a:pt x="189" y="52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0"/>
                    <a:pt x="189" y="50"/>
                    <a:pt x="189" y="49"/>
                  </a:cubicBezTo>
                  <a:cubicBezTo>
                    <a:pt x="190" y="48"/>
                    <a:pt x="189" y="47"/>
                    <a:pt x="189" y="46"/>
                  </a:cubicBezTo>
                  <a:cubicBezTo>
                    <a:pt x="189" y="46"/>
                    <a:pt x="189" y="45"/>
                    <a:pt x="189" y="45"/>
                  </a:cubicBezTo>
                  <a:cubicBezTo>
                    <a:pt x="189" y="44"/>
                    <a:pt x="188" y="43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7" y="39"/>
                    <a:pt x="187" y="38"/>
                    <a:pt x="187" y="38"/>
                  </a:cubicBezTo>
                  <a:cubicBezTo>
                    <a:pt x="187" y="37"/>
                    <a:pt x="187" y="37"/>
                    <a:pt x="187" y="36"/>
                  </a:cubicBezTo>
                  <a:cubicBezTo>
                    <a:pt x="186" y="36"/>
                    <a:pt x="186" y="35"/>
                    <a:pt x="186" y="35"/>
                  </a:cubicBezTo>
                  <a:cubicBezTo>
                    <a:pt x="186" y="35"/>
                    <a:pt x="186" y="34"/>
                    <a:pt x="186" y="34"/>
                  </a:cubicBezTo>
                  <a:cubicBezTo>
                    <a:pt x="185" y="33"/>
                    <a:pt x="184" y="31"/>
                    <a:pt x="183" y="30"/>
                  </a:cubicBezTo>
                  <a:cubicBezTo>
                    <a:pt x="182" y="29"/>
                    <a:pt x="182" y="28"/>
                    <a:pt x="181" y="27"/>
                  </a:cubicBezTo>
                  <a:cubicBezTo>
                    <a:pt x="181" y="26"/>
                    <a:pt x="180" y="26"/>
                    <a:pt x="180" y="26"/>
                  </a:cubicBezTo>
                  <a:cubicBezTo>
                    <a:pt x="179" y="26"/>
                    <a:pt x="179" y="25"/>
                    <a:pt x="179" y="25"/>
                  </a:cubicBezTo>
                  <a:cubicBezTo>
                    <a:pt x="179" y="25"/>
                    <a:pt x="178" y="25"/>
                    <a:pt x="178" y="24"/>
                  </a:cubicBezTo>
                  <a:cubicBezTo>
                    <a:pt x="177" y="24"/>
                    <a:pt x="177" y="23"/>
                    <a:pt x="176" y="23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76" y="23"/>
                    <a:pt x="175" y="22"/>
                    <a:pt x="175" y="22"/>
                  </a:cubicBezTo>
                  <a:cubicBezTo>
                    <a:pt x="175" y="22"/>
                    <a:pt x="174" y="22"/>
                    <a:pt x="174" y="21"/>
                  </a:cubicBezTo>
                  <a:cubicBezTo>
                    <a:pt x="173" y="21"/>
                    <a:pt x="173" y="20"/>
                    <a:pt x="172" y="20"/>
                  </a:cubicBezTo>
                  <a:cubicBezTo>
                    <a:pt x="171" y="19"/>
                    <a:pt x="171" y="19"/>
                    <a:pt x="170" y="19"/>
                  </a:cubicBezTo>
                  <a:cubicBezTo>
                    <a:pt x="170" y="18"/>
                    <a:pt x="169" y="18"/>
                    <a:pt x="169" y="18"/>
                  </a:cubicBezTo>
                  <a:cubicBezTo>
                    <a:pt x="169" y="18"/>
                    <a:pt x="168" y="18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6"/>
                    <a:pt x="165" y="16"/>
                    <a:pt x="165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4"/>
                    <a:pt x="163" y="15"/>
                    <a:pt x="163" y="14"/>
                  </a:cubicBezTo>
                  <a:cubicBezTo>
                    <a:pt x="162" y="14"/>
                    <a:pt x="162" y="13"/>
                    <a:pt x="161" y="13"/>
                  </a:cubicBezTo>
                  <a:cubicBezTo>
                    <a:pt x="161" y="13"/>
                    <a:pt x="160" y="13"/>
                    <a:pt x="159" y="12"/>
                  </a:cubicBezTo>
                  <a:cubicBezTo>
                    <a:pt x="159" y="12"/>
                    <a:pt x="159" y="12"/>
                    <a:pt x="158" y="11"/>
                  </a:cubicBezTo>
                  <a:cubicBezTo>
                    <a:pt x="158" y="11"/>
                    <a:pt x="157" y="11"/>
                    <a:pt x="157" y="11"/>
                  </a:cubicBezTo>
                  <a:cubicBezTo>
                    <a:pt x="156" y="11"/>
                    <a:pt x="156" y="10"/>
                    <a:pt x="156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4" y="9"/>
                    <a:pt x="154" y="9"/>
                    <a:pt x="153" y="9"/>
                  </a:cubicBezTo>
                  <a:cubicBezTo>
                    <a:pt x="153" y="8"/>
                    <a:pt x="153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7"/>
                    <a:pt x="150" y="7"/>
                    <a:pt x="150" y="7"/>
                  </a:cubicBezTo>
                  <a:cubicBezTo>
                    <a:pt x="150" y="7"/>
                    <a:pt x="149" y="7"/>
                    <a:pt x="149" y="7"/>
                  </a:cubicBezTo>
                  <a:cubicBezTo>
                    <a:pt x="149" y="6"/>
                    <a:pt x="149" y="6"/>
                    <a:pt x="148" y="6"/>
                  </a:cubicBezTo>
                  <a:cubicBezTo>
                    <a:pt x="148" y="6"/>
                    <a:pt x="147" y="6"/>
                    <a:pt x="147" y="6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5" y="5"/>
                    <a:pt x="145" y="5"/>
                    <a:pt x="144" y="5"/>
                  </a:cubicBezTo>
                  <a:cubicBezTo>
                    <a:pt x="144" y="5"/>
                    <a:pt x="143" y="4"/>
                    <a:pt x="143" y="4"/>
                  </a:cubicBezTo>
                  <a:cubicBezTo>
                    <a:pt x="143" y="4"/>
                    <a:pt x="143" y="4"/>
                    <a:pt x="142" y="4"/>
                  </a:cubicBezTo>
                  <a:cubicBezTo>
                    <a:pt x="142" y="4"/>
                    <a:pt x="141" y="4"/>
                    <a:pt x="140" y="3"/>
                  </a:cubicBezTo>
                  <a:cubicBezTo>
                    <a:pt x="140" y="3"/>
                    <a:pt x="139" y="3"/>
                    <a:pt x="139" y="3"/>
                  </a:cubicBezTo>
                  <a:cubicBezTo>
                    <a:pt x="139" y="3"/>
                    <a:pt x="139" y="3"/>
                    <a:pt x="138" y="3"/>
                  </a:cubicBezTo>
                  <a:cubicBezTo>
                    <a:pt x="138" y="3"/>
                    <a:pt x="137" y="2"/>
                    <a:pt x="136" y="2"/>
                  </a:cubicBezTo>
                  <a:cubicBezTo>
                    <a:pt x="134" y="2"/>
                    <a:pt x="132" y="2"/>
                    <a:pt x="130" y="1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6" y="1"/>
                    <a:pt x="123" y="0"/>
                    <a:pt x="120" y="0"/>
                  </a:cubicBezTo>
                  <a:cubicBezTo>
                    <a:pt x="119" y="1"/>
                    <a:pt x="119" y="1"/>
                    <a:pt x="118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1"/>
                    <a:pt x="114" y="1"/>
                  </a:cubicBezTo>
                  <a:cubicBezTo>
                    <a:pt x="112" y="1"/>
                    <a:pt x="111" y="1"/>
                    <a:pt x="109" y="1"/>
                  </a:cubicBezTo>
                  <a:cubicBezTo>
                    <a:pt x="109" y="1"/>
                    <a:pt x="108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6" y="2"/>
                    <a:pt x="105" y="2"/>
                    <a:pt x="105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4" y="2"/>
                    <a:pt x="103" y="2"/>
                    <a:pt x="103" y="2"/>
                  </a:cubicBezTo>
                  <a:cubicBezTo>
                    <a:pt x="103" y="2"/>
                    <a:pt x="103" y="2"/>
                    <a:pt x="102" y="2"/>
                  </a:cubicBezTo>
                  <a:cubicBezTo>
                    <a:pt x="102" y="2"/>
                    <a:pt x="102" y="2"/>
                    <a:pt x="101" y="3"/>
                  </a:cubicBezTo>
                  <a:cubicBezTo>
                    <a:pt x="101" y="3"/>
                    <a:pt x="100" y="3"/>
                    <a:pt x="99" y="3"/>
                  </a:cubicBezTo>
                  <a:cubicBezTo>
                    <a:pt x="98" y="3"/>
                    <a:pt x="98" y="3"/>
                    <a:pt x="97" y="3"/>
                  </a:cubicBezTo>
                  <a:cubicBezTo>
                    <a:pt x="97" y="3"/>
                    <a:pt x="96" y="4"/>
                    <a:pt x="96" y="4"/>
                  </a:cubicBezTo>
                  <a:cubicBezTo>
                    <a:pt x="96" y="4"/>
                    <a:pt x="95" y="3"/>
                    <a:pt x="95" y="4"/>
                  </a:cubicBezTo>
                  <a:cubicBezTo>
                    <a:pt x="95" y="4"/>
                    <a:pt x="94" y="4"/>
                    <a:pt x="94" y="4"/>
                  </a:cubicBezTo>
                  <a:cubicBezTo>
                    <a:pt x="94" y="4"/>
                    <a:pt x="93" y="4"/>
                    <a:pt x="93" y="4"/>
                  </a:cubicBezTo>
                  <a:cubicBezTo>
                    <a:pt x="92" y="5"/>
                    <a:pt x="91" y="5"/>
                    <a:pt x="90" y="5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2" y="8"/>
                    <a:pt x="81" y="8"/>
                    <a:pt x="81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79" y="9"/>
                    <a:pt x="79" y="9"/>
                  </a:cubicBezTo>
                  <a:cubicBezTo>
                    <a:pt x="79" y="9"/>
                    <a:pt x="79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0"/>
                    <a:pt x="78" y="10"/>
                    <a:pt x="77" y="10"/>
                  </a:cubicBezTo>
                  <a:cubicBezTo>
                    <a:pt x="76" y="10"/>
                    <a:pt x="75" y="11"/>
                    <a:pt x="75" y="11"/>
                  </a:cubicBezTo>
                  <a:cubicBezTo>
                    <a:pt x="74" y="11"/>
                    <a:pt x="74" y="12"/>
                    <a:pt x="74" y="12"/>
                  </a:cubicBezTo>
                  <a:cubicBezTo>
                    <a:pt x="73" y="12"/>
                    <a:pt x="72" y="13"/>
                    <a:pt x="72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0" y="15"/>
                    <a:pt x="69" y="15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7"/>
                    <a:pt x="67" y="17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9"/>
                    <a:pt x="64" y="19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1"/>
                    <a:pt x="63" y="22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3"/>
                    <a:pt x="62" y="23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4"/>
                    <a:pt x="60" y="25"/>
                    <a:pt x="60" y="25"/>
                  </a:cubicBezTo>
                  <a:cubicBezTo>
                    <a:pt x="60" y="25"/>
                    <a:pt x="59" y="26"/>
                    <a:pt x="59" y="26"/>
                  </a:cubicBezTo>
                  <a:cubicBezTo>
                    <a:pt x="59" y="26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7" y="28"/>
                    <a:pt x="57" y="29"/>
                    <a:pt x="57" y="29"/>
                  </a:cubicBezTo>
                  <a:cubicBezTo>
                    <a:pt x="57" y="29"/>
                    <a:pt x="57" y="30"/>
                    <a:pt x="56" y="30"/>
                  </a:cubicBezTo>
                  <a:cubicBezTo>
                    <a:pt x="56" y="30"/>
                    <a:pt x="56" y="31"/>
                    <a:pt x="56" y="31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5" y="32"/>
                    <a:pt x="55" y="33"/>
                    <a:pt x="55" y="33"/>
                  </a:cubicBezTo>
                  <a:cubicBezTo>
                    <a:pt x="55" y="34"/>
                    <a:pt x="54" y="34"/>
                    <a:pt x="54" y="34"/>
                  </a:cubicBezTo>
                  <a:cubicBezTo>
                    <a:pt x="54" y="34"/>
                    <a:pt x="54" y="35"/>
                    <a:pt x="54" y="35"/>
                  </a:cubicBezTo>
                  <a:cubicBezTo>
                    <a:pt x="54" y="35"/>
                    <a:pt x="53" y="36"/>
                    <a:pt x="53" y="36"/>
                  </a:cubicBezTo>
                  <a:cubicBezTo>
                    <a:pt x="53" y="36"/>
                    <a:pt x="53" y="36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2" y="40"/>
                    <a:pt x="52" y="40"/>
                    <a:pt x="51" y="41"/>
                  </a:cubicBezTo>
                  <a:cubicBezTo>
                    <a:pt x="51" y="41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6"/>
                    <a:pt x="51" y="46"/>
                    <a:pt x="51" y="47"/>
                  </a:cubicBezTo>
                  <a:cubicBezTo>
                    <a:pt x="51" y="47"/>
                    <a:pt x="50" y="48"/>
                    <a:pt x="50" y="49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50" y="50"/>
                    <a:pt x="50" y="50"/>
                    <a:pt x="50" y="51"/>
                  </a:cubicBezTo>
                  <a:cubicBezTo>
                    <a:pt x="49" y="51"/>
                    <a:pt x="48" y="51"/>
                    <a:pt x="47" y="50"/>
                  </a:cubicBezTo>
                  <a:cubicBezTo>
                    <a:pt x="46" y="50"/>
                    <a:pt x="46" y="51"/>
                    <a:pt x="45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43" y="50"/>
                    <a:pt x="43" y="51"/>
                    <a:pt x="42" y="50"/>
                  </a:cubicBezTo>
                  <a:cubicBezTo>
                    <a:pt x="42" y="50"/>
                    <a:pt x="41" y="50"/>
                    <a:pt x="41" y="50"/>
                  </a:cubicBezTo>
                  <a:cubicBezTo>
                    <a:pt x="39" y="50"/>
                    <a:pt x="38" y="50"/>
                    <a:pt x="37" y="50"/>
                  </a:cubicBezTo>
                  <a:cubicBezTo>
                    <a:pt x="36" y="50"/>
                    <a:pt x="35" y="51"/>
                    <a:pt x="34" y="51"/>
                  </a:cubicBezTo>
                  <a:cubicBezTo>
                    <a:pt x="33" y="51"/>
                    <a:pt x="33" y="51"/>
                    <a:pt x="32" y="51"/>
                  </a:cubicBezTo>
                  <a:cubicBezTo>
                    <a:pt x="30" y="51"/>
                    <a:pt x="27" y="51"/>
                    <a:pt x="24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1" y="52"/>
                  </a:cubicBezTo>
                  <a:cubicBezTo>
                    <a:pt x="21" y="52"/>
                    <a:pt x="21" y="53"/>
                    <a:pt x="20" y="53"/>
                  </a:cubicBezTo>
                  <a:cubicBezTo>
                    <a:pt x="20" y="53"/>
                    <a:pt x="20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6" y="54"/>
                    <a:pt x="16" y="5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6"/>
                    <a:pt x="13" y="56"/>
                  </a:cubicBezTo>
                  <a:cubicBezTo>
                    <a:pt x="13" y="56"/>
                    <a:pt x="13" y="56"/>
                    <a:pt x="12" y="56"/>
                  </a:cubicBezTo>
                  <a:cubicBezTo>
                    <a:pt x="12" y="57"/>
                    <a:pt x="12" y="57"/>
                    <a:pt x="11" y="58"/>
                  </a:cubicBezTo>
                  <a:cubicBezTo>
                    <a:pt x="11" y="58"/>
                    <a:pt x="10" y="59"/>
                    <a:pt x="9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9" y="60"/>
                    <a:pt x="8" y="60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5" y="63"/>
                    <a:pt x="5" y="64"/>
                  </a:cubicBezTo>
                  <a:cubicBezTo>
                    <a:pt x="5" y="64"/>
                    <a:pt x="5" y="65"/>
                    <a:pt x="5" y="65"/>
                  </a:cubicBezTo>
                  <a:cubicBezTo>
                    <a:pt x="5" y="66"/>
                    <a:pt x="4" y="66"/>
                    <a:pt x="4" y="67"/>
                  </a:cubicBezTo>
                  <a:cubicBezTo>
                    <a:pt x="4" y="67"/>
                    <a:pt x="4" y="68"/>
                    <a:pt x="4" y="68"/>
                  </a:cubicBezTo>
                  <a:cubicBezTo>
                    <a:pt x="4" y="68"/>
                    <a:pt x="4" y="69"/>
                    <a:pt x="4" y="69"/>
                  </a:cubicBezTo>
                  <a:cubicBezTo>
                    <a:pt x="3" y="70"/>
                    <a:pt x="4" y="70"/>
                    <a:pt x="4" y="70"/>
                  </a:cubicBezTo>
                  <a:cubicBezTo>
                    <a:pt x="4" y="71"/>
                    <a:pt x="4" y="71"/>
                    <a:pt x="4" y="72"/>
                  </a:cubicBezTo>
                  <a:cubicBezTo>
                    <a:pt x="4" y="72"/>
                    <a:pt x="4" y="73"/>
                    <a:pt x="4" y="73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3" y="76"/>
                    <a:pt x="3" y="77"/>
                    <a:pt x="3" y="77"/>
                  </a:cubicBezTo>
                  <a:cubicBezTo>
                    <a:pt x="3" y="78"/>
                    <a:pt x="2" y="78"/>
                    <a:pt x="2" y="79"/>
                  </a:cubicBezTo>
                  <a:cubicBezTo>
                    <a:pt x="2" y="80"/>
                    <a:pt x="2" y="80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4"/>
                    <a:pt x="2" y="85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2"/>
                    <a:pt x="1" y="93"/>
                    <a:pt x="1" y="94"/>
                  </a:cubicBezTo>
                  <a:cubicBezTo>
                    <a:pt x="1" y="95"/>
                    <a:pt x="1" y="96"/>
                    <a:pt x="1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1" y="98"/>
                    <a:pt x="1" y="99"/>
                    <a:pt x="1" y="99"/>
                  </a:cubicBezTo>
                  <a:cubicBezTo>
                    <a:pt x="0" y="101"/>
                    <a:pt x="1" y="103"/>
                    <a:pt x="1" y="106"/>
                  </a:cubicBezTo>
                  <a:cubicBezTo>
                    <a:pt x="0" y="107"/>
                    <a:pt x="0" y="110"/>
                    <a:pt x="0" y="111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1" y="114"/>
                    <a:pt x="1" y="114"/>
                  </a:cubicBezTo>
                  <a:cubicBezTo>
                    <a:pt x="1" y="115"/>
                    <a:pt x="1" y="116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20"/>
                    <a:pt x="0" y="120"/>
                    <a:pt x="1" y="121"/>
                  </a:cubicBezTo>
                  <a:cubicBezTo>
                    <a:pt x="1" y="122"/>
                    <a:pt x="1" y="123"/>
                    <a:pt x="0" y="123"/>
                  </a:cubicBezTo>
                  <a:cubicBezTo>
                    <a:pt x="0" y="124"/>
                    <a:pt x="0" y="124"/>
                    <a:pt x="1" y="125"/>
                  </a:cubicBezTo>
                  <a:cubicBezTo>
                    <a:pt x="1" y="126"/>
                    <a:pt x="1" y="127"/>
                    <a:pt x="1" y="128"/>
                  </a:cubicBezTo>
                  <a:cubicBezTo>
                    <a:pt x="1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3"/>
                    <a:pt x="2" y="136"/>
                    <a:pt x="3" y="138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41"/>
                    <a:pt x="3" y="142"/>
                    <a:pt x="4" y="143"/>
                  </a:cubicBezTo>
                  <a:cubicBezTo>
                    <a:pt x="4" y="143"/>
                    <a:pt x="4" y="143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6"/>
                    <a:pt x="5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7" y="148"/>
                    <a:pt x="7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9" y="151"/>
                    <a:pt x="9" y="151"/>
                    <a:pt x="10" y="151"/>
                  </a:cubicBezTo>
                  <a:cubicBezTo>
                    <a:pt x="10" y="151"/>
                    <a:pt x="10" y="151"/>
                    <a:pt x="10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2" y="153"/>
                    <a:pt x="12" y="153"/>
                  </a:cubicBezTo>
                  <a:cubicBezTo>
                    <a:pt x="12" y="153"/>
                    <a:pt x="13" y="154"/>
                    <a:pt x="13" y="154"/>
                  </a:cubicBezTo>
                  <a:cubicBezTo>
                    <a:pt x="13" y="154"/>
                    <a:pt x="13" y="154"/>
                    <a:pt x="14" y="154"/>
                  </a:cubicBezTo>
                  <a:cubicBezTo>
                    <a:pt x="14" y="154"/>
                    <a:pt x="15" y="154"/>
                    <a:pt x="15" y="155"/>
                  </a:cubicBezTo>
                  <a:cubicBezTo>
                    <a:pt x="15" y="155"/>
                    <a:pt x="15" y="155"/>
                    <a:pt x="16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6" y="156"/>
                    <a:pt x="17" y="156"/>
                  </a:cubicBezTo>
                  <a:cubicBezTo>
                    <a:pt x="18" y="156"/>
                    <a:pt x="19" y="156"/>
                    <a:pt x="19" y="156"/>
                  </a:cubicBezTo>
                  <a:cubicBezTo>
                    <a:pt x="20" y="157"/>
                    <a:pt x="21" y="157"/>
                    <a:pt x="22" y="157"/>
                  </a:cubicBezTo>
                  <a:cubicBezTo>
                    <a:pt x="22" y="158"/>
                    <a:pt x="23" y="157"/>
                    <a:pt x="23" y="158"/>
                  </a:cubicBezTo>
                  <a:cubicBezTo>
                    <a:pt x="24" y="158"/>
                    <a:pt x="24" y="158"/>
                    <a:pt x="25" y="158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8"/>
                    <a:pt x="27" y="159"/>
                    <a:pt x="2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30" y="159"/>
                    <a:pt x="31" y="160"/>
                  </a:cubicBezTo>
                  <a:cubicBezTo>
                    <a:pt x="31" y="160"/>
                    <a:pt x="31" y="159"/>
                    <a:pt x="31" y="159"/>
                  </a:cubicBezTo>
                  <a:cubicBezTo>
                    <a:pt x="32" y="160"/>
                    <a:pt x="33" y="160"/>
                    <a:pt x="34" y="160"/>
                  </a:cubicBezTo>
                  <a:cubicBezTo>
                    <a:pt x="34" y="160"/>
                    <a:pt x="35" y="160"/>
                    <a:pt x="36" y="161"/>
                  </a:cubicBezTo>
                  <a:cubicBezTo>
                    <a:pt x="36" y="161"/>
                    <a:pt x="37" y="161"/>
                    <a:pt x="37" y="161"/>
                  </a:cubicBezTo>
                  <a:cubicBezTo>
                    <a:pt x="37" y="161"/>
                    <a:pt x="38" y="161"/>
                    <a:pt x="38" y="161"/>
                  </a:cubicBezTo>
                  <a:cubicBezTo>
                    <a:pt x="38" y="161"/>
                    <a:pt x="39" y="161"/>
                    <a:pt x="39" y="162"/>
                  </a:cubicBezTo>
                  <a:cubicBezTo>
                    <a:pt x="39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6"/>
                    <a:pt x="42" y="166"/>
                    <a:pt x="42" y="167"/>
                  </a:cubicBezTo>
                  <a:cubicBezTo>
                    <a:pt x="42" y="167"/>
                    <a:pt x="42" y="168"/>
                    <a:pt x="43" y="169"/>
                  </a:cubicBezTo>
                  <a:cubicBezTo>
                    <a:pt x="43" y="170"/>
                    <a:pt x="43" y="172"/>
                    <a:pt x="43" y="173"/>
                  </a:cubicBezTo>
                  <a:cubicBezTo>
                    <a:pt x="43" y="173"/>
                    <a:pt x="43" y="174"/>
                    <a:pt x="43" y="175"/>
                  </a:cubicBezTo>
                  <a:cubicBezTo>
                    <a:pt x="43" y="175"/>
                    <a:pt x="43" y="176"/>
                    <a:pt x="42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78"/>
                    <a:pt x="42" y="179"/>
                    <a:pt x="42" y="179"/>
                  </a:cubicBezTo>
                  <a:cubicBezTo>
                    <a:pt x="42" y="179"/>
                    <a:pt x="42" y="180"/>
                    <a:pt x="42" y="180"/>
                  </a:cubicBezTo>
                  <a:cubicBezTo>
                    <a:pt x="42" y="181"/>
                    <a:pt x="43" y="182"/>
                    <a:pt x="42" y="182"/>
                  </a:cubicBezTo>
                  <a:cubicBezTo>
                    <a:pt x="42" y="184"/>
                    <a:pt x="42" y="185"/>
                    <a:pt x="42" y="187"/>
                  </a:cubicBezTo>
                  <a:cubicBezTo>
                    <a:pt x="42" y="187"/>
                    <a:pt x="42" y="188"/>
                    <a:pt x="42" y="189"/>
                  </a:cubicBezTo>
                  <a:cubicBezTo>
                    <a:pt x="42" y="189"/>
                    <a:pt x="41" y="190"/>
                    <a:pt x="41" y="190"/>
                  </a:cubicBezTo>
                  <a:cubicBezTo>
                    <a:pt x="41" y="190"/>
                    <a:pt x="41" y="191"/>
                    <a:pt x="41" y="191"/>
                  </a:cubicBezTo>
                  <a:cubicBezTo>
                    <a:pt x="41" y="192"/>
                    <a:pt x="41" y="192"/>
                    <a:pt x="40" y="193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0" y="194"/>
                    <a:pt x="40" y="194"/>
                    <a:pt x="40" y="195"/>
                  </a:cubicBezTo>
                  <a:cubicBezTo>
                    <a:pt x="40" y="195"/>
                    <a:pt x="42" y="196"/>
                    <a:pt x="42" y="196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44" y="196"/>
                    <a:pt x="44" y="197"/>
                    <a:pt x="44" y="197"/>
                  </a:cubicBezTo>
                  <a:cubicBezTo>
                    <a:pt x="45" y="197"/>
                    <a:pt x="46" y="196"/>
                    <a:pt x="47" y="196"/>
                  </a:cubicBezTo>
                  <a:cubicBezTo>
                    <a:pt x="47" y="196"/>
                    <a:pt x="47" y="196"/>
                    <a:pt x="48" y="195"/>
                  </a:cubicBezTo>
                  <a:cubicBezTo>
                    <a:pt x="49" y="194"/>
                    <a:pt x="51" y="193"/>
                    <a:pt x="52" y="192"/>
                  </a:cubicBezTo>
                  <a:cubicBezTo>
                    <a:pt x="52" y="191"/>
                    <a:pt x="52" y="191"/>
                    <a:pt x="53" y="191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0"/>
                    <a:pt x="53" y="189"/>
                    <a:pt x="53" y="189"/>
                  </a:cubicBezTo>
                  <a:cubicBezTo>
                    <a:pt x="54" y="189"/>
                    <a:pt x="54" y="189"/>
                    <a:pt x="54" y="188"/>
                  </a:cubicBezTo>
                  <a:cubicBezTo>
                    <a:pt x="54" y="188"/>
                    <a:pt x="55" y="187"/>
                    <a:pt x="55" y="187"/>
                  </a:cubicBezTo>
                  <a:cubicBezTo>
                    <a:pt x="55" y="186"/>
                    <a:pt x="55" y="186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7" y="184"/>
                    <a:pt x="57" y="184"/>
                    <a:pt x="57" y="183"/>
                  </a:cubicBezTo>
                  <a:cubicBezTo>
                    <a:pt x="57" y="183"/>
                    <a:pt x="57" y="183"/>
                    <a:pt x="57" y="182"/>
                  </a:cubicBezTo>
                  <a:cubicBezTo>
                    <a:pt x="57" y="182"/>
                    <a:pt x="57" y="182"/>
                    <a:pt x="58" y="181"/>
                  </a:cubicBezTo>
                  <a:cubicBezTo>
                    <a:pt x="58" y="181"/>
                    <a:pt x="58" y="180"/>
                    <a:pt x="58" y="180"/>
                  </a:cubicBezTo>
                  <a:cubicBezTo>
                    <a:pt x="59" y="179"/>
                    <a:pt x="59" y="179"/>
                    <a:pt x="59" y="178"/>
                  </a:cubicBezTo>
                  <a:cubicBezTo>
                    <a:pt x="59" y="178"/>
                    <a:pt x="60" y="178"/>
                    <a:pt x="60" y="177"/>
                  </a:cubicBezTo>
                  <a:cubicBezTo>
                    <a:pt x="60" y="177"/>
                    <a:pt x="60" y="177"/>
                    <a:pt x="60" y="176"/>
                  </a:cubicBezTo>
                  <a:cubicBezTo>
                    <a:pt x="60" y="176"/>
                    <a:pt x="61" y="175"/>
                    <a:pt x="61" y="175"/>
                  </a:cubicBezTo>
                  <a:cubicBezTo>
                    <a:pt x="61" y="175"/>
                    <a:pt x="61" y="174"/>
                    <a:pt x="61" y="17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2"/>
                    <a:pt x="62" y="172"/>
                    <a:pt x="63" y="172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3" y="170"/>
                    <a:pt x="64" y="170"/>
                    <a:pt x="64" y="170"/>
                  </a:cubicBezTo>
                  <a:cubicBezTo>
                    <a:pt x="64" y="169"/>
                    <a:pt x="64" y="169"/>
                    <a:pt x="65" y="168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65" y="168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6"/>
                  </a:cubicBezTo>
                  <a:cubicBezTo>
                    <a:pt x="65" y="166"/>
                    <a:pt x="66" y="165"/>
                    <a:pt x="66" y="165"/>
                  </a:cubicBezTo>
                  <a:cubicBezTo>
                    <a:pt x="66" y="165"/>
                    <a:pt x="66" y="164"/>
                    <a:pt x="66" y="164"/>
                  </a:cubicBezTo>
                  <a:cubicBezTo>
                    <a:pt x="66" y="164"/>
                    <a:pt x="66" y="163"/>
                    <a:pt x="66" y="163"/>
                  </a:cubicBezTo>
                  <a:cubicBezTo>
                    <a:pt x="67" y="163"/>
                    <a:pt x="67" y="162"/>
                    <a:pt x="67" y="162"/>
                  </a:cubicBezTo>
                  <a:cubicBezTo>
                    <a:pt x="67" y="162"/>
                    <a:pt x="68" y="162"/>
                    <a:pt x="68" y="162"/>
                  </a:cubicBezTo>
                  <a:cubicBezTo>
                    <a:pt x="68" y="161"/>
                    <a:pt x="69" y="161"/>
                    <a:pt x="69" y="161"/>
                  </a:cubicBezTo>
                  <a:cubicBezTo>
                    <a:pt x="70" y="161"/>
                    <a:pt x="70" y="161"/>
                    <a:pt x="71" y="161"/>
                  </a:cubicBezTo>
                  <a:cubicBezTo>
                    <a:pt x="71" y="161"/>
                    <a:pt x="72" y="160"/>
                    <a:pt x="72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4" y="160"/>
                    <a:pt x="75" y="160"/>
                    <a:pt x="75" y="160"/>
                  </a:cubicBezTo>
                  <a:cubicBezTo>
                    <a:pt x="75" y="160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7" y="159"/>
                    <a:pt x="77" y="159"/>
                    <a:pt x="77" y="158"/>
                  </a:cubicBezTo>
                  <a:cubicBezTo>
                    <a:pt x="77" y="158"/>
                    <a:pt x="78" y="158"/>
                    <a:pt x="78" y="158"/>
                  </a:cubicBezTo>
                  <a:cubicBezTo>
                    <a:pt x="78" y="158"/>
                    <a:pt x="79" y="158"/>
                    <a:pt x="79" y="158"/>
                  </a:cubicBezTo>
                  <a:cubicBezTo>
                    <a:pt x="79" y="158"/>
                    <a:pt x="80" y="158"/>
                    <a:pt x="80" y="158"/>
                  </a:cubicBezTo>
                  <a:cubicBezTo>
                    <a:pt x="80" y="158"/>
                    <a:pt x="81" y="157"/>
                    <a:pt x="81" y="157"/>
                  </a:cubicBezTo>
                  <a:cubicBezTo>
                    <a:pt x="81" y="157"/>
                    <a:pt x="82" y="157"/>
                    <a:pt x="82" y="157"/>
                  </a:cubicBezTo>
                  <a:cubicBezTo>
                    <a:pt x="83" y="157"/>
                    <a:pt x="83" y="156"/>
                    <a:pt x="84" y="156"/>
                  </a:cubicBezTo>
                  <a:cubicBezTo>
                    <a:pt x="84" y="156"/>
                    <a:pt x="85" y="156"/>
                    <a:pt x="85" y="156"/>
                  </a:cubicBezTo>
                  <a:cubicBezTo>
                    <a:pt x="85" y="156"/>
                    <a:pt x="85" y="155"/>
                    <a:pt x="85" y="155"/>
                  </a:cubicBezTo>
                  <a:cubicBezTo>
                    <a:pt x="86" y="155"/>
                    <a:pt x="86" y="155"/>
                    <a:pt x="87" y="155"/>
                  </a:cubicBezTo>
                  <a:cubicBezTo>
                    <a:pt x="87" y="154"/>
                    <a:pt x="88" y="154"/>
                    <a:pt x="88" y="154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90" y="152"/>
                    <a:pt x="90" y="152"/>
                    <a:pt x="91" y="152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2" y="151"/>
                    <a:pt x="93" y="150"/>
                    <a:pt x="93" y="150"/>
                  </a:cubicBezTo>
                  <a:cubicBezTo>
                    <a:pt x="93" y="150"/>
                    <a:pt x="93" y="150"/>
                    <a:pt x="94" y="150"/>
                  </a:cubicBezTo>
                  <a:cubicBezTo>
                    <a:pt x="94" y="150"/>
                    <a:pt x="94" y="149"/>
                    <a:pt x="94" y="149"/>
                  </a:cubicBezTo>
                  <a:cubicBezTo>
                    <a:pt x="94" y="149"/>
                    <a:pt x="95" y="149"/>
                    <a:pt x="95" y="149"/>
                  </a:cubicBezTo>
                  <a:cubicBezTo>
                    <a:pt x="95" y="149"/>
                    <a:pt x="95" y="148"/>
                    <a:pt x="95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7" y="147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4"/>
                    <a:pt x="100" y="144"/>
                    <a:pt x="101" y="143"/>
                  </a:cubicBezTo>
                  <a:cubicBezTo>
                    <a:pt x="101" y="143"/>
                    <a:pt x="101" y="142"/>
                    <a:pt x="101" y="141"/>
                  </a:cubicBezTo>
                  <a:cubicBezTo>
                    <a:pt x="102" y="141"/>
                    <a:pt x="102" y="140"/>
                    <a:pt x="102" y="140"/>
                  </a:cubicBezTo>
                  <a:cubicBezTo>
                    <a:pt x="102" y="140"/>
                    <a:pt x="102" y="139"/>
                    <a:pt x="102" y="139"/>
                  </a:cubicBezTo>
                  <a:cubicBezTo>
                    <a:pt x="102" y="139"/>
                    <a:pt x="103" y="138"/>
                    <a:pt x="103" y="13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6"/>
                    <a:pt x="104" y="135"/>
                    <a:pt x="104" y="134"/>
                  </a:cubicBezTo>
                  <a:cubicBezTo>
                    <a:pt x="104" y="134"/>
                    <a:pt x="104" y="132"/>
                    <a:pt x="104" y="131"/>
                  </a:cubicBezTo>
                  <a:cubicBezTo>
                    <a:pt x="104" y="131"/>
                    <a:pt x="104" y="129"/>
                    <a:pt x="105" y="128"/>
                  </a:cubicBezTo>
                  <a:cubicBezTo>
                    <a:pt x="105" y="128"/>
                    <a:pt x="105" y="127"/>
                    <a:pt x="105" y="126"/>
                  </a:cubicBezTo>
                  <a:cubicBezTo>
                    <a:pt x="105" y="126"/>
                    <a:pt x="105" y="126"/>
                    <a:pt x="105" y="126"/>
                  </a:cubicBezTo>
                  <a:cubicBezTo>
                    <a:pt x="106" y="126"/>
                    <a:pt x="106" y="126"/>
                    <a:pt x="107" y="126"/>
                  </a:cubicBezTo>
                  <a:cubicBezTo>
                    <a:pt x="107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9" y="126"/>
                    <a:pt x="110" y="126"/>
                    <a:pt x="110" y="126"/>
                  </a:cubicBezTo>
                  <a:cubicBezTo>
                    <a:pt x="110" y="126"/>
                    <a:pt x="111" y="127"/>
                    <a:pt x="111" y="127"/>
                  </a:cubicBezTo>
                  <a:cubicBezTo>
                    <a:pt x="111" y="127"/>
                    <a:pt x="112" y="127"/>
                    <a:pt x="112" y="127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4" y="127"/>
                    <a:pt x="114" y="127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7"/>
                    <a:pt x="116" y="127"/>
                    <a:pt x="116" y="127"/>
                  </a:cubicBezTo>
                  <a:cubicBezTo>
                    <a:pt x="116" y="128"/>
                    <a:pt x="117" y="127"/>
                    <a:pt x="117" y="127"/>
                  </a:cubicBezTo>
                  <a:cubicBezTo>
                    <a:pt x="117" y="127"/>
                    <a:pt x="118" y="127"/>
                    <a:pt x="118" y="128"/>
                  </a:cubicBezTo>
                  <a:cubicBezTo>
                    <a:pt x="118" y="127"/>
                    <a:pt x="119" y="127"/>
                    <a:pt x="119" y="127"/>
                  </a:cubicBezTo>
                  <a:cubicBezTo>
                    <a:pt x="120" y="128"/>
                    <a:pt x="121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5" y="127"/>
                  </a:cubicBezTo>
                  <a:cubicBezTo>
                    <a:pt x="126" y="127"/>
                    <a:pt x="127" y="127"/>
                    <a:pt x="128" y="126"/>
                  </a:cubicBezTo>
                  <a:cubicBezTo>
                    <a:pt x="129" y="126"/>
                    <a:pt x="129" y="126"/>
                    <a:pt x="130" y="126"/>
                  </a:cubicBezTo>
                  <a:cubicBezTo>
                    <a:pt x="130" y="126"/>
                    <a:pt x="130" y="126"/>
                    <a:pt x="131" y="126"/>
                  </a:cubicBezTo>
                  <a:cubicBezTo>
                    <a:pt x="131" y="126"/>
                    <a:pt x="131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3" y="126"/>
                    <a:pt x="134" y="126"/>
                    <a:pt x="134" y="125"/>
                  </a:cubicBezTo>
                  <a:cubicBezTo>
                    <a:pt x="134" y="125"/>
                    <a:pt x="135" y="125"/>
                    <a:pt x="135" y="125"/>
                  </a:cubicBezTo>
                  <a:cubicBezTo>
                    <a:pt x="136" y="125"/>
                    <a:pt x="136" y="126"/>
                    <a:pt x="136" y="127"/>
                  </a:cubicBezTo>
                  <a:cubicBezTo>
                    <a:pt x="138" y="128"/>
                    <a:pt x="139" y="130"/>
                    <a:pt x="140" y="131"/>
                  </a:cubicBezTo>
                  <a:cubicBezTo>
                    <a:pt x="140" y="131"/>
                    <a:pt x="141" y="132"/>
                    <a:pt x="141" y="132"/>
                  </a:cubicBezTo>
                  <a:cubicBezTo>
                    <a:pt x="141" y="133"/>
                    <a:pt x="142" y="133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5"/>
                    <a:pt x="144" y="135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7"/>
                    <a:pt x="145" y="137"/>
                    <a:pt x="146" y="138"/>
                  </a:cubicBezTo>
                  <a:cubicBezTo>
                    <a:pt x="146" y="138"/>
                    <a:pt x="147" y="139"/>
                    <a:pt x="147" y="139"/>
                  </a:cubicBezTo>
                  <a:cubicBezTo>
                    <a:pt x="147" y="139"/>
                    <a:pt x="147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9" y="141"/>
                    <a:pt x="149" y="141"/>
                    <a:pt x="150" y="142"/>
                  </a:cubicBezTo>
                  <a:cubicBezTo>
                    <a:pt x="151" y="144"/>
                    <a:pt x="153" y="145"/>
                    <a:pt x="155" y="147"/>
                  </a:cubicBezTo>
                  <a:cubicBezTo>
                    <a:pt x="155" y="147"/>
                    <a:pt x="156" y="148"/>
                    <a:pt x="156" y="148"/>
                  </a:cubicBezTo>
                  <a:cubicBezTo>
                    <a:pt x="157" y="148"/>
                    <a:pt x="157" y="149"/>
                    <a:pt x="158" y="149"/>
                  </a:cubicBezTo>
                  <a:cubicBezTo>
                    <a:pt x="158" y="149"/>
                    <a:pt x="159" y="150"/>
                    <a:pt x="159" y="150"/>
                  </a:cubicBezTo>
                  <a:cubicBezTo>
                    <a:pt x="159" y="150"/>
                    <a:pt x="159" y="150"/>
                    <a:pt x="159" y="150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2" y="151"/>
                    <a:pt x="162" y="151"/>
                  </a:cubicBezTo>
                  <a:cubicBezTo>
                    <a:pt x="162" y="151"/>
                    <a:pt x="163" y="151"/>
                    <a:pt x="163" y="151"/>
                  </a:cubicBezTo>
                  <a:cubicBezTo>
                    <a:pt x="163" y="151"/>
                    <a:pt x="165" y="149"/>
                    <a:pt x="165" y="149"/>
                  </a:cubicBezTo>
                  <a:cubicBezTo>
                    <a:pt x="165" y="149"/>
                    <a:pt x="166" y="148"/>
                    <a:pt x="166" y="148"/>
                  </a:cubicBezTo>
                  <a:cubicBezTo>
                    <a:pt x="166" y="147"/>
                    <a:pt x="164" y="146"/>
                    <a:pt x="164" y="145"/>
                  </a:cubicBezTo>
                  <a:cubicBezTo>
                    <a:pt x="164" y="145"/>
                    <a:pt x="164" y="144"/>
                    <a:pt x="164" y="144"/>
                  </a:cubicBezTo>
                  <a:cubicBezTo>
                    <a:pt x="163" y="143"/>
                    <a:pt x="163" y="143"/>
                    <a:pt x="163" y="143"/>
                  </a:cubicBezTo>
                  <a:cubicBezTo>
                    <a:pt x="162" y="142"/>
                    <a:pt x="162" y="141"/>
                    <a:pt x="162" y="140"/>
                  </a:cubicBezTo>
                  <a:cubicBezTo>
                    <a:pt x="162" y="139"/>
                    <a:pt x="162" y="138"/>
                    <a:pt x="162" y="138"/>
                  </a:cubicBezTo>
                  <a:cubicBezTo>
                    <a:pt x="161" y="136"/>
                    <a:pt x="161" y="132"/>
                    <a:pt x="162" y="130"/>
                  </a:cubicBezTo>
                  <a:cubicBezTo>
                    <a:pt x="162" y="130"/>
                    <a:pt x="162" y="129"/>
                    <a:pt x="162" y="129"/>
                  </a:cubicBezTo>
                  <a:cubicBezTo>
                    <a:pt x="162" y="129"/>
                    <a:pt x="162" y="128"/>
                    <a:pt x="162" y="128"/>
                  </a:cubicBezTo>
                  <a:cubicBezTo>
                    <a:pt x="162" y="128"/>
                    <a:pt x="162" y="127"/>
                    <a:pt x="162" y="127"/>
                  </a:cubicBezTo>
                  <a:cubicBezTo>
                    <a:pt x="163" y="125"/>
                    <a:pt x="163" y="124"/>
                    <a:pt x="164" y="122"/>
                  </a:cubicBezTo>
                  <a:cubicBezTo>
                    <a:pt x="164" y="122"/>
                    <a:pt x="164" y="121"/>
                    <a:pt x="164" y="121"/>
                  </a:cubicBezTo>
                  <a:cubicBezTo>
                    <a:pt x="164" y="120"/>
                    <a:pt x="164" y="119"/>
                    <a:pt x="164" y="118"/>
                  </a:cubicBezTo>
                  <a:cubicBezTo>
                    <a:pt x="164" y="118"/>
                    <a:pt x="165" y="118"/>
                    <a:pt x="165" y="118"/>
                  </a:cubicBezTo>
                  <a:cubicBezTo>
                    <a:pt x="165" y="117"/>
                    <a:pt x="165" y="117"/>
                    <a:pt x="165" y="116"/>
                  </a:cubicBezTo>
                  <a:cubicBezTo>
                    <a:pt x="166" y="116"/>
                    <a:pt x="166" y="116"/>
                    <a:pt x="166" y="115"/>
                  </a:cubicBezTo>
                  <a:cubicBezTo>
                    <a:pt x="167" y="115"/>
                    <a:pt x="168" y="115"/>
                    <a:pt x="168" y="115"/>
                  </a:cubicBezTo>
                  <a:cubicBezTo>
                    <a:pt x="168" y="115"/>
                    <a:pt x="169" y="114"/>
                    <a:pt x="169" y="114"/>
                  </a:cubicBezTo>
                  <a:cubicBezTo>
                    <a:pt x="169" y="114"/>
                    <a:pt x="170" y="114"/>
                    <a:pt x="170" y="114"/>
                  </a:cubicBezTo>
                  <a:cubicBezTo>
                    <a:pt x="170" y="114"/>
                    <a:pt x="171" y="113"/>
                    <a:pt x="171" y="113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73" y="113"/>
                    <a:pt x="173" y="112"/>
                    <a:pt x="173" y="112"/>
                  </a:cubicBezTo>
                  <a:cubicBezTo>
                    <a:pt x="174" y="112"/>
                    <a:pt x="174" y="112"/>
                    <a:pt x="175" y="112"/>
                  </a:cubicBezTo>
                  <a:cubicBezTo>
                    <a:pt x="175" y="111"/>
                    <a:pt x="175" y="111"/>
                    <a:pt x="176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6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8" y="110"/>
                    <a:pt x="178" y="109"/>
                    <a:pt x="178" y="109"/>
                  </a:cubicBezTo>
                  <a:cubicBezTo>
                    <a:pt x="179" y="109"/>
                    <a:pt x="179" y="109"/>
                    <a:pt x="179" y="108"/>
                  </a:cubicBezTo>
                  <a:cubicBezTo>
                    <a:pt x="179" y="108"/>
                    <a:pt x="180" y="107"/>
                    <a:pt x="180" y="107"/>
                  </a:cubicBezTo>
                  <a:cubicBezTo>
                    <a:pt x="180" y="107"/>
                    <a:pt x="181" y="106"/>
                    <a:pt x="182" y="106"/>
                  </a:cubicBezTo>
                  <a:cubicBezTo>
                    <a:pt x="182" y="106"/>
                    <a:pt x="182" y="105"/>
                    <a:pt x="182" y="105"/>
                  </a:cubicBezTo>
                  <a:cubicBezTo>
                    <a:pt x="182" y="105"/>
                    <a:pt x="183" y="104"/>
                    <a:pt x="183" y="104"/>
                  </a:cubicBezTo>
                  <a:cubicBezTo>
                    <a:pt x="184" y="103"/>
                    <a:pt x="184" y="103"/>
                    <a:pt x="184" y="102"/>
                  </a:cubicBezTo>
                  <a:cubicBezTo>
                    <a:pt x="184" y="102"/>
                    <a:pt x="185" y="101"/>
                    <a:pt x="185" y="101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5" y="100"/>
                    <a:pt x="186" y="99"/>
                    <a:pt x="187" y="98"/>
                  </a:cubicBezTo>
                  <a:cubicBezTo>
                    <a:pt x="187" y="97"/>
                    <a:pt x="187" y="95"/>
                    <a:pt x="188" y="94"/>
                  </a:cubicBezTo>
                  <a:cubicBezTo>
                    <a:pt x="188" y="94"/>
                    <a:pt x="188" y="93"/>
                    <a:pt x="188" y="9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8" y="92"/>
                    <a:pt x="189" y="91"/>
                    <a:pt x="189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90" y="87"/>
                    <a:pt x="190" y="87"/>
                    <a:pt x="190" y="86"/>
                  </a:cubicBezTo>
                  <a:cubicBezTo>
                    <a:pt x="190" y="86"/>
                    <a:pt x="190" y="85"/>
                    <a:pt x="190" y="85"/>
                  </a:cubicBezTo>
                  <a:cubicBezTo>
                    <a:pt x="190" y="84"/>
                    <a:pt x="191" y="83"/>
                    <a:pt x="191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1" y="81"/>
                    <a:pt x="191" y="80"/>
                    <a:pt x="191" y="80"/>
                  </a:cubicBezTo>
                  <a:cubicBezTo>
                    <a:pt x="191" y="79"/>
                    <a:pt x="191" y="79"/>
                    <a:pt x="191" y="78"/>
                  </a:cubicBezTo>
                  <a:cubicBezTo>
                    <a:pt x="191" y="77"/>
                    <a:pt x="191" y="76"/>
                    <a:pt x="191" y="75"/>
                  </a:cubicBezTo>
                  <a:cubicBezTo>
                    <a:pt x="191" y="75"/>
                    <a:pt x="191" y="74"/>
                    <a:pt x="191" y="74"/>
                  </a:cubicBezTo>
                  <a:cubicBezTo>
                    <a:pt x="191" y="74"/>
                    <a:pt x="191" y="73"/>
                    <a:pt x="191" y="73"/>
                  </a:cubicBezTo>
                  <a:cubicBezTo>
                    <a:pt x="191" y="73"/>
                    <a:pt x="191" y="72"/>
                    <a:pt x="191" y="72"/>
                  </a:cubicBezTo>
                  <a:cubicBezTo>
                    <a:pt x="191" y="71"/>
                    <a:pt x="191" y="70"/>
                    <a:pt x="191" y="70"/>
                  </a:cubicBezTo>
                  <a:close/>
                  <a:moveTo>
                    <a:pt x="2" y="114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lnTo>
                    <a:pt x="2" y="114"/>
                  </a:lnTo>
                  <a:close/>
                  <a:moveTo>
                    <a:pt x="4" y="109"/>
                  </a:move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lose/>
                  <a:moveTo>
                    <a:pt x="45" y="185"/>
                  </a:moveTo>
                  <a:cubicBezTo>
                    <a:pt x="46" y="185"/>
                    <a:pt x="45" y="185"/>
                    <a:pt x="46" y="185"/>
                  </a:cubicBezTo>
                  <a:cubicBezTo>
                    <a:pt x="45" y="185"/>
                    <a:pt x="46" y="185"/>
                    <a:pt x="45" y="185"/>
                  </a:cubicBezTo>
                  <a:close/>
                  <a:moveTo>
                    <a:pt x="50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9" y="190"/>
                    <a:pt x="49" y="190"/>
                    <a:pt x="49" y="189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0" y="190"/>
                  </a:cubicBezTo>
                  <a:close/>
                  <a:moveTo>
                    <a:pt x="75" y="156"/>
                  </a:moveTo>
                  <a:cubicBezTo>
                    <a:pt x="75" y="156"/>
                    <a:pt x="75" y="156"/>
                    <a:pt x="75" y="156"/>
                  </a:cubicBezTo>
                  <a:cubicBezTo>
                    <a:pt x="75" y="156"/>
                    <a:pt x="75" y="156"/>
                    <a:pt x="75" y="156"/>
                  </a:cubicBezTo>
                  <a:close/>
                  <a:moveTo>
                    <a:pt x="99" y="129"/>
                  </a:moveTo>
                  <a:cubicBezTo>
                    <a:pt x="99" y="130"/>
                    <a:pt x="99" y="130"/>
                    <a:pt x="99" y="131"/>
                  </a:cubicBezTo>
                  <a:cubicBezTo>
                    <a:pt x="99" y="132"/>
                    <a:pt x="99" y="132"/>
                    <a:pt x="99" y="133"/>
                  </a:cubicBezTo>
                  <a:cubicBezTo>
                    <a:pt x="99" y="135"/>
                    <a:pt x="98" y="136"/>
                    <a:pt x="97" y="138"/>
                  </a:cubicBezTo>
                  <a:cubicBezTo>
                    <a:pt x="97" y="138"/>
                    <a:pt x="97" y="139"/>
                    <a:pt x="96" y="139"/>
                  </a:cubicBezTo>
                  <a:cubicBezTo>
                    <a:pt x="96" y="139"/>
                    <a:pt x="96" y="140"/>
                    <a:pt x="96" y="140"/>
                  </a:cubicBezTo>
                  <a:cubicBezTo>
                    <a:pt x="96" y="140"/>
                    <a:pt x="96" y="141"/>
                    <a:pt x="96" y="141"/>
                  </a:cubicBezTo>
                  <a:cubicBezTo>
                    <a:pt x="95" y="141"/>
                    <a:pt x="95" y="141"/>
                    <a:pt x="95" y="142"/>
                  </a:cubicBezTo>
                  <a:cubicBezTo>
                    <a:pt x="95" y="142"/>
                    <a:pt x="94" y="143"/>
                    <a:pt x="94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4"/>
                    <a:pt x="92" y="144"/>
                    <a:pt x="92" y="144"/>
                  </a:cubicBezTo>
                  <a:cubicBezTo>
                    <a:pt x="92" y="144"/>
                    <a:pt x="92" y="145"/>
                    <a:pt x="91" y="145"/>
                  </a:cubicBezTo>
                  <a:cubicBezTo>
                    <a:pt x="91" y="145"/>
                    <a:pt x="90" y="146"/>
                    <a:pt x="90" y="146"/>
                  </a:cubicBezTo>
                  <a:cubicBezTo>
                    <a:pt x="89" y="146"/>
                    <a:pt x="89" y="147"/>
                    <a:pt x="89" y="147"/>
                  </a:cubicBezTo>
                  <a:cubicBezTo>
                    <a:pt x="88" y="148"/>
                    <a:pt x="87" y="148"/>
                    <a:pt x="87" y="149"/>
                  </a:cubicBezTo>
                  <a:cubicBezTo>
                    <a:pt x="87" y="149"/>
                    <a:pt x="86" y="149"/>
                    <a:pt x="86" y="149"/>
                  </a:cubicBezTo>
                  <a:cubicBezTo>
                    <a:pt x="86" y="149"/>
                    <a:pt x="86" y="149"/>
                    <a:pt x="85" y="150"/>
                  </a:cubicBezTo>
                  <a:cubicBezTo>
                    <a:pt x="85" y="150"/>
                    <a:pt x="84" y="150"/>
                    <a:pt x="84" y="151"/>
                  </a:cubicBezTo>
                  <a:cubicBezTo>
                    <a:pt x="81" y="152"/>
                    <a:pt x="79" y="153"/>
                    <a:pt x="76" y="154"/>
                  </a:cubicBezTo>
                  <a:cubicBezTo>
                    <a:pt x="76" y="154"/>
                    <a:pt x="75" y="155"/>
                    <a:pt x="75" y="155"/>
                  </a:cubicBezTo>
                  <a:cubicBezTo>
                    <a:pt x="74" y="155"/>
                    <a:pt x="73" y="155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70" y="156"/>
                    <a:pt x="69" y="157"/>
                    <a:pt x="69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68" y="157"/>
                    <a:pt x="67" y="157"/>
                    <a:pt x="66" y="157"/>
                  </a:cubicBezTo>
                  <a:cubicBezTo>
                    <a:pt x="66" y="157"/>
                    <a:pt x="65" y="157"/>
                    <a:pt x="65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2" y="157"/>
                    <a:pt x="62" y="157"/>
                    <a:pt x="61" y="158"/>
                  </a:cubicBezTo>
                  <a:cubicBezTo>
                    <a:pt x="61" y="158"/>
                    <a:pt x="61" y="159"/>
                    <a:pt x="61" y="15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0"/>
                    <a:pt x="61" y="161"/>
                    <a:pt x="61" y="161"/>
                  </a:cubicBezTo>
                  <a:cubicBezTo>
                    <a:pt x="61" y="161"/>
                    <a:pt x="61" y="162"/>
                    <a:pt x="61" y="162"/>
                  </a:cubicBezTo>
                  <a:cubicBezTo>
                    <a:pt x="61" y="162"/>
                    <a:pt x="61" y="163"/>
                    <a:pt x="61" y="163"/>
                  </a:cubicBezTo>
                  <a:cubicBezTo>
                    <a:pt x="61" y="163"/>
                    <a:pt x="61" y="163"/>
                    <a:pt x="61" y="164"/>
                  </a:cubicBezTo>
                  <a:cubicBezTo>
                    <a:pt x="61" y="164"/>
                    <a:pt x="60" y="164"/>
                    <a:pt x="60" y="165"/>
                  </a:cubicBezTo>
                  <a:cubicBezTo>
                    <a:pt x="60" y="165"/>
                    <a:pt x="60" y="166"/>
                    <a:pt x="60" y="166"/>
                  </a:cubicBezTo>
                  <a:cubicBezTo>
                    <a:pt x="60" y="166"/>
                    <a:pt x="60" y="167"/>
                    <a:pt x="60" y="167"/>
                  </a:cubicBezTo>
                  <a:cubicBezTo>
                    <a:pt x="59" y="167"/>
                    <a:pt x="59" y="168"/>
                    <a:pt x="59" y="168"/>
                  </a:cubicBezTo>
                  <a:cubicBezTo>
                    <a:pt x="58" y="170"/>
                    <a:pt x="57" y="171"/>
                    <a:pt x="56" y="173"/>
                  </a:cubicBezTo>
                  <a:cubicBezTo>
                    <a:pt x="56" y="173"/>
                    <a:pt x="56" y="174"/>
                    <a:pt x="56" y="174"/>
                  </a:cubicBezTo>
                  <a:cubicBezTo>
                    <a:pt x="56" y="175"/>
                    <a:pt x="55" y="175"/>
                    <a:pt x="55" y="176"/>
                  </a:cubicBezTo>
                  <a:cubicBezTo>
                    <a:pt x="55" y="176"/>
                    <a:pt x="55" y="176"/>
                    <a:pt x="55" y="177"/>
                  </a:cubicBezTo>
                  <a:cubicBezTo>
                    <a:pt x="54" y="177"/>
                    <a:pt x="54" y="177"/>
                    <a:pt x="54" y="178"/>
                  </a:cubicBezTo>
                  <a:cubicBezTo>
                    <a:pt x="54" y="178"/>
                    <a:pt x="54" y="178"/>
                    <a:pt x="54" y="179"/>
                  </a:cubicBezTo>
                  <a:cubicBezTo>
                    <a:pt x="53" y="180"/>
                    <a:pt x="53" y="181"/>
                    <a:pt x="52" y="182"/>
                  </a:cubicBezTo>
                  <a:cubicBezTo>
                    <a:pt x="52" y="183"/>
                    <a:pt x="51" y="184"/>
                    <a:pt x="50" y="185"/>
                  </a:cubicBezTo>
                  <a:cubicBezTo>
                    <a:pt x="50" y="186"/>
                    <a:pt x="50" y="186"/>
                    <a:pt x="50" y="186"/>
                  </a:cubicBezTo>
                  <a:cubicBezTo>
                    <a:pt x="50" y="186"/>
                    <a:pt x="50" y="187"/>
                    <a:pt x="49" y="187"/>
                  </a:cubicBezTo>
                  <a:cubicBezTo>
                    <a:pt x="49" y="187"/>
                    <a:pt x="49" y="188"/>
                    <a:pt x="49" y="188"/>
                  </a:cubicBezTo>
                  <a:cubicBezTo>
                    <a:pt x="48" y="188"/>
                    <a:pt x="48" y="189"/>
                    <a:pt x="48" y="189"/>
                  </a:cubicBezTo>
                  <a:cubicBezTo>
                    <a:pt x="48" y="189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ubicBezTo>
                    <a:pt x="46" y="190"/>
                    <a:pt x="46" y="189"/>
                    <a:pt x="46" y="189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7" y="187"/>
                    <a:pt x="47" y="186"/>
                    <a:pt x="47" y="185"/>
                  </a:cubicBezTo>
                  <a:cubicBezTo>
                    <a:pt x="47" y="185"/>
                    <a:pt x="47" y="185"/>
                    <a:pt x="47" y="184"/>
                  </a:cubicBezTo>
                  <a:cubicBezTo>
                    <a:pt x="47" y="183"/>
                    <a:pt x="47" y="182"/>
                    <a:pt x="47" y="181"/>
                  </a:cubicBezTo>
                  <a:cubicBezTo>
                    <a:pt x="47" y="180"/>
                    <a:pt x="48" y="179"/>
                    <a:pt x="48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8" y="175"/>
                    <a:pt x="48" y="174"/>
                    <a:pt x="48" y="174"/>
                  </a:cubicBezTo>
                  <a:cubicBezTo>
                    <a:pt x="48" y="174"/>
                    <a:pt x="48" y="172"/>
                    <a:pt x="48" y="172"/>
                  </a:cubicBezTo>
                  <a:cubicBezTo>
                    <a:pt x="48" y="172"/>
                    <a:pt x="48" y="171"/>
                    <a:pt x="48" y="171"/>
                  </a:cubicBezTo>
                  <a:cubicBezTo>
                    <a:pt x="48" y="171"/>
                    <a:pt x="48" y="171"/>
                    <a:pt x="48" y="170"/>
                  </a:cubicBezTo>
                  <a:cubicBezTo>
                    <a:pt x="48" y="170"/>
                    <a:pt x="48" y="170"/>
                    <a:pt x="48" y="169"/>
                  </a:cubicBezTo>
                  <a:cubicBezTo>
                    <a:pt x="48" y="169"/>
                    <a:pt x="48" y="169"/>
                    <a:pt x="48" y="168"/>
                  </a:cubicBezTo>
                  <a:cubicBezTo>
                    <a:pt x="47" y="167"/>
                    <a:pt x="47" y="166"/>
                    <a:pt x="47" y="165"/>
                  </a:cubicBezTo>
                  <a:cubicBezTo>
                    <a:pt x="47" y="165"/>
                    <a:pt x="47" y="164"/>
                    <a:pt x="47" y="163"/>
                  </a:cubicBezTo>
                  <a:cubicBezTo>
                    <a:pt x="47" y="163"/>
                    <a:pt x="46" y="163"/>
                    <a:pt x="46" y="162"/>
                  </a:cubicBezTo>
                  <a:cubicBezTo>
                    <a:pt x="46" y="162"/>
                    <a:pt x="46" y="161"/>
                    <a:pt x="46" y="161"/>
                  </a:cubicBezTo>
                  <a:cubicBezTo>
                    <a:pt x="46" y="161"/>
                    <a:pt x="46" y="160"/>
                    <a:pt x="46" y="160"/>
                  </a:cubicBezTo>
                  <a:cubicBezTo>
                    <a:pt x="46" y="159"/>
                    <a:pt x="46" y="159"/>
                    <a:pt x="46" y="158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7"/>
                    <a:pt x="45" y="157"/>
                    <a:pt x="44" y="157"/>
                  </a:cubicBezTo>
                  <a:cubicBezTo>
                    <a:pt x="44" y="157"/>
                    <a:pt x="44" y="157"/>
                    <a:pt x="43" y="156"/>
                  </a:cubicBezTo>
                  <a:cubicBezTo>
                    <a:pt x="43" y="156"/>
                    <a:pt x="42" y="156"/>
                    <a:pt x="42" y="155"/>
                  </a:cubicBezTo>
                  <a:cubicBezTo>
                    <a:pt x="41" y="155"/>
                    <a:pt x="41" y="155"/>
                    <a:pt x="40" y="155"/>
                  </a:cubicBezTo>
                  <a:cubicBezTo>
                    <a:pt x="40" y="155"/>
                    <a:pt x="40" y="154"/>
                    <a:pt x="39" y="154"/>
                  </a:cubicBezTo>
                  <a:cubicBezTo>
                    <a:pt x="39" y="154"/>
                    <a:pt x="39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4"/>
                    <a:pt x="36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3"/>
                    <a:pt x="36" y="153"/>
                    <a:pt x="37" y="153"/>
                  </a:cubicBezTo>
                  <a:cubicBezTo>
                    <a:pt x="37" y="153"/>
                    <a:pt x="38" y="153"/>
                    <a:pt x="38" y="153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9" y="152"/>
                    <a:pt x="39" y="152"/>
                  </a:cubicBezTo>
                  <a:cubicBezTo>
                    <a:pt x="39" y="152"/>
                    <a:pt x="39" y="151"/>
                    <a:pt x="39" y="151"/>
                  </a:cubicBezTo>
                  <a:cubicBezTo>
                    <a:pt x="39" y="151"/>
                    <a:pt x="40" y="151"/>
                    <a:pt x="40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8"/>
                    <a:pt x="42" y="148"/>
                  </a:cubicBezTo>
                  <a:cubicBezTo>
                    <a:pt x="42" y="148"/>
                    <a:pt x="42" y="147"/>
                    <a:pt x="42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2" y="146"/>
                    <a:pt x="43" y="146"/>
                    <a:pt x="42" y="145"/>
                  </a:cubicBezTo>
                  <a:cubicBezTo>
                    <a:pt x="42" y="144"/>
                    <a:pt x="42" y="142"/>
                    <a:pt x="42" y="141"/>
                  </a:cubicBezTo>
                  <a:cubicBezTo>
                    <a:pt x="42" y="141"/>
                    <a:pt x="43" y="140"/>
                    <a:pt x="43" y="140"/>
                  </a:cubicBezTo>
                  <a:cubicBezTo>
                    <a:pt x="43" y="140"/>
                    <a:pt x="44" y="140"/>
                    <a:pt x="44" y="140"/>
                  </a:cubicBezTo>
                  <a:cubicBezTo>
                    <a:pt x="44" y="140"/>
                    <a:pt x="44" y="140"/>
                    <a:pt x="44" y="139"/>
                  </a:cubicBezTo>
                  <a:cubicBezTo>
                    <a:pt x="44" y="139"/>
                    <a:pt x="45" y="139"/>
                    <a:pt x="45" y="139"/>
                  </a:cubicBezTo>
                  <a:cubicBezTo>
                    <a:pt x="45" y="138"/>
                    <a:pt x="46" y="138"/>
                    <a:pt x="46" y="138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47" y="136"/>
                    <a:pt x="47" y="135"/>
                    <a:pt x="47" y="135"/>
                  </a:cubicBezTo>
                  <a:cubicBezTo>
                    <a:pt x="47" y="134"/>
                    <a:pt x="47" y="133"/>
                    <a:pt x="47" y="132"/>
                  </a:cubicBezTo>
                  <a:cubicBezTo>
                    <a:pt x="46" y="132"/>
                    <a:pt x="46" y="131"/>
                    <a:pt x="46" y="130"/>
                  </a:cubicBezTo>
                  <a:cubicBezTo>
                    <a:pt x="47" y="130"/>
                    <a:pt x="47" y="129"/>
                    <a:pt x="47" y="129"/>
                  </a:cubicBezTo>
                  <a:cubicBezTo>
                    <a:pt x="48" y="128"/>
                    <a:pt x="48" y="128"/>
                    <a:pt x="48" y="127"/>
                  </a:cubicBezTo>
                  <a:cubicBezTo>
                    <a:pt x="48" y="126"/>
                    <a:pt x="49" y="125"/>
                    <a:pt x="49" y="123"/>
                  </a:cubicBezTo>
                  <a:cubicBezTo>
                    <a:pt x="48" y="122"/>
                    <a:pt x="49" y="121"/>
                    <a:pt x="48" y="120"/>
                  </a:cubicBezTo>
                  <a:cubicBezTo>
                    <a:pt x="48" y="119"/>
                    <a:pt x="50" y="118"/>
                    <a:pt x="51" y="117"/>
                  </a:cubicBezTo>
                  <a:cubicBezTo>
                    <a:pt x="52" y="117"/>
                    <a:pt x="53" y="117"/>
                    <a:pt x="53" y="117"/>
                  </a:cubicBezTo>
                  <a:cubicBezTo>
                    <a:pt x="53" y="117"/>
                    <a:pt x="54" y="117"/>
                    <a:pt x="54" y="116"/>
                  </a:cubicBezTo>
                  <a:cubicBezTo>
                    <a:pt x="54" y="116"/>
                    <a:pt x="54" y="116"/>
                    <a:pt x="55" y="116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3"/>
                    <a:pt x="56" y="112"/>
                    <a:pt x="56" y="112"/>
                  </a:cubicBezTo>
                  <a:cubicBezTo>
                    <a:pt x="56" y="112"/>
                    <a:pt x="55" y="112"/>
                    <a:pt x="55" y="112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0"/>
                    <a:pt x="55" y="110"/>
                    <a:pt x="55" y="109"/>
                  </a:cubicBezTo>
                  <a:cubicBezTo>
                    <a:pt x="54" y="109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3" y="107"/>
                    <a:pt x="53" y="107"/>
                    <a:pt x="52" y="107"/>
                  </a:cubicBezTo>
                  <a:cubicBezTo>
                    <a:pt x="52" y="107"/>
                    <a:pt x="52" y="106"/>
                    <a:pt x="52" y="106"/>
                  </a:cubicBezTo>
                  <a:cubicBezTo>
                    <a:pt x="52" y="106"/>
                    <a:pt x="51" y="106"/>
                    <a:pt x="51" y="106"/>
                  </a:cubicBezTo>
                  <a:cubicBezTo>
                    <a:pt x="51" y="106"/>
                    <a:pt x="51" y="105"/>
                    <a:pt x="51" y="105"/>
                  </a:cubicBezTo>
                  <a:cubicBezTo>
                    <a:pt x="51" y="105"/>
                    <a:pt x="50" y="104"/>
                    <a:pt x="50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8" y="103"/>
                    <a:pt x="48" y="103"/>
                  </a:cubicBezTo>
                  <a:cubicBezTo>
                    <a:pt x="48" y="103"/>
                    <a:pt x="48" y="102"/>
                    <a:pt x="48" y="102"/>
                  </a:cubicBezTo>
                  <a:cubicBezTo>
                    <a:pt x="48" y="102"/>
                    <a:pt x="48" y="101"/>
                    <a:pt x="47" y="101"/>
                  </a:cubicBezTo>
                  <a:cubicBezTo>
                    <a:pt x="47" y="101"/>
                    <a:pt x="47" y="101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99"/>
                    <a:pt x="47" y="98"/>
                    <a:pt x="47" y="98"/>
                  </a:cubicBezTo>
                  <a:cubicBezTo>
                    <a:pt x="47" y="97"/>
                    <a:pt x="46" y="97"/>
                    <a:pt x="46" y="96"/>
                  </a:cubicBezTo>
                  <a:cubicBezTo>
                    <a:pt x="47" y="94"/>
                    <a:pt x="48" y="92"/>
                    <a:pt x="48" y="90"/>
                  </a:cubicBezTo>
                  <a:cubicBezTo>
                    <a:pt x="48" y="90"/>
                    <a:pt x="48" y="89"/>
                    <a:pt x="48" y="89"/>
                  </a:cubicBezTo>
                  <a:cubicBezTo>
                    <a:pt x="48" y="88"/>
                    <a:pt x="48" y="88"/>
                    <a:pt x="47" y="87"/>
                  </a:cubicBezTo>
                  <a:cubicBezTo>
                    <a:pt x="47" y="87"/>
                    <a:pt x="47" y="86"/>
                    <a:pt x="47" y="86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5" y="81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9"/>
                    <a:pt x="45" y="7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7"/>
                    <a:pt x="45" y="76"/>
                    <a:pt x="45" y="76"/>
                  </a:cubicBezTo>
                  <a:cubicBezTo>
                    <a:pt x="45" y="75"/>
                    <a:pt x="44" y="75"/>
                    <a:pt x="44" y="75"/>
                  </a:cubicBezTo>
                  <a:cubicBezTo>
                    <a:pt x="44" y="73"/>
                    <a:pt x="43" y="71"/>
                    <a:pt x="43" y="69"/>
                  </a:cubicBezTo>
                  <a:cubicBezTo>
                    <a:pt x="42" y="69"/>
                    <a:pt x="43" y="68"/>
                    <a:pt x="43" y="68"/>
                  </a:cubicBezTo>
                  <a:cubicBezTo>
                    <a:pt x="43" y="67"/>
                    <a:pt x="43" y="67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3"/>
                    <a:pt x="44" y="63"/>
                  </a:cubicBezTo>
                  <a:cubicBezTo>
                    <a:pt x="44" y="62"/>
                    <a:pt x="44" y="61"/>
                    <a:pt x="43" y="61"/>
                  </a:cubicBezTo>
                  <a:cubicBezTo>
                    <a:pt x="43" y="60"/>
                    <a:pt x="43" y="60"/>
                    <a:pt x="43" y="59"/>
                  </a:cubicBezTo>
                  <a:cubicBezTo>
                    <a:pt x="43" y="58"/>
                    <a:pt x="42" y="57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48" y="56"/>
                    <a:pt x="49" y="56"/>
                    <a:pt x="49" y="56"/>
                  </a:cubicBezTo>
                  <a:cubicBezTo>
                    <a:pt x="49" y="57"/>
                    <a:pt x="50" y="57"/>
                    <a:pt x="50" y="58"/>
                  </a:cubicBezTo>
                  <a:cubicBezTo>
                    <a:pt x="50" y="58"/>
                    <a:pt x="50" y="58"/>
                    <a:pt x="50" y="59"/>
                  </a:cubicBezTo>
                  <a:cubicBezTo>
                    <a:pt x="51" y="60"/>
                    <a:pt x="51" y="60"/>
                    <a:pt x="52" y="61"/>
                  </a:cubicBezTo>
                  <a:cubicBezTo>
                    <a:pt x="52" y="61"/>
                    <a:pt x="52" y="62"/>
                    <a:pt x="52" y="63"/>
                  </a:cubicBezTo>
                  <a:cubicBezTo>
                    <a:pt x="52" y="63"/>
                    <a:pt x="53" y="64"/>
                    <a:pt x="53" y="64"/>
                  </a:cubicBezTo>
                  <a:cubicBezTo>
                    <a:pt x="53" y="65"/>
                    <a:pt x="52" y="65"/>
                    <a:pt x="53" y="66"/>
                  </a:cubicBezTo>
                  <a:cubicBezTo>
                    <a:pt x="53" y="66"/>
                    <a:pt x="54" y="68"/>
                    <a:pt x="53" y="69"/>
                  </a:cubicBezTo>
                  <a:cubicBezTo>
                    <a:pt x="53" y="70"/>
                    <a:pt x="54" y="71"/>
                    <a:pt x="54" y="72"/>
                  </a:cubicBezTo>
                  <a:cubicBezTo>
                    <a:pt x="53" y="73"/>
                    <a:pt x="54" y="75"/>
                    <a:pt x="54" y="76"/>
                  </a:cubicBezTo>
                  <a:cubicBezTo>
                    <a:pt x="54" y="76"/>
                    <a:pt x="54" y="77"/>
                    <a:pt x="54" y="77"/>
                  </a:cubicBezTo>
                  <a:cubicBezTo>
                    <a:pt x="54" y="77"/>
                    <a:pt x="54" y="77"/>
                    <a:pt x="54" y="78"/>
                  </a:cubicBezTo>
                  <a:cubicBezTo>
                    <a:pt x="54" y="78"/>
                    <a:pt x="54" y="79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1"/>
                    <a:pt x="54" y="81"/>
                    <a:pt x="54" y="82"/>
                  </a:cubicBezTo>
                  <a:cubicBezTo>
                    <a:pt x="54" y="82"/>
                    <a:pt x="55" y="83"/>
                    <a:pt x="55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5" y="85"/>
                    <a:pt x="55" y="87"/>
                    <a:pt x="55" y="88"/>
                  </a:cubicBezTo>
                  <a:cubicBezTo>
                    <a:pt x="55" y="88"/>
                    <a:pt x="56" y="89"/>
                    <a:pt x="56" y="89"/>
                  </a:cubicBezTo>
                  <a:cubicBezTo>
                    <a:pt x="56" y="90"/>
                    <a:pt x="56" y="90"/>
                    <a:pt x="56" y="91"/>
                  </a:cubicBezTo>
                  <a:cubicBezTo>
                    <a:pt x="56" y="91"/>
                    <a:pt x="57" y="92"/>
                    <a:pt x="57" y="92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9" y="95"/>
                    <a:pt x="59" y="96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60" y="98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2"/>
                  </a:cubicBezTo>
                  <a:cubicBezTo>
                    <a:pt x="63" y="102"/>
                    <a:pt x="63" y="103"/>
                    <a:pt x="63" y="103"/>
                  </a:cubicBezTo>
                  <a:cubicBezTo>
                    <a:pt x="64" y="104"/>
                    <a:pt x="64" y="104"/>
                    <a:pt x="64" y="105"/>
                  </a:cubicBezTo>
                  <a:cubicBezTo>
                    <a:pt x="64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6" y="106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08"/>
                    <a:pt x="67" y="109"/>
                    <a:pt x="68" y="109"/>
                  </a:cubicBezTo>
                  <a:cubicBezTo>
                    <a:pt x="68" y="109"/>
                    <a:pt x="69" y="110"/>
                    <a:pt x="69" y="110"/>
                  </a:cubicBezTo>
                  <a:cubicBezTo>
                    <a:pt x="70" y="110"/>
                    <a:pt x="70" y="111"/>
                    <a:pt x="70" y="111"/>
                  </a:cubicBezTo>
                  <a:cubicBezTo>
                    <a:pt x="70" y="111"/>
                    <a:pt x="70" y="111"/>
                    <a:pt x="71" y="111"/>
                  </a:cubicBezTo>
                  <a:cubicBezTo>
                    <a:pt x="71" y="111"/>
                    <a:pt x="71" y="112"/>
                    <a:pt x="72" y="112"/>
                  </a:cubicBezTo>
                  <a:cubicBezTo>
                    <a:pt x="72" y="113"/>
                    <a:pt x="73" y="113"/>
                    <a:pt x="73" y="113"/>
                  </a:cubicBezTo>
                  <a:cubicBezTo>
                    <a:pt x="73" y="113"/>
                    <a:pt x="74" y="114"/>
                    <a:pt x="74" y="114"/>
                  </a:cubicBezTo>
                  <a:cubicBezTo>
                    <a:pt x="74" y="114"/>
                    <a:pt x="75" y="114"/>
                    <a:pt x="75" y="115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7" y="116"/>
                    <a:pt x="77" y="116"/>
                    <a:pt x="78" y="116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8" y="117"/>
                    <a:pt x="79" y="117"/>
                    <a:pt x="79" y="117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80" y="118"/>
                    <a:pt x="80" y="118"/>
                    <a:pt x="81" y="118"/>
                  </a:cubicBezTo>
                  <a:cubicBezTo>
                    <a:pt x="81" y="118"/>
                    <a:pt x="81" y="119"/>
                    <a:pt x="81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3" y="120"/>
                    <a:pt x="83" y="120"/>
                    <a:pt x="84" y="120"/>
                  </a:cubicBezTo>
                  <a:cubicBezTo>
                    <a:pt x="84" y="120"/>
                    <a:pt x="85" y="120"/>
                    <a:pt x="85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6" y="121"/>
                    <a:pt x="87" y="121"/>
                    <a:pt x="87" y="121"/>
                  </a:cubicBezTo>
                  <a:cubicBezTo>
                    <a:pt x="88" y="121"/>
                    <a:pt x="88" y="122"/>
                    <a:pt x="89" y="12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0" y="122"/>
                    <a:pt x="91" y="122"/>
                    <a:pt x="91" y="122"/>
                  </a:cubicBezTo>
                  <a:cubicBezTo>
                    <a:pt x="92" y="123"/>
                    <a:pt x="93" y="123"/>
                    <a:pt x="94" y="124"/>
                  </a:cubicBezTo>
                  <a:cubicBezTo>
                    <a:pt x="95" y="124"/>
                    <a:pt x="96" y="124"/>
                    <a:pt x="96" y="124"/>
                  </a:cubicBezTo>
                  <a:cubicBezTo>
                    <a:pt x="97" y="124"/>
                    <a:pt x="97" y="124"/>
                    <a:pt x="98" y="124"/>
                  </a:cubicBezTo>
                  <a:cubicBezTo>
                    <a:pt x="98" y="125"/>
                    <a:pt x="99" y="125"/>
                    <a:pt x="99" y="125"/>
                  </a:cubicBezTo>
                  <a:cubicBezTo>
                    <a:pt x="100" y="125"/>
                    <a:pt x="99" y="128"/>
                    <a:pt x="99" y="129"/>
                  </a:cubicBezTo>
                  <a:close/>
                  <a:moveTo>
                    <a:pt x="103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8"/>
                    <a:pt x="103" y="128"/>
                    <a:pt x="103" y="128"/>
                  </a:cubicBezTo>
                  <a:close/>
                  <a:moveTo>
                    <a:pt x="104" y="11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lose/>
                  <a:moveTo>
                    <a:pt x="140" y="11"/>
                  </a:moveTo>
                  <a:cubicBezTo>
                    <a:pt x="140" y="11"/>
                    <a:pt x="139" y="11"/>
                    <a:pt x="139" y="11"/>
                  </a:cubicBezTo>
                  <a:cubicBezTo>
                    <a:pt x="139" y="11"/>
                    <a:pt x="138" y="11"/>
                    <a:pt x="138" y="11"/>
                  </a:cubicBezTo>
                  <a:cubicBezTo>
                    <a:pt x="138" y="11"/>
                    <a:pt x="138" y="12"/>
                    <a:pt x="138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3"/>
                    <a:pt x="136" y="13"/>
                  </a:cubicBezTo>
                  <a:cubicBezTo>
                    <a:pt x="135" y="13"/>
                    <a:pt x="135" y="13"/>
                    <a:pt x="134" y="13"/>
                  </a:cubicBezTo>
                  <a:cubicBezTo>
                    <a:pt x="134" y="13"/>
                    <a:pt x="134" y="14"/>
                    <a:pt x="133" y="14"/>
                  </a:cubicBezTo>
                  <a:cubicBezTo>
                    <a:pt x="133" y="14"/>
                    <a:pt x="133" y="14"/>
                    <a:pt x="132" y="14"/>
                  </a:cubicBezTo>
                  <a:cubicBezTo>
                    <a:pt x="132" y="14"/>
                    <a:pt x="131" y="15"/>
                    <a:pt x="131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6"/>
                    <a:pt x="130" y="16"/>
                    <a:pt x="129" y="16"/>
                  </a:cubicBezTo>
                  <a:cubicBezTo>
                    <a:pt x="129" y="16"/>
                    <a:pt x="129" y="16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7" y="19"/>
                    <a:pt x="126" y="19"/>
                    <a:pt x="126" y="19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5" y="20"/>
                  </a:cubicBezTo>
                  <a:cubicBezTo>
                    <a:pt x="125" y="21"/>
                    <a:pt x="125" y="22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3" y="25"/>
                    <a:pt x="123" y="26"/>
                  </a:cubicBezTo>
                  <a:cubicBezTo>
                    <a:pt x="123" y="27"/>
                    <a:pt x="123" y="28"/>
                    <a:pt x="12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23" y="29"/>
                    <a:pt x="123" y="31"/>
                    <a:pt x="123" y="31"/>
                  </a:cubicBezTo>
                  <a:cubicBezTo>
                    <a:pt x="123" y="31"/>
                    <a:pt x="123" y="32"/>
                    <a:pt x="123" y="32"/>
                  </a:cubicBezTo>
                  <a:cubicBezTo>
                    <a:pt x="123" y="32"/>
                    <a:pt x="123" y="33"/>
                    <a:pt x="123" y="33"/>
                  </a:cubicBezTo>
                  <a:cubicBezTo>
                    <a:pt x="123" y="33"/>
                    <a:pt x="123" y="34"/>
                    <a:pt x="123" y="34"/>
                  </a:cubicBezTo>
                  <a:cubicBezTo>
                    <a:pt x="123" y="35"/>
                    <a:pt x="123" y="35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2" y="37"/>
                    <a:pt x="121" y="37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9"/>
                    <a:pt x="121" y="39"/>
                  </a:cubicBezTo>
                  <a:cubicBezTo>
                    <a:pt x="121" y="39"/>
                    <a:pt x="121" y="40"/>
                    <a:pt x="121" y="40"/>
                  </a:cubicBezTo>
                  <a:cubicBezTo>
                    <a:pt x="121" y="41"/>
                    <a:pt x="121" y="41"/>
                    <a:pt x="121" y="42"/>
                  </a:cubicBezTo>
                  <a:cubicBezTo>
                    <a:pt x="120" y="42"/>
                    <a:pt x="120" y="42"/>
                    <a:pt x="120" y="43"/>
                  </a:cubicBezTo>
                  <a:cubicBezTo>
                    <a:pt x="120" y="43"/>
                    <a:pt x="120" y="44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19" y="46"/>
                    <a:pt x="119" y="47"/>
                    <a:pt x="119" y="48"/>
                  </a:cubicBezTo>
                  <a:cubicBezTo>
                    <a:pt x="119" y="49"/>
                    <a:pt x="119" y="50"/>
                    <a:pt x="119" y="51"/>
                  </a:cubicBezTo>
                  <a:cubicBezTo>
                    <a:pt x="119" y="51"/>
                    <a:pt x="119" y="52"/>
                    <a:pt x="119" y="52"/>
                  </a:cubicBezTo>
                  <a:cubicBezTo>
                    <a:pt x="119" y="52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19" y="54"/>
                    <a:pt x="119" y="55"/>
                    <a:pt x="119" y="55"/>
                  </a:cubicBezTo>
                  <a:cubicBezTo>
                    <a:pt x="119" y="55"/>
                    <a:pt x="119" y="56"/>
                    <a:pt x="119" y="56"/>
                  </a:cubicBezTo>
                  <a:cubicBezTo>
                    <a:pt x="119" y="56"/>
                    <a:pt x="119" y="57"/>
                    <a:pt x="119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58"/>
                    <a:pt x="119" y="59"/>
                    <a:pt x="119" y="59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61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6" y="62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4"/>
                    <a:pt x="115" y="64"/>
                    <a:pt x="115" y="65"/>
                  </a:cubicBezTo>
                  <a:cubicBezTo>
                    <a:pt x="114" y="65"/>
                    <a:pt x="114" y="66"/>
                    <a:pt x="113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68"/>
                    <a:pt x="112" y="69"/>
                    <a:pt x="112" y="69"/>
                  </a:cubicBezTo>
                  <a:cubicBezTo>
                    <a:pt x="112" y="69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1"/>
                  </a:cubicBezTo>
                  <a:cubicBezTo>
                    <a:pt x="111" y="71"/>
                    <a:pt x="112" y="71"/>
                    <a:pt x="111" y="71"/>
                  </a:cubicBezTo>
                  <a:cubicBezTo>
                    <a:pt x="111" y="71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3"/>
                  </a:cubicBezTo>
                  <a:cubicBezTo>
                    <a:pt x="111" y="73"/>
                    <a:pt x="110" y="73"/>
                    <a:pt x="110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74"/>
                    <a:pt x="110" y="75"/>
                    <a:pt x="110" y="75"/>
                  </a:cubicBezTo>
                  <a:cubicBezTo>
                    <a:pt x="110" y="75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8"/>
                    <a:pt x="111" y="79"/>
                    <a:pt x="112" y="80"/>
                  </a:cubicBezTo>
                  <a:cubicBezTo>
                    <a:pt x="112" y="80"/>
                    <a:pt x="113" y="80"/>
                    <a:pt x="113" y="81"/>
                  </a:cubicBezTo>
                  <a:cubicBezTo>
                    <a:pt x="113" y="81"/>
                    <a:pt x="114" y="81"/>
                    <a:pt x="115" y="81"/>
                  </a:cubicBezTo>
                  <a:cubicBezTo>
                    <a:pt x="115" y="82"/>
                    <a:pt x="116" y="82"/>
                    <a:pt x="116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7" y="83"/>
                    <a:pt x="118" y="83"/>
                    <a:pt x="118" y="83"/>
                  </a:cubicBezTo>
                  <a:cubicBezTo>
                    <a:pt x="118" y="84"/>
                    <a:pt x="117" y="85"/>
                    <a:pt x="117" y="85"/>
                  </a:cubicBezTo>
                  <a:cubicBezTo>
                    <a:pt x="117" y="85"/>
                    <a:pt x="117" y="86"/>
                    <a:pt x="117" y="86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6"/>
                    <a:pt x="116" y="87"/>
                    <a:pt x="116" y="87"/>
                  </a:cubicBezTo>
                  <a:cubicBezTo>
                    <a:pt x="116" y="87"/>
                    <a:pt x="116" y="88"/>
                    <a:pt x="116" y="88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91"/>
                    <a:pt x="116" y="91"/>
                    <a:pt x="116" y="92"/>
                  </a:cubicBezTo>
                  <a:cubicBezTo>
                    <a:pt x="116" y="92"/>
                    <a:pt x="117" y="93"/>
                    <a:pt x="117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6" y="95"/>
                    <a:pt x="117" y="95"/>
                    <a:pt x="117" y="95"/>
                  </a:cubicBezTo>
                  <a:cubicBezTo>
                    <a:pt x="116" y="96"/>
                    <a:pt x="116" y="97"/>
                    <a:pt x="116" y="97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7" y="99"/>
                    <a:pt x="117" y="99"/>
                  </a:cubicBezTo>
                  <a:cubicBezTo>
                    <a:pt x="117" y="100"/>
                    <a:pt x="117" y="100"/>
                    <a:pt x="118" y="100"/>
                  </a:cubicBezTo>
                  <a:cubicBezTo>
                    <a:pt x="118" y="100"/>
                    <a:pt x="118" y="101"/>
                    <a:pt x="118" y="101"/>
                  </a:cubicBezTo>
                  <a:cubicBezTo>
                    <a:pt x="118" y="102"/>
                    <a:pt x="118" y="102"/>
                    <a:pt x="118" y="103"/>
                  </a:cubicBezTo>
                  <a:cubicBezTo>
                    <a:pt x="118" y="103"/>
                    <a:pt x="118" y="103"/>
                    <a:pt x="118" y="104"/>
                  </a:cubicBezTo>
                  <a:cubicBezTo>
                    <a:pt x="118" y="104"/>
                    <a:pt x="117" y="105"/>
                    <a:pt x="117" y="105"/>
                  </a:cubicBezTo>
                  <a:cubicBezTo>
                    <a:pt x="117" y="105"/>
                    <a:pt x="117" y="106"/>
                    <a:pt x="117" y="106"/>
                  </a:cubicBezTo>
                  <a:cubicBezTo>
                    <a:pt x="117" y="106"/>
                    <a:pt x="117" y="107"/>
                    <a:pt x="117" y="107"/>
                  </a:cubicBezTo>
                  <a:cubicBezTo>
                    <a:pt x="117" y="107"/>
                    <a:pt x="117" y="108"/>
                    <a:pt x="117" y="108"/>
                  </a:cubicBezTo>
                  <a:cubicBezTo>
                    <a:pt x="117" y="108"/>
                    <a:pt x="117" y="109"/>
                    <a:pt x="118" y="109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8" y="110"/>
                    <a:pt x="118" y="111"/>
                    <a:pt x="118" y="111"/>
                  </a:cubicBezTo>
                  <a:cubicBezTo>
                    <a:pt x="118" y="111"/>
                    <a:pt x="118" y="112"/>
                    <a:pt x="119" y="112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20" y="114"/>
                  </a:cubicBezTo>
                  <a:cubicBezTo>
                    <a:pt x="120" y="114"/>
                    <a:pt x="120" y="114"/>
                    <a:pt x="121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2" y="115"/>
                    <a:pt x="122" y="115"/>
                    <a:pt x="123" y="116"/>
                  </a:cubicBezTo>
                  <a:cubicBezTo>
                    <a:pt x="123" y="116"/>
                    <a:pt x="124" y="116"/>
                    <a:pt x="124" y="116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7" y="116"/>
                    <a:pt x="127" y="116"/>
                    <a:pt x="128" y="116"/>
                  </a:cubicBezTo>
                  <a:cubicBezTo>
                    <a:pt x="128" y="116"/>
                    <a:pt x="128" y="117"/>
                    <a:pt x="129" y="117"/>
                  </a:cubicBezTo>
                  <a:cubicBezTo>
                    <a:pt x="129" y="117"/>
                    <a:pt x="129" y="117"/>
                    <a:pt x="130" y="117"/>
                  </a:cubicBezTo>
                  <a:cubicBezTo>
                    <a:pt x="130" y="118"/>
                    <a:pt x="131" y="119"/>
                    <a:pt x="132" y="120"/>
                  </a:cubicBezTo>
                  <a:cubicBezTo>
                    <a:pt x="132" y="120"/>
                    <a:pt x="132" y="120"/>
                    <a:pt x="132" y="121"/>
                  </a:cubicBezTo>
                  <a:cubicBezTo>
                    <a:pt x="132" y="121"/>
                    <a:pt x="131" y="121"/>
                    <a:pt x="131" y="121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29" y="122"/>
                    <a:pt x="129" y="122"/>
                    <a:pt x="128" y="122"/>
                  </a:cubicBezTo>
                  <a:cubicBezTo>
                    <a:pt x="128" y="122"/>
                    <a:pt x="128" y="122"/>
                    <a:pt x="127" y="122"/>
                  </a:cubicBezTo>
                  <a:cubicBezTo>
                    <a:pt x="127" y="122"/>
                    <a:pt x="126" y="122"/>
                    <a:pt x="125" y="122"/>
                  </a:cubicBezTo>
                  <a:cubicBezTo>
                    <a:pt x="125" y="122"/>
                    <a:pt x="123" y="122"/>
                    <a:pt x="123" y="122"/>
                  </a:cubicBezTo>
                  <a:cubicBezTo>
                    <a:pt x="122" y="123"/>
                    <a:pt x="122" y="122"/>
                    <a:pt x="122" y="122"/>
                  </a:cubicBezTo>
                  <a:cubicBezTo>
                    <a:pt x="121" y="122"/>
                    <a:pt x="121" y="122"/>
                    <a:pt x="120" y="123"/>
                  </a:cubicBezTo>
                  <a:cubicBezTo>
                    <a:pt x="120" y="123"/>
                    <a:pt x="119" y="122"/>
                    <a:pt x="119" y="122"/>
                  </a:cubicBezTo>
                  <a:cubicBezTo>
                    <a:pt x="117" y="122"/>
                    <a:pt x="116" y="122"/>
                    <a:pt x="114" y="122"/>
                  </a:cubicBezTo>
                  <a:cubicBezTo>
                    <a:pt x="114" y="122"/>
                    <a:pt x="113" y="122"/>
                    <a:pt x="113" y="122"/>
                  </a:cubicBezTo>
                  <a:cubicBezTo>
                    <a:pt x="111" y="122"/>
                    <a:pt x="109" y="122"/>
                    <a:pt x="108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7" y="121"/>
                    <a:pt x="106" y="121"/>
                    <a:pt x="105" y="121"/>
                  </a:cubicBezTo>
                  <a:cubicBezTo>
                    <a:pt x="105" y="120"/>
                    <a:pt x="105" y="119"/>
                    <a:pt x="105" y="118"/>
                  </a:cubicBezTo>
                  <a:cubicBezTo>
                    <a:pt x="105" y="116"/>
                    <a:pt x="105" y="113"/>
                    <a:pt x="105" y="111"/>
                  </a:cubicBezTo>
                  <a:cubicBezTo>
                    <a:pt x="105" y="111"/>
                    <a:pt x="105" y="111"/>
                    <a:pt x="105" y="110"/>
                  </a:cubicBezTo>
                  <a:cubicBezTo>
                    <a:pt x="105" y="110"/>
                    <a:pt x="105" y="109"/>
                    <a:pt x="105" y="109"/>
                  </a:cubicBezTo>
                  <a:cubicBezTo>
                    <a:pt x="106" y="108"/>
                    <a:pt x="105" y="108"/>
                    <a:pt x="105" y="108"/>
                  </a:cubicBezTo>
                  <a:cubicBezTo>
                    <a:pt x="105" y="107"/>
                    <a:pt x="105" y="107"/>
                    <a:pt x="105" y="10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05" y="105"/>
                    <a:pt x="106" y="104"/>
                    <a:pt x="105" y="103"/>
                  </a:cubicBezTo>
                  <a:cubicBezTo>
                    <a:pt x="105" y="103"/>
                    <a:pt x="105" y="102"/>
                    <a:pt x="105" y="102"/>
                  </a:cubicBezTo>
                  <a:cubicBezTo>
                    <a:pt x="105" y="102"/>
                    <a:pt x="105" y="101"/>
                    <a:pt x="105" y="100"/>
                  </a:cubicBezTo>
                  <a:cubicBezTo>
                    <a:pt x="106" y="99"/>
                    <a:pt x="105" y="98"/>
                    <a:pt x="105" y="98"/>
                  </a:cubicBezTo>
                  <a:cubicBezTo>
                    <a:pt x="105" y="97"/>
                    <a:pt x="105" y="97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5"/>
                    <a:pt x="105" y="95"/>
                    <a:pt x="105" y="94"/>
                  </a:cubicBezTo>
                  <a:cubicBezTo>
                    <a:pt x="105" y="94"/>
                    <a:pt x="105" y="92"/>
                    <a:pt x="105" y="92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5" y="90"/>
                    <a:pt x="105" y="89"/>
                    <a:pt x="105" y="89"/>
                  </a:cubicBezTo>
                  <a:cubicBezTo>
                    <a:pt x="105" y="89"/>
                    <a:pt x="105" y="89"/>
                    <a:pt x="105" y="88"/>
                  </a:cubicBezTo>
                  <a:cubicBezTo>
                    <a:pt x="105" y="88"/>
                    <a:pt x="105" y="88"/>
                    <a:pt x="105" y="87"/>
                  </a:cubicBezTo>
                  <a:cubicBezTo>
                    <a:pt x="105" y="87"/>
                    <a:pt x="105" y="87"/>
                    <a:pt x="105" y="86"/>
                  </a:cubicBezTo>
                  <a:cubicBezTo>
                    <a:pt x="105" y="86"/>
                    <a:pt x="105" y="85"/>
                    <a:pt x="105" y="85"/>
                  </a:cubicBezTo>
                  <a:cubicBezTo>
                    <a:pt x="104" y="84"/>
                    <a:pt x="104" y="83"/>
                    <a:pt x="104" y="83"/>
                  </a:cubicBezTo>
                  <a:cubicBezTo>
                    <a:pt x="104" y="82"/>
                    <a:pt x="104" y="82"/>
                    <a:pt x="104" y="81"/>
                  </a:cubicBezTo>
                  <a:cubicBezTo>
                    <a:pt x="104" y="81"/>
                    <a:pt x="104" y="81"/>
                    <a:pt x="104" y="80"/>
                  </a:cubicBezTo>
                  <a:cubicBezTo>
                    <a:pt x="104" y="80"/>
                    <a:pt x="104" y="80"/>
                    <a:pt x="104" y="79"/>
                  </a:cubicBezTo>
                  <a:cubicBezTo>
                    <a:pt x="104" y="79"/>
                    <a:pt x="103" y="78"/>
                    <a:pt x="103" y="78"/>
                  </a:cubicBezTo>
                  <a:cubicBezTo>
                    <a:pt x="103" y="77"/>
                    <a:pt x="103" y="77"/>
                    <a:pt x="103" y="76"/>
                  </a:cubicBezTo>
                  <a:cubicBezTo>
                    <a:pt x="103" y="76"/>
                    <a:pt x="103" y="75"/>
                    <a:pt x="103" y="75"/>
                  </a:cubicBezTo>
                  <a:cubicBezTo>
                    <a:pt x="103" y="75"/>
                    <a:pt x="103" y="75"/>
                    <a:pt x="103" y="74"/>
                  </a:cubicBezTo>
                  <a:cubicBezTo>
                    <a:pt x="103" y="74"/>
                    <a:pt x="103" y="74"/>
                    <a:pt x="103" y="73"/>
                  </a:cubicBezTo>
                  <a:cubicBezTo>
                    <a:pt x="103" y="73"/>
                    <a:pt x="102" y="73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2" y="70"/>
                    <a:pt x="101" y="69"/>
                    <a:pt x="101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67"/>
                    <a:pt x="100" y="67"/>
                    <a:pt x="100" y="67"/>
                  </a:cubicBezTo>
                  <a:cubicBezTo>
                    <a:pt x="100" y="67"/>
                    <a:pt x="100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9" y="65"/>
                    <a:pt x="99" y="65"/>
                    <a:pt x="99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7" y="62"/>
                    <a:pt x="97" y="62"/>
                    <a:pt x="96" y="61"/>
                  </a:cubicBezTo>
                  <a:cubicBezTo>
                    <a:pt x="96" y="61"/>
                    <a:pt x="95" y="61"/>
                    <a:pt x="95" y="60"/>
                  </a:cubicBezTo>
                  <a:cubicBezTo>
                    <a:pt x="95" y="60"/>
                    <a:pt x="94" y="60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8"/>
                    <a:pt x="91" y="58"/>
                    <a:pt x="91" y="58"/>
                  </a:cubicBezTo>
                  <a:cubicBezTo>
                    <a:pt x="91" y="58"/>
                    <a:pt x="91" y="58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7"/>
                    <a:pt x="89" y="57"/>
                    <a:pt x="88" y="57"/>
                  </a:cubicBezTo>
                  <a:cubicBezTo>
                    <a:pt x="87" y="56"/>
                    <a:pt x="86" y="56"/>
                    <a:pt x="85" y="55"/>
                  </a:cubicBezTo>
                  <a:cubicBezTo>
                    <a:pt x="85" y="55"/>
                    <a:pt x="84" y="55"/>
                    <a:pt x="83" y="55"/>
                  </a:cubicBezTo>
                  <a:cubicBezTo>
                    <a:pt x="83" y="55"/>
                    <a:pt x="83" y="56"/>
                    <a:pt x="82" y="55"/>
                  </a:cubicBezTo>
                  <a:cubicBezTo>
                    <a:pt x="82" y="55"/>
                    <a:pt x="82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0" y="55"/>
                    <a:pt x="80" y="55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7" y="53"/>
                    <a:pt x="76" y="54"/>
                    <a:pt x="76" y="54"/>
                  </a:cubicBezTo>
                  <a:cubicBezTo>
                    <a:pt x="75" y="54"/>
                    <a:pt x="75" y="54"/>
                    <a:pt x="75" y="53"/>
                  </a:cubicBezTo>
                  <a:cubicBezTo>
                    <a:pt x="74" y="53"/>
                    <a:pt x="74" y="54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1" y="53"/>
                    <a:pt x="71" y="53"/>
                    <a:pt x="70" y="53"/>
                  </a:cubicBezTo>
                  <a:cubicBezTo>
                    <a:pt x="69" y="53"/>
                    <a:pt x="67" y="53"/>
                    <a:pt x="66" y="53"/>
                  </a:cubicBezTo>
                  <a:cubicBezTo>
                    <a:pt x="66" y="52"/>
                    <a:pt x="65" y="53"/>
                    <a:pt x="64" y="52"/>
                  </a:cubicBezTo>
                  <a:cubicBezTo>
                    <a:pt x="63" y="52"/>
                    <a:pt x="61" y="52"/>
                    <a:pt x="59" y="52"/>
                  </a:cubicBezTo>
                  <a:cubicBezTo>
                    <a:pt x="59" y="52"/>
                    <a:pt x="58" y="52"/>
                    <a:pt x="58" y="52"/>
                  </a:cubicBezTo>
                  <a:cubicBezTo>
                    <a:pt x="57" y="51"/>
                    <a:pt x="56" y="51"/>
                    <a:pt x="56" y="50"/>
                  </a:cubicBezTo>
                  <a:cubicBezTo>
                    <a:pt x="56" y="49"/>
                    <a:pt x="56" y="48"/>
                    <a:pt x="56" y="47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6" y="46"/>
                    <a:pt x="57" y="46"/>
                    <a:pt x="57" y="45"/>
                  </a:cubicBezTo>
                  <a:cubicBezTo>
                    <a:pt x="57" y="45"/>
                    <a:pt x="57" y="44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8" y="41"/>
                    <a:pt x="58" y="41"/>
                  </a:cubicBezTo>
                  <a:cubicBezTo>
                    <a:pt x="58" y="40"/>
                    <a:pt x="58" y="40"/>
                    <a:pt x="59" y="39"/>
                  </a:cubicBezTo>
                  <a:cubicBezTo>
                    <a:pt x="59" y="39"/>
                    <a:pt x="59" y="38"/>
                    <a:pt x="59" y="38"/>
                  </a:cubicBezTo>
                  <a:cubicBezTo>
                    <a:pt x="59" y="38"/>
                    <a:pt x="59" y="38"/>
                    <a:pt x="59" y="37"/>
                  </a:cubicBezTo>
                  <a:cubicBezTo>
                    <a:pt x="59" y="37"/>
                    <a:pt x="59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5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3"/>
                    <a:pt x="62" y="33"/>
                    <a:pt x="62" y="32"/>
                  </a:cubicBezTo>
                  <a:cubicBezTo>
                    <a:pt x="63" y="31"/>
                    <a:pt x="63" y="31"/>
                    <a:pt x="64" y="30"/>
                  </a:cubicBezTo>
                  <a:cubicBezTo>
                    <a:pt x="64" y="29"/>
                    <a:pt x="65" y="29"/>
                    <a:pt x="65" y="28"/>
                  </a:cubicBezTo>
                  <a:cubicBezTo>
                    <a:pt x="65" y="28"/>
                    <a:pt x="65" y="28"/>
                    <a:pt x="65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8" y="25"/>
                    <a:pt x="68" y="25"/>
                    <a:pt x="69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4"/>
                    <a:pt x="69" y="23"/>
                    <a:pt x="69" y="23"/>
                  </a:cubicBezTo>
                  <a:cubicBezTo>
                    <a:pt x="70" y="23"/>
                    <a:pt x="70" y="23"/>
                    <a:pt x="70" y="22"/>
                  </a:cubicBezTo>
                  <a:cubicBezTo>
                    <a:pt x="71" y="22"/>
                    <a:pt x="71" y="22"/>
                    <a:pt x="72" y="21"/>
                  </a:cubicBezTo>
                  <a:cubicBezTo>
                    <a:pt x="72" y="21"/>
                    <a:pt x="72" y="21"/>
                    <a:pt x="72" y="20"/>
                  </a:cubicBezTo>
                  <a:cubicBezTo>
                    <a:pt x="72" y="20"/>
                    <a:pt x="73" y="20"/>
                    <a:pt x="73" y="20"/>
                  </a:cubicBezTo>
                  <a:cubicBezTo>
                    <a:pt x="73" y="20"/>
                    <a:pt x="74" y="19"/>
                    <a:pt x="74" y="19"/>
                  </a:cubicBezTo>
                  <a:cubicBezTo>
                    <a:pt x="75" y="18"/>
                    <a:pt x="76" y="17"/>
                    <a:pt x="78" y="17"/>
                  </a:cubicBezTo>
                  <a:cubicBezTo>
                    <a:pt x="78" y="16"/>
                    <a:pt x="79" y="16"/>
                    <a:pt x="79" y="15"/>
                  </a:cubicBezTo>
                  <a:cubicBezTo>
                    <a:pt x="79" y="15"/>
                    <a:pt x="80" y="15"/>
                    <a:pt x="80" y="15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4" y="13"/>
                    <a:pt x="85" y="13"/>
                    <a:pt x="85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2"/>
                    <a:pt x="87" y="12"/>
                    <a:pt x="87" y="12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8" y="12"/>
                    <a:pt x="89" y="12"/>
                    <a:pt x="90" y="12"/>
                  </a:cubicBezTo>
                  <a:cubicBezTo>
                    <a:pt x="90" y="12"/>
                    <a:pt x="91" y="11"/>
                    <a:pt x="9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3" y="11"/>
                    <a:pt x="94" y="10"/>
                    <a:pt x="94" y="10"/>
                  </a:cubicBezTo>
                  <a:cubicBezTo>
                    <a:pt x="95" y="10"/>
                    <a:pt x="96" y="10"/>
                    <a:pt x="96" y="10"/>
                  </a:cubicBezTo>
                  <a:cubicBezTo>
                    <a:pt x="96" y="10"/>
                    <a:pt x="97" y="10"/>
                    <a:pt x="97" y="10"/>
                  </a:cubicBezTo>
                  <a:cubicBezTo>
                    <a:pt x="97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9"/>
                    <a:pt x="101" y="9"/>
                    <a:pt x="101" y="8"/>
                  </a:cubicBezTo>
                  <a:cubicBezTo>
                    <a:pt x="101" y="8"/>
                    <a:pt x="102" y="8"/>
                    <a:pt x="102" y="8"/>
                  </a:cubicBezTo>
                  <a:cubicBezTo>
                    <a:pt x="102" y="8"/>
                    <a:pt x="103" y="8"/>
                    <a:pt x="10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5" y="8"/>
                    <a:pt x="105" y="8"/>
                  </a:cubicBezTo>
                  <a:cubicBezTo>
                    <a:pt x="105" y="7"/>
                    <a:pt x="106" y="7"/>
                    <a:pt x="106" y="7"/>
                  </a:cubicBezTo>
                  <a:cubicBezTo>
                    <a:pt x="106" y="7"/>
                    <a:pt x="106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8" y="7"/>
                    <a:pt x="108" y="7"/>
                    <a:pt x="109" y="7"/>
                  </a:cubicBezTo>
                  <a:cubicBezTo>
                    <a:pt x="109" y="7"/>
                    <a:pt x="109" y="7"/>
                    <a:pt x="110" y="7"/>
                  </a:cubicBezTo>
                  <a:cubicBezTo>
                    <a:pt x="110" y="7"/>
                    <a:pt x="111" y="7"/>
                    <a:pt x="111" y="7"/>
                  </a:cubicBezTo>
                  <a:cubicBezTo>
                    <a:pt x="111" y="7"/>
                    <a:pt x="112" y="6"/>
                    <a:pt x="112" y="6"/>
                  </a:cubicBezTo>
                  <a:cubicBezTo>
                    <a:pt x="112" y="6"/>
                    <a:pt x="112" y="6"/>
                    <a:pt x="113" y="6"/>
                  </a:cubicBezTo>
                  <a:cubicBezTo>
                    <a:pt x="114" y="6"/>
                    <a:pt x="115" y="6"/>
                    <a:pt x="115" y="6"/>
                  </a:cubicBezTo>
                  <a:cubicBezTo>
                    <a:pt x="116" y="6"/>
                    <a:pt x="117" y="6"/>
                    <a:pt x="117" y="6"/>
                  </a:cubicBezTo>
                  <a:cubicBezTo>
                    <a:pt x="119" y="6"/>
                    <a:pt x="120" y="6"/>
                    <a:pt x="121" y="7"/>
                  </a:cubicBezTo>
                  <a:cubicBezTo>
                    <a:pt x="121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6" y="7"/>
                    <a:pt x="126" y="7"/>
                  </a:cubicBezTo>
                  <a:cubicBezTo>
                    <a:pt x="127" y="7"/>
                    <a:pt x="128" y="7"/>
                    <a:pt x="128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1" y="7"/>
                    <a:pt x="131" y="7"/>
                    <a:pt x="132" y="7"/>
                  </a:cubicBezTo>
                  <a:cubicBezTo>
                    <a:pt x="132" y="7"/>
                    <a:pt x="133" y="7"/>
                    <a:pt x="134" y="7"/>
                  </a:cubicBezTo>
                  <a:cubicBezTo>
                    <a:pt x="134" y="7"/>
                    <a:pt x="135" y="8"/>
                    <a:pt x="135" y="8"/>
                  </a:cubicBezTo>
                  <a:cubicBezTo>
                    <a:pt x="136" y="8"/>
                    <a:pt x="136" y="8"/>
                    <a:pt x="137" y="8"/>
                  </a:cubicBezTo>
                  <a:cubicBezTo>
                    <a:pt x="137" y="8"/>
                    <a:pt x="138" y="8"/>
                    <a:pt x="138" y="9"/>
                  </a:cubicBezTo>
                  <a:cubicBezTo>
                    <a:pt x="138" y="9"/>
                    <a:pt x="139" y="9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0" y="9"/>
                    <a:pt x="141" y="10"/>
                    <a:pt x="141" y="10"/>
                  </a:cubicBezTo>
                  <a:cubicBezTo>
                    <a:pt x="141" y="11"/>
                    <a:pt x="140" y="11"/>
                    <a:pt x="140" y="11"/>
                  </a:cubicBezTo>
                  <a:close/>
                  <a:moveTo>
                    <a:pt x="124" y="31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lose/>
                  <a:moveTo>
                    <a:pt x="150" y="140"/>
                  </a:move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lose/>
                  <a:moveTo>
                    <a:pt x="151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0" y="141"/>
                    <a:pt x="150" y="141"/>
                    <a:pt x="150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2"/>
                    <a:pt x="151" y="142"/>
                  </a:cubicBezTo>
                  <a:close/>
                  <a:moveTo>
                    <a:pt x="152" y="143"/>
                  </a:moveTo>
                  <a:cubicBezTo>
                    <a:pt x="152" y="143"/>
                    <a:pt x="152" y="143"/>
                    <a:pt x="152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52" y="143"/>
                  </a:lnTo>
                  <a:close/>
                  <a:moveTo>
                    <a:pt x="155" y="144"/>
                  </a:move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lose/>
                  <a:moveTo>
                    <a:pt x="158" y="144"/>
                  </a:move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3"/>
                    <a:pt x="158" y="144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9" y="144"/>
                    <a:pt x="159" y="144"/>
                    <a:pt x="159" y="144"/>
                  </a:cubicBezTo>
                  <a:lnTo>
                    <a:pt x="158" y="144"/>
                  </a:lnTo>
                  <a:close/>
                  <a:moveTo>
                    <a:pt x="159" y="133"/>
                  </a:move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lnTo>
                    <a:pt x="159" y="133"/>
                  </a:lnTo>
                  <a:close/>
                  <a:moveTo>
                    <a:pt x="160" y="140"/>
                  </a:move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lose/>
                  <a:moveTo>
                    <a:pt x="160" y="119"/>
                  </a:move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lose/>
                  <a:moveTo>
                    <a:pt x="183" y="95"/>
                  </a:moveTo>
                  <a:cubicBezTo>
                    <a:pt x="183" y="95"/>
                    <a:pt x="183" y="95"/>
                    <a:pt x="183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5"/>
                    <a:pt x="184" y="95"/>
                  </a:cubicBezTo>
                  <a:lnTo>
                    <a:pt x="183" y="95"/>
                  </a:lnTo>
                  <a:close/>
                  <a:moveTo>
                    <a:pt x="185" y="93"/>
                  </a:move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2"/>
                    <a:pt x="185" y="92"/>
                  </a:cubicBezTo>
                  <a:cubicBezTo>
                    <a:pt x="185" y="92"/>
                    <a:pt x="185" y="92"/>
                    <a:pt x="18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64" name="Freeform 32"/>
            <p:cNvSpPr>
              <a:spLocks/>
            </p:cNvSpPr>
            <p:nvPr/>
          </p:nvSpPr>
          <p:spPr bwMode="auto">
            <a:xfrm>
              <a:off x="4806950" y="1112838"/>
              <a:ext cx="439738" cy="606425"/>
            </a:xfrm>
            <a:custGeom>
              <a:avLst/>
              <a:gdLst>
                <a:gd name="T0" fmla="*/ 1 w 45"/>
                <a:gd name="T1" fmla="*/ 1 h 62"/>
                <a:gd name="T2" fmla="*/ 2 w 45"/>
                <a:gd name="T3" fmla="*/ 6 h 62"/>
                <a:gd name="T4" fmla="*/ 2 w 45"/>
                <a:gd name="T5" fmla="*/ 8 h 62"/>
                <a:gd name="T6" fmla="*/ 2 w 45"/>
                <a:gd name="T7" fmla="*/ 11 h 62"/>
                <a:gd name="T8" fmla="*/ 3 w 45"/>
                <a:gd name="T9" fmla="*/ 16 h 62"/>
                <a:gd name="T10" fmla="*/ 3 w 45"/>
                <a:gd name="T11" fmla="*/ 18 h 62"/>
                <a:gd name="T12" fmla="*/ 3 w 45"/>
                <a:gd name="T13" fmla="*/ 20 h 62"/>
                <a:gd name="T14" fmla="*/ 3 w 45"/>
                <a:gd name="T15" fmla="*/ 25 h 62"/>
                <a:gd name="T16" fmla="*/ 4 w 45"/>
                <a:gd name="T17" fmla="*/ 29 h 62"/>
                <a:gd name="T18" fmla="*/ 5 w 45"/>
                <a:gd name="T19" fmla="*/ 30 h 62"/>
                <a:gd name="T20" fmla="*/ 5 w 45"/>
                <a:gd name="T21" fmla="*/ 32 h 62"/>
                <a:gd name="T22" fmla="*/ 6 w 45"/>
                <a:gd name="T23" fmla="*/ 34 h 62"/>
                <a:gd name="T24" fmla="*/ 11 w 45"/>
                <a:gd name="T25" fmla="*/ 42 h 62"/>
                <a:gd name="T26" fmla="*/ 13 w 45"/>
                <a:gd name="T27" fmla="*/ 45 h 62"/>
                <a:gd name="T28" fmla="*/ 14 w 45"/>
                <a:gd name="T29" fmla="*/ 46 h 62"/>
                <a:gd name="T30" fmla="*/ 17 w 45"/>
                <a:gd name="T31" fmla="*/ 50 h 62"/>
                <a:gd name="T32" fmla="*/ 19 w 45"/>
                <a:gd name="T33" fmla="*/ 51 h 62"/>
                <a:gd name="T34" fmla="*/ 21 w 45"/>
                <a:gd name="T35" fmla="*/ 53 h 62"/>
                <a:gd name="T36" fmla="*/ 22 w 45"/>
                <a:gd name="T37" fmla="*/ 53 h 62"/>
                <a:gd name="T38" fmla="*/ 23 w 45"/>
                <a:gd name="T39" fmla="*/ 54 h 62"/>
                <a:gd name="T40" fmla="*/ 24 w 45"/>
                <a:gd name="T41" fmla="*/ 55 h 62"/>
                <a:gd name="T42" fmla="*/ 26 w 45"/>
                <a:gd name="T43" fmla="*/ 56 h 62"/>
                <a:gd name="T44" fmla="*/ 29 w 45"/>
                <a:gd name="T45" fmla="*/ 58 h 62"/>
                <a:gd name="T46" fmla="*/ 31 w 45"/>
                <a:gd name="T47" fmla="*/ 58 h 62"/>
                <a:gd name="T48" fmla="*/ 35 w 45"/>
                <a:gd name="T49" fmla="*/ 60 h 62"/>
                <a:gd name="T50" fmla="*/ 40 w 45"/>
                <a:gd name="T51" fmla="*/ 62 h 62"/>
                <a:gd name="T52" fmla="*/ 44 w 45"/>
                <a:gd name="T53" fmla="*/ 62 h 62"/>
                <a:gd name="T54" fmla="*/ 44 w 45"/>
                <a:gd name="T55" fmla="*/ 57 h 62"/>
                <a:gd name="T56" fmla="*/ 44 w 45"/>
                <a:gd name="T57" fmla="*/ 52 h 62"/>
                <a:gd name="T58" fmla="*/ 44 w 45"/>
                <a:gd name="T59" fmla="*/ 48 h 62"/>
                <a:gd name="T60" fmla="*/ 45 w 45"/>
                <a:gd name="T61" fmla="*/ 45 h 62"/>
                <a:gd name="T62" fmla="*/ 44 w 45"/>
                <a:gd name="T63" fmla="*/ 42 h 62"/>
                <a:gd name="T64" fmla="*/ 44 w 45"/>
                <a:gd name="T65" fmla="*/ 35 h 62"/>
                <a:gd name="T66" fmla="*/ 44 w 45"/>
                <a:gd name="T67" fmla="*/ 32 h 62"/>
                <a:gd name="T68" fmla="*/ 44 w 45"/>
                <a:gd name="T69" fmla="*/ 27 h 62"/>
                <a:gd name="T70" fmla="*/ 43 w 45"/>
                <a:gd name="T71" fmla="*/ 25 h 62"/>
                <a:gd name="T72" fmla="*/ 43 w 45"/>
                <a:gd name="T73" fmla="*/ 23 h 62"/>
                <a:gd name="T74" fmla="*/ 42 w 45"/>
                <a:gd name="T75" fmla="*/ 17 h 62"/>
                <a:gd name="T76" fmla="*/ 41 w 45"/>
                <a:gd name="T77" fmla="*/ 13 h 62"/>
                <a:gd name="T78" fmla="*/ 40 w 45"/>
                <a:gd name="T79" fmla="*/ 12 h 62"/>
                <a:gd name="T80" fmla="*/ 39 w 45"/>
                <a:gd name="T81" fmla="*/ 9 h 62"/>
                <a:gd name="T82" fmla="*/ 37 w 45"/>
                <a:gd name="T83" fmla="*/ 7 h 62"/>
                <a:gd name="T84" fmla="*/ 34 w 45"/>
                <a:gd name="T85" fmla="*/ 5 h 62"/>
                <a:gd name="T86" fmla="*/ 32 w 45"/>
                <a:gd name="T87" fmla="*/ 4 h 62"/>
                <a:gd name="T88" fmla="*/ 31 w 45"/>
                <a:gd name="T89" fmla="*/ 4 h 62"/>
                <a:gd name="T90" fmla="*/ 27 w 45"/>
                <a:gd name="T91" fmla="*/ 3 h 62"/>
                <a:gd name="T92" fmla="*/ 23 w 45"/>
                <a:gd name="T93" fmla="*/ 3 h 62"/>
                <a:gd name="T94" fmla="*/ 20 w 45"/>
                <a:gd name="T95" fmla="*/ 2 h 62"/>
                <a:gd name="T96" fmla="*/ 15 w 45"/>
                <a:gd name="T97" fmla="*/ 2 h 62"/>
                <a:gd name="T98" fmla="*/ 10 w 45"/>
                <a:gd name="T99" fmla="*/ 1 h 62"/>
                <a:gd name="T100" fmla="*/ 1 w 45"/>
                <a:gd name="T10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" h="6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3"/>
                    <a:pt x="3" y="14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3" y="23"/>
                  </a:cubicBezTo>
                  <a:cubicBezTo>
                    <a:pt x="4" y="24"/>
                    <a:pt x="3" y="24"/>
                    <a:pt x="3" y="25"/>
                  </a:cubicBezTo>
                  <a:cubicBezTo>
                    <a:pt x="3" y="25"/>
                    <a:pt x="4" y="26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6" y="32"/>
                    <a:pt x="6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7" y="36"/>
                    <a:pt x="8" y="38"/>
                    <a:pt x="9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3"/>
                    <a:pt x="12" y="44"/>
                    <a:pt x="12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5" y="47"/>
                    <a:pt x="16" y="48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2"/>
                    <a:pt x="20" y="52"/>
                    <a:pt x="21" y="52"/>
                  </a:cubicBezTo>
                  <a:cubicBezTo>
                    <a:pt x="21" y="52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5" y="55"/>
                    <a:pt x="25" y="55"/>
                  </a:cubicBezTo>
                  <a:cubicBezTo>
                    <a:pt x="25" y="55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7" y="57"/>
                    <a:pt x="28" y="57"/>
                    <a:pt x="29" y="58"/>
                  </a:cubicBezTo>
                  <a:cubicBezTo>
                    <a:pt x="29" y="58"/>
                    <a:pt x="30" y="58"/>
                    <a:pt x="30" y="58"/>
                  </a:cubicBezTo>
                  <a:cubicBezTo>
                    <a:pt x="30" y="58"/>
                    <a:pt x="30" y="58"/>
                    <a:pt x="31" y="58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3" y="59"/>
                    <a:pt x="34" y="60"/>
                    <a:pt x="35" y="60"/>
                  </a:cubicBezTo>
                  <a:cubicBezTo>
                    <a:pt x="36" y="61"/>
                    <a:pt x="37" y="61"/>
                    <a:pt x="38" y="61"/>
                  </a:cubicBezTo>
                  <a:cubicBezTo>
                    <a:pt x="39" y="61"/>
                    <a:pt x="39" y="62"/>
                    <a:pt x="40" y="62"/>
                  </a:cubicBezTo>
                  <a:cubicBezTo>
                    <a:pt x="40" y="62"/>
                    <a:pt x="40" y="62"/>
                    <a:pt x="41" y="62"/>
                  </a:cubicBezTo>
                  <a:cubicBezTo>
                    <a:pt x="42" y="62"/>
                    <a:pt x="43" y="62"/>
                    <a:pt x="44" y="62"/>
                  </a:cubicBezTo>
                  <a:cubicBezTo>
                    <a:pt x="44" y="61"/>
                    <a:pt x="44" y="61"/>
                    <a:pt x="44" y="60"/>
                  </a:cubicBezTo>
                  <a:cubicBezTo>
                    <a:pt x="44" y="59"/>
                    <a:pt x="44" y="58"/>
                    <a:pt x="44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4" y="54"/>
                    <a:pt x="44" y="53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5" y="50"/>
                    <a:pt x="45" y="49"/>
                    <a:pt x="44" y="48"/>
                  </a:cubicBezTo>
                  <a:cubicBezTo>
                    <a:pt x="44" y="48"/>
                    <a:pt x="45" y="47"/>
                    <a:pt x="44" y="47"/>
                  </a:cubicBezTo>
                  <a:cubicBezTo>
                    <a:pt x="44" y="46"/>
                    <a:pt x="45" y="46"/>
                    <a:pt x="45" y="45"/>
                  </a:cubicBezTo>
                  <a:cubicBezTo>
                    <a:pt x="45" y="44"/>
                    <a:pt x="45" y="44"/>
                    <a:pt x="44" y="43"/>
                  </a:cubicBezTo>
                  <a:cubicBezTo>
                    <a:pt x="44" y="43"/>
                    <a:pt x="44" y="43"/>
                    <a:pt x="44" y="42"/>
                  </a:cubicBezTo>
                  <a:cubicBezTo>
                    <a:pt x="45" y="42"/>
                    <a:pt x="44" y="41"/>
                    <a:pt x="44" y="41"/>
                  </a:cubicBezTo>
                  <a:cubicBezTo>
                    <a:pt x="44" y="39"/>
                    <a:pt x="44" y="37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8"/>
                    <a:pt x="44" y="27"/>
                    <a:pt x="44" y="27"/>
                  </a:cubicBezTo>
                  <a:cubicBezTo>
                    <a:pt x="44" y="26"/>
                    <a:pt x="44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4"/>
                  </a:cubicBezTo>
                  <a:cubicBezTo>
                    <a:pt x="43" y="24"/>
                    <a:pt x="43" y="23"/>
                    <a:pt x="43" y="23"/>
                  </a:cubicBezTo>
                  <a:cubicBezTo>
                    <a:pt x="43" y="22"/>
                    <a:pt x="43" y="20"/>
                    <a:pt x="42" y="19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6"/>
                    <a:pt x="41" y="15"/>
                    <a:pt x="41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9" y="10"/>
                    <a:pt x="39" y="10"/>
                    <a:pt x="39" y="9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6"/>
                    <a:pt x="35" y="6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29" y="3"/>
                    <a:pt x="29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65" name="Freeform 33"/>
            <p:cNvSpPr>
              <a:spLocks/>
            </p:cNvSpPr>
            <p:nvPr/>
          </p:nvSpPr>
          <p:spPr bwMode="auto">
            <a:xfrm>
              <a:off x="5392738" y="701675"/>
              <a:ext cx="693738" cy="1241425"/>
            </a:xfrm>
            <a:custGeom>
              <a:avLst/>
              <a:gdLst>
                <a:gd name="T0" fmla="*/ 27 w 71"/>
                <a:gd name="T1" fmla="*/ 1 h 127"/>
                <a:gd name="T2" fmla="*/ 22 w 71"/>
                <a:gd name="T3" fmla="*/ 3 h 127"/>
                <a:gd name="T4" fmla="*/ 18 w 71"/>
                <a:gd name="T5" fmla="*/ 5 h 127"/>
                <a:gd name="T6" fmla="*/ 14 w 71"/>
                <a:gd name="T7" fmla="*/ 7 h 127"/>
                <a:gd name="T8" fmla="*/ 12 w 71"/>
                <a:gd name="T9" fmla="*/ 13 h 127"/>
                <a:gd name="T10" fmla="*/ 12 w 71"/>
                <a:gd name="T11" fmla="*/ 21 h 127"/>
                <a:gd name="T12" fmla="*/ 11 w 71"/>
                <a:gd name="T13" fmla="*/ 25 h 127"/>
                <a:gd name="T14" fmla="*/ 9 w 71"/>
                <a:gd name="T15" fmla="*/ 30 h 127"/>
                <a:gd name="T16" fmla="*/ 8 w 71"/>
                <a:gd name="T17" fmla="*/ 34 h 127"/>
                <a:gd name="T18" fmla="*/ 9 w 71"/>
                <a:gd name="T19" fmla="*/ 38 h 127"/>
                <a:gd name="T20" fmla="*/ 10 w 71"/>
                <a:gd name="T21" fmla="*/ 42 h 127"/>
                <a:gd name="T22" fmla="*/ 8 w 71"/>
                <a:gd name="T23" fmla="*/ 47 h 127"/>
                <a:gd name="T24" fmla="*/ 6 w 71"/>
                <a:gd name="T25" fmla="*/ 50 h 127"/>
                <a:gd name="T26" fmla="*/ 3 w 71"/>
                <a:gd name="T27" fmla="*/ 53 h 127"/>
                <a:gd name="T28" fmla="*/ 0 w 71"/>
                <a:gd name="T29" fmla="*/ 60 h 127"/>
                <a:gd name="T30" fmla="*/ 5 w 71"/>
                <a:gd name="T31" fmla="*/ 63 h 127"/>
                <a:gd name="T32" fmla="*/ 7 w 71"/>
                <a:gd name="T33" fmla="*/ 66 h 127"/>
                <a:gd name="T34" fmla="*/ 7 w 71"/>
                <a:gd name="T35" fmla="*/ 70 h 127"/>
                <a:gd name="T36" fmla="*/ 7 w 71"/>
                <a:gd name="T37" fmla="*/ 77 h 127"/>
                <a:gd name="T38" fmla="*/ 8 w 71"/>
                <a:gd name="T39" fmla="*/ 79 h 127"/>
                <a:gd name="T40" fmla="*/ 9 w 71"/>
                <a:gd name="T41" fmla="*/ 86 h 127"/>
                <a:gd name="T42" fmla="*/ 7 w 71"/>
                <a:gd name="T43" fmla="*/ 89 h 127"/>
                <a:gd name="T44" fmla="*/ 7 w 71"/>
                <a:gd name="T45" fmla="*/ 94 h 127"/>
                <a:gd name="T46" fmla="*/ 11 w 71"/>
                <a:gd name="T47" fmla="*/ 96 h 127"/>
                <a:gd name="T48" fmla="*/ 15 w 71"/>
                <a:gd name="T49" fmla="*/ 97 h 127"/>
                <a:gd name="T50" fmla="*/ 18 w 71"/>
                <a:gd name="T51" fmla="*/ 99 h 127"/>
                <a:gd name="T52" fmla="*/ 20 w 71"/>
                <a:gd name="T53" fmla="*/ 102 h 127"/>
                <a:gd name="T54" fmla="*/ 23 w 71"/>
                <a:gd name="T55" fmla="*/ 107 h 127"/>
                <a:gd name="T56" fmla="*/ 30 w 71"/>
                <a:gd name="T57" fmla="*/ 116 h 127"/>
                <a:gd name="T58" fmla="*/ 41 w 71"/>
                <a:gd name="T59" fmla="*/ 127 h 127"/>
                <a:gd name="T60" fmla="*/ 41 w 71"/>
                <a:gd name="T61" fmla="*/ 119 h 127"/>
                <a:gd name="T62" fmla="*/ 43 w 71"/>
                <a:gd name="T63" fmla="*/ 104 h 127"/>
                <a:gd name="T64" fmla="*/ 45 w 71"/>
                <a:gd name="T65" fmla="*/ 98 h 127"/>
                <a:gd name="T66" fmla="*/ 47 w 71"/>
                <a:gd name="T67" fmla="*/ 96 h 127"/>
                <a:gd name="T68" fmla="*/ 54 w 71"/>
                <a:gd name="T69" fmla="*/ 93 h 127"/>
                <a:gd name="T70" fmla="*/ 58 w 71"/>
                <a:gd name="T71" fmla="*/ 91 h 127"/>
                <a:gd name="T72" fmla="*/ 63 w 71"/>
                <a:gd name="T73" fmla="*/ 86 h 127"/>
                <a:gd name="T74" fmla="*/ 66 w 71"/>
                <a:gd name="T75" fmla="*/ 81 h 127"/>
                <a:gd name="T76" fmla="*/ 68 w 71"/>
                <a:gd name="T77" fmla="*/ 73 h 127"/>
                <a:gd name="T78" fmla="*/ 70 w 71"/>
                <a:gd name="T79" fmla="*/ 58 h 127"/>
                <a:gd name="T80" fmla="*/ 70 w 71"/>
                <a:gd name="T81" fmla="*/ 48 h 127"/>
                <a:gd name="T82" fmla="*/ 70 w 71"/>
                <a:gd name="T83" fmla="*/ 42 h 127"/>
                <a:gd name="T84" fmla="*/ 68 w 71"/>
                <a:gd name="T85" fmla="*/ 34 h 127"/>
                <a:gd name="T86" fmla="*/ 67 w 71"/>
                <a:gd name="T87" fmla="*/ 28 h 127"/>
                <a:gd name="T88" fmla="*/ 66 w 71"/>
                <a:gd name="T89" fmla="*/ 24 h 127"/>
                <a:gd name="T90" fmla="*/ 64 w 71"/>
                <a:gd name="T91" fmla="*/ 21 h 127"/>
                <a:gd name="T92" fmla="*/ 62 w 71"/>
                <a:gd name="T93" fmla="*/ 19 h 127"/>
                <a:gd name="T94" fmla="*/ 61 w 71"/>
                <a:gd name="T95" fmla="*/ 16 h 127"/>
                <a:gd name="T96" fmla="*/ 57 w 71"/>
                <a:gd name="T97" fmla="*/ 13 h 127"/>
                <a:gd name="T98" fmla="*/ 54 w 71"/>
                <a:gd name="T99" fmla="*/ 10 h 127"/>
                <a:gd name="T100" fmla="*/ 50 w 71"/>
                <a:gd name="T101" fmla="*/ 8 h 127"/>
                <a:gd name="T102" fmla="*/ 47 w 71"/>
                <a:gd name="T103" fmla="*/ 6 h 127"/>
                <a:gd name="T104" fmla="*/ 43 w 71"/>
                <a:gd name="T105" fmla="*/ 4 h 127"/>
                <a:gd name="T106" fmla="*/ 39 w 71"/>
                <a:gd name="T107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127">
                  <a:moveTo>
                    <a:pt x="35" y="0"/>
                  </a:moveTo>
                  <a:cubicBezTo>
                    <a:pt x="34" y="0"/>
                    <a:pt x="32" y="0"/>
                    <a:pt x="32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3" y="3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3" y="8"/>
                    <a:pt x="13" y="9"/>
                    <a:pt x="13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2" y="12"/>
                    <a:pt x="12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1"/>
                    <a:pt x="12" y="22"/>
                    <a:pt x="12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9" y="29"/>
                    <a:pt x="9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1"/>
                    <a:pt x="9" y="32"/>
                    <a:pt x="8" y="32"/>
                  </a:cubicBezTo>
                  <a:cubicBezTo>
                    <a:pt x="8" y="32"/>
                    <a:pt x="8" y="33"/>
                    <a:pt x="8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4"/>
                    <a:pt x="9" y="44"/>
                    <a:pt x="9" y="45"/>
                  </a:cubicBezTo>
                  <a:cubicBezTo>
                    <a:pt x="9" y="45"/>
                    <a:pt x="9" y="46"/>
                    <a:pt x="9" y="46"/>
                  </a:cubicBezTo>
                  <a:cubicBezTo>
                    <a:pt x="8" y="46"/>
                    <a:pt x="8" y="46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4" y="51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2"/>
                    <a:pt x="3" y="53"/>
                    <a:pt x="3" y="53"/>
                  </a:cubicBezTo>
                  <a:cubicBezTo>
                    <a:pt x="3" y="53"/>
                    <a:pt x="3" y="54"/>
                    <a:pt x="3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6"/>
                    <a:pt x="0" y="58"/>
                    <a:pt x="0" y="60"/>
                  </a:cubicBezTo>
                  <a:cubicBezTo>
                    <a:pt x="1" y="60"/>
                    <a:pt x="1" y="61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3" y="62"/>
                    <a:pt x="3" y="62"/>
                  </a:cubicBezTo>
                  <a:cubicBezTo>
                    <a:pt x="3" y="62"/>
                    <a:pt x="4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4"/>
                    <a:pt x="6" y="64"/>
                  </a:cubicBezTo>
                  <a:cubicBezTo>
                    <a:pt x="6" y="64"/>
                    <a:pt x="6" y="64"/>
                    <a:pt x="7" y="64"/>
                  </a:cubicBezTo>
                  <a:cubicBezTo>
                    <a:pt x="7" y="65"/>
                    <a:pt x="7" y="65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7" y="68"/>
                    <a:pt x="7" y="68"/>
                  </a:cubicBezTo>
                  <a:cubicBezTo>
                    <a:pt x="7" y="68"/>
                    <a:pt x="7" y="69"/>
                    <a:pt x="7" y="69"/>
                  </a:cubicBezTo>
                  <a:cubicBezTo>
                    <a:pt x="7" y="69"/>
                    <a:pt x="7" y="70"/>
                    <a:pt x="7" y="70"/>
                  </a:cubicBezTo>
                  <a:cubicBezTo>
                    <a:pt x="7" y="70"/>
                    <a:pt x="7" y="70"/>
                    <a:pt x="7" y="71"/>
                  </a:cubicBezTo>
                  <a:cubicBezTo>
                    <a:pt x="6" y="72"/>
                    <a:pt x="5" y="74"/>
                    <a:pt x="6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7" y="76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8" y="79"/>
                    <a:pt x="8" y="79"/>
                  </a:cubicBezTo>
                  <a:cubicBezTo>
                    <a:pt x="8" y="80"/>
                    <a:pt x="7" y="82"/>
                    <a:pt x="7" y="83"/>
                  </a:cubicBezTo>
                  <a:cubicBezTo>
                    <a:pt x="8" y="83"/>
                    <a:pt x="8" y="83"/>
                    <a:pt x="8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5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7"/>
                    <a:pt x="8" y="88"/>
                    <a:pt x="8" y="88"/>
                  </a:cubicBezTo>
                  <a:cubicBezTo>
                    <a:pt x="8" y="88"/>
                    <a:pt x="8" y="88"/>
                    <a:pt x="8" y="89"/>
                  </a:cubicBezTo>
                  <a:cubicBezTo>
                    <a:pt x="7" y="89"/>
                    <a:pt x="8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1"/>
                    <a:pt x="7" y="91"/>
                  </a:cubicBezTo>
                  <a:cubicBezTo>
                    <a:pt x="7" y="91"/>
                    <a:pt x="7" y="91"/>
                    <a:pt x="7" y="92"/>
                  </a:cubicBezTo>
                  <a:cubicBezTo>
                    <a:pt x="6" y="92"/>
                    <a:pt x="7" y="93"/>
                    <a:pt x="7" y="94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4"/>
                    <a:pt x="8" y="95"/>
                    <a:pt x="8" y="95"/>
                  </a:cubicBezTo>
                  <a:cubicBezTo>
                    <a:pt x="8" y="95"/>
                    <a:pt x="9" y="96"/>
                    <a:pt x="10" y="96"/>
                  </a:cubicBezTo>
                  <a:cubicBezTo>
                    <a:pt x="10" y="96"/>
                    <a:pt x="11" y="96"/>
                    <a:pt x="11" y="96"/>
                  </a:cubicBezTo>
                  <a:cubicBezTo>
                    <a:pt x="11" y="96"/>
                    <a:pt x="11" y="96"/>
                    <a:pt x="12" y="96"/>
                  </a:cubicBezTo>
                  <a:cubicBezTo>
                    <a:pt x="12" y="96"/>
                    <a:pt x="13" y="96"/>
                    <a:pt x="13" y="97"/>
                  </a:cubicBezTo>
                  <a:cubicBezTo>
                    <a:pt x="13" y="97"/>
                    <a:pt x="14" y="97"/>
                    <a:pt x="14" y="97"/>
                  </a:cubicBezTo>
                  <a:cubicBezTo>
                    <a:pt x="14" y="97"/>
                    <a:pt x="14" y="97"/>
                    <a:pt x="15" y="97"/>
                  </a:cubicBezTo>
                  <a:cubicBezTo>
                    <a:pt x="15" y="97"/>
                    <a:pt x="15" y="98"/>
                    <a:pt x="15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8"/>
                    <a:pt x="17" y="99"/>
                  </a:cubicBezTo>
                  <a:cubicBezTo>
                    <a:pt x="17" y="99"/>
                    <a:pt x="18" y="99"/>
                    <a:pt x="18" y="99"/>
                  </a:cubicBezTo>
                  <a:cubicBezTo>
                    <a:pt x="18" y="100"/>
                    <a:pt x="18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1"/>
                    <a:pt x="19" y="101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3"/>
                    <a:pt x="21" y="103"/>
                    <a:pt x="21" y="104"/>
                  </a:cubicBezTo>
                  <a:cubicBezTo>
                    <a:pt x="21" y="104"/>
                    <a:pt x="22" y="104"/>
                    <a:pt x="22" y="104"/>
                  </a:cubicBezTo>
                  <a:cubicBezTo>
                    <a:pt x="22" y="105"/>
                    <a:pt x="23" y="106"/>
                    <a:pt x="23" y="106"/>
                  </a:cubicBezTo>
                  <a:cubicBezTo>
                    <a:pt x="23" y="106"/>
                    <a:pt x="23" y="107"/>
                    <a:pt x="23" y="107"/>
                  </a:cubicBezTo>
                  <a:cubicBezTo>
                    <a:pt x="24" y="108"/>
                    <a:pt x="24" y="108"/>
                    <a:pt x="25" y="109"/>
                  </a:cubicBezTo>
                  <a:cubicBezTo>
                    <a:pt x="25" y="110"/>
                    <a:pt x="25" y="110"/>
                    <a:pt x="26" y="111"/>
                  </a:cubicBezTo>
                  <a:cubicBezTo>
                    <a:pt x="26" y="111"/>
                    <a:pt x="27" y="112"/>
                    <a:pt x="27" y="112"/>
                  </a:cubicBezTo>
                  <a:cubicBezTo>
                    <a:pt x="28" y="113"/>
                    <a:pt x="29" y="115"/>
                    <a:pt x="30" y="116"/>
                  </a:cubicBezTo>
                  <a:cubicBezTo>
                    <a:pt x="31" y="116"/>
                    <a:pt x="31" y="117"/>
                    <a:pt x="31" y="117"/>
                  </a:cubicBezTo>
                  <a:cubicBezTo>
                    <a:pt x="34" y="120"/>
                    <a:pt x="36" y="122"/>
                    <a:pt x="39" y="125"/>
                  </a:cubicBezTo>
                  <a:cubicBezTo>
                    <a:pt x="39" y="125"/>
                    <a:pt x="40" y="126"/>
                    <a:pt x="40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7"/>
                    <a:pt x="41" y="125"/>
                    <a:pt x="41" y="125"/>
                  </a:cubicBezTo>
                  <a:cubicBezTo>
                    <a:pt x="41" y="124"/>
                    <a:pt x="40" y="121"/>
                    <a:pt x="41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1" y="118"/>
                    <a:pt x="41" y="116"/>
                    <a:pt x="41" y="116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1"/>
                    <a:pt x="42" y="108"/>
                    <a:pt x="43" y="105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3"/>
                    <a:pt x="43" y="102"/>
                    <a:pt x="43" y="102"/>
                  </a:cubicBezTo>
                  <a:cubicBezTo>
                    <a:pt x="44" y="101"/>
                    <a:pt x="43" y="101"/>
                    <a:pt x="44" y="100"/>
                  </a:cubicBezTo>
                  <a:cubicBezTo>
                    <a:pt x="44" y="100"/>
                    <a:pt x="44" y="100"/>
                    <a:pt x="44" y="99"/>
                  </a:cubicBezTo>
                  <a:cubicBezTo>
                    <a:pt x="44" y="99"/>
                    <a:pt x="44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7"/>
                    <a:pt x="45" y="97"/>
                    <a:pt x="46" y="97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7"/>
                    <a:pt x="47" y="96"/>
                    <a:pt x="47" y="96"/>
                  </a:cubicBezTo>
                  <a:cubicBezTo>
                    <a:pt x="48" y="96"/>
                    <a:pt x="49" y="96"/>
                    <a:pt x="50" y="96"/>
                  </a:cubicBezTo>
                  <a:cubicBezTo>
                    <a:pt x="51" y="95"/>
                    <a:pt x="52" y="95"/>
                    <a:pt x="53" y="94"/>
                  </a:cubicBezTo>
                  <a:cubicBezTo>
                    <a:pt x="53" y="94"/>
                    <a:pt x="53" y="94"/>
                    <a:pt x="54" y="94"/>
                  </a:cubicBezTo>
                  <a:cubicBezTo>
                    <a:pt x="54" y="94"/>
                    <a:pt x="54" y="93"/>
                    <a:pt x="54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6" y="93"/>
                    <a:pt x="5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7" y="92"/>
                    <a:pt x="57" y="91"/>
                    <a:pt x="58" y="91"/>
                  </a:cubicBezTo>
                  <a:cubicBezTo>
                    <a:pt x="58" y="91"/>
                    <a:pt x="59" y="90"/>
                    <a:pt x="59" y="90"/>
                  </a:cubicBezTo>
                  <a:cubicBezTo>
                    <a:pt x="60" y="89"/>
                    <a:pt x="61" y="89"/>
                    <a:pt x="61" y="88"/>
                  </a:cubicBezTo>
                  <a:cubicBezTo>
                    <a:pt x="62" y="88"/>
                    <a:pt x="62" y="87"/>
                    <a:pt x="62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3" y="86"/>
                    <a:pt x="63" y="85"/>
                    <a:pt x="64" y="85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7" y="80"/>
                  </a:cubicBezTo>
                  <a:cubicBezTo>
                    <a:pt x="67" y="79"/>
                    <a:pt x="67" y="79"/>
                    <a:pt x="67" y="78"/>
                  </a:cubicBezTo>
                  <a:cubicBezTo>
                    <a:pt x="67" y="77"/>
                    <a:pt x="68" y="76"/>
                    <a:pt x="68" y="75"/>
                  </a:cubicBezTo>
                  <a:cubicBezTo>
                    <a:pt x="68" y="74"/>
                    <a:pt x="68" y="74"/>
                    <a:pt x="68" y="73"/>
                  </a:cubicBezTo>
                  <a:cubicBezTo>
                    <a:pt x="69" y="71"/>
                    <a:pt x="70" y="69"/>
                    <a:pt x="70" y="66"/>
                  </a:cubicBezTo>
                  <a:cubicBezTo>
                    <a:pt x="70" y="66"/>
                    <a:pt x="70" y="65"/>
                    <a:pt x="70" y="64"/>
                  </a:cubicBezTo>
                  <a:cubicBezTo>
                    <a:pt x="70" y="64"/>
                    <a:pt x="70" y="63"/>
                    <a:pt x="70" y="63"/>
                  </a:cubicBezTo>
                  <a:cubicBezTo>
                    <a:pt x="71" y="61"/>
                    <a:pt x="71" y="59"/>
                    <a:pt x="70" y="58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5"/>
                    <a:pt x="70" y="54"/>
                    <a:pt x="70" y="53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70" y="50"/>
                    <a:pt x="70" y="49"/>
                    <a:pt x="70" y="48"/>
                  </a:cubicBezTo>
                  <a:cubicBezTo>
                    <a:pt x="70" y="48"/>
                    <a:pt x="70" y="48"/>
                    <a:pt x="70" y="47"/>
                  </a:cubicBezTo>
                  <a:cubicBezTo>
                    <a:pt x="70" y="47"/>
                    <a:pt x="70" y="45"/>
                    <a:pt x="70" y="45"/>
                  </a:cubicBezTo>
                  <a:cubicBezTo>
                    <a:pt x="70" y="45"/>
                    <a:pt x="70" y="44"/>
                    <a:pt x="70" y="44"/>
                  </a:cubicBezTo>
                  <a:cubicBezTo>
                    <a:pt x="70" y="44"/>
                    <a:pt x="70" y="43"/>
                    <a:pt x="70" y="42"/>
                  </a:cubicBezTo>
                  <a:cubicBezTo>
                    <a:pt x="70" y="42"/>
                    <a:pt x="69" y="41"/>
                    <a:pt x="69" y="41"/>
                  </a:cubicBezTo>
                  <a:cubicBezTo>
                    <a:pt x="69" y="40"/>
                    <a:pt x="69" y="40"/>
                    <a:pt x="68" y="39"/>
                  </a:cubicBezTo>
                  <a:cubicBezTo>
                    <a:pt x="68" y="38"/>
                    <a:pt x="68" y="38"/>
                    <a:pt x="68" y="37"/>
                  </a:cubicBezTo>
                  <a:cubicBezTo>
                    <a:pt x="68" y="36"/>
                    <a:pt x="68" y="35"/>
                    <a:pt x="68" y="34"/>
                  </a:cubicBezTo>
                  <a:cubicBezTo>
                    <a:pt x="68" y="34"/>
                    <a:pt x="68" y="34"/>
                    <a:pt x="68" y="33"/>
                  </a:cubicBezTo>
                  <a:cubicBezTo>
                    <a:pt x="68" y="32"/>
                    <a:pt x="68" y="32"/>
                    <a:pt x="68" y="31"/>
                  </a:cubicBezTo>
                  <a:cubicBezTo>
                    <a:pt x="68" y="31"/>
                    <a:pt x="68" y="30"/>
                    <a:pt x="68" y="30"/>
                  </a:cubicBezTo>
                  <a:cubicBezTo>
                    <a:pt x="67" y="29"/>
                    <a:pt x="67" y="29"/>
                    <a:pt x="67" y="28"/>
                  </a:cubicBezTo>
                  <a:cubicBezTo>
                    <a:pt x="67" y="28"/>
                    <a:pt x="67" y="27"/>
                    <a:pt x="67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6" y="26"/>
                    <a:pt x="66" y="25"/>
                    <a:pt x="66" y="25"/>
                  </a:cubicBezTo>
                  <a:cubicBezTo>
                    <a:pt x="66" y="25"/>
                    <a:pt x="66" y="24"/>
                    <a:pt x="66" y="24"/>
                  </a:cubicBezTo>
                  <a:cubicBezTo>
                    <a:pt x="66" y="24"/>
                    <a:pt x="66" y="24"/>
                    <a:pt x="66" y="23"/>
                  </a:cubicBezTo>
                  <a:cubicBezTo>
                    <a:pt x="65" y="23"/>
                    <a:pt x="65" y="22"/>
                    <a:pt x="65" y="22"/>
                  </a:cubicBezTo>
                  <a:cubicBezTo>
                    <a:pt x="65" y="22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8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5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9" y="14"/>
                    <a:pt x="58" y="14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5" y="11"/>
                    <a:pt x="55" y="11"/>
                  </a:cubicBezTo>
                  <a:cubicBezTo>
                    <a:pt x="55" y="11"/>
                    <a:pt x="54" y="11"/>
                    <a:pt x="54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2" y="9"/>
                    <a:pt x="51" y="9"/>
                  </a:cubicBezTo>
                  <a:cubicBezTo>
                    <a:pt x="51" y="9"/>
                    <a:pt x="51" y="9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7" y="6"/>
                    <a:pt x="47" y="6"/>
                  </a:cubicBezTo>
                  <a:cubicBezTo>
                    <a:pt x="46" y="6"/>
                    <a:pt x="46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4" y="5"/>
                    <a:pt x="44" y="5"/>
                  </a:cubicBezTo>
                  <a:cubicBezTo>
                    <a:pt x="44" y="4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1" y="3"/>
                    <a:pt x="41" y="3"/>
                    <a:pt x="40" y="2"/>
                  </a:cubicBezTo>
                  <a:cubicBezTo>
                    <a:pt x="40" y="2"/>
                    <a:pt x="40" y="2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66" name="Freeform 34"/>
            <p:cNvSpPr>
              <a:spLocks/>
            </p:cNvSpPr>
            <p:nvPr/>
          </p:nvSpPr>
          <p:spPr bwMode="auto">
            <a:xfrm>
              <a:off x="4308475" y="1103313"/>
              <a:ext cx="420688" cy="928688"/>
            </a:xfrm>
            <a:custGeom>
              <a:avLst/>
              <a:gdLst>
                <a:gd name="T0" fmla="*/ 24 w 43"/>
                <a:gd name="T1" fmla="*/ 1 h 95"/>
                <a:gd name="T2" fmla="*/ 20 w 43"/>
                <a:gd name="T3" fmla="*/ 1 h 95"/>
                <a:gd name="T4" fmla="*/ 18 w 43"/>
                <a:gd name="T5" fmla="*/ 2 h 95"/>
                <a:gd name="T6" fmla="*/ 11 w 43"/>
                <a:gd name="T7" fmla="*/ 5 h 95"/>
                <a:gd name="T8" fmla="*/ 7 w 43"/>
                <a:gd name="T9" fmla="*/ 9 h 95"/>
                <a:gd name="T10" fmla="*/ 4 w 43"/>
                <a:gd name="T11" fmla="*/ 15 h 95"/>
                <a:gd name="T12" fmla="*/ 3 w 43"/>
                <a:gd name="T13" fmla="*/ 21 h 95"/>
                <a:gd name="T14" fmla="*/ 2 w 43"/>
                <a:gd name="T15" fmla="*/ 27 h 95"/>
                <a:gd name="T16" fmla="*/ 1 w 43"/>
                <a:gd name="T17" fmla="*/ 31 h 95"/>
                <a:gd name="T18" fmla="*/ 1 w 43"/>
                <a:gd name="T19" fmla="*/ 35 h 95"/>
                <a:gd name="T20" fmla="*/ 1 w 43"/>
                <a:gd name="T21" fmla="*/ 40 h 95"/>
                <a:gd name="T22" fmla="*/ 0 w 43"/>
                <a:gd name="T23" fmla="*/ 46 h 95"/>
                <a:gd name="T24" fmla="*/ 0 w 43"/>
                <a:gd name="T25" fmla="*/ 50 h 95"/>
                <a:gd name="T26" fmla="*/ 0 w 43"/>
                <a:gd name="T27" fmla="*/ 53 h 95"/>
                <a:gd name="T28" fmla="*/ 0 w 43"/>
                <a:gd name="T29" fmla="*/ 59 h 95"/>
                <a:gd name="T30" fmla="*/ 0 w 43"/>
                <a:gd name="T31" fmla="*/ 67 h 95"/>
                <a:gd name="T32" fmla="*/ 0 w 43"/>
                <a:gd name="T33" fmla="*/ 73 h 95"/>
                <a:gd name="T34" fmla="*/ 2 w 43"/>
                <a:gd name="T35" fmla="*/ 81 h 95"/>
                <a:gd name="T36" fmla="*/ 3 w 43"/>
                <a:gd name="T37" fmla="*/ 84 h 95"/>
                <a:gd name="T38" fmla="*/ 4 w 43"/>
                <a:gd name="T39" fmla="*/ 87 h 95"/>
                <a:gd name="T40" fmla="*/ 9 w 43"/>
                <a:gd name="T41" fmla="*/ 91 h 95"/>
                <a:gd name="T42" fmla="*/ 12 w 43"/>
                <a:gd name="T43" fmla="*/ 94 h 95"/>
                <a:gd name="T44" fmla="*/ 16 w 43"/>
                <a:gd name="T45" fmla="*/ 94 h 95"/>
                <a:gd name="T46" fmla="*/ 25 w 43"/>
                <a:gd name="T47" fmla="*/ 94 h 95"/>
                <a:gd name="T48" fmla="*/ 29 w 43"/>
                <a:gd name="T49" fmla="*/ 92 h 95"/>
                <a:gd name="T50" fmla="*/ 31 w 43"/>
                <a:gd name="T51" fmla="*/ 89 h 95"/>
                <a:gd name="T52" fmla="*/ 31 w 43"/>
                <a:gd name="T53" fmla="*/ 85 h 95"/>
                <a:gd name="T54" fmla="*/ 32 w 43"/>
                <a:gd name="T55" fmla="*/ 80 h 95"/>
                <a:gd name="T56" fmla="*/ 35 w 43"/>
                <a:gd name="T57" fmla="*/ 78 h 95"/>
                <a:gd name="T58" fmla="*/ 35 w 43"/>
                <a:gd name="T59" fmla="*/ 75 h 95"/>
                <a:gd name="T60" fmla="*/ 35 w 43"/>
                <a:gd name="T61" fmla="*/ 71 h 95"/>
                <a:gd name="T62" fmla="*/ 37 w 43"/>
                <a:gd name="T63" fmla="*/ 69 h 95"/>
                <a:gd name="T64" fmla="*/ 37 w 43"/>
                <a:gd name="T65" fmla="*/ 63 h 95"/>
                <a:gd name="T66" fmla="*/ 37 w 43"/>
                <a:gd name="T67" fmla="*/ 60 h 95"/>
                <a:gd name="T68" fmla="*/ 38 w 43"/>
                <a:gd name="T69" fmla="*/ 58 h 95"/>
                <a:gd name="T70" fmla="*/ 41 w 43"/>
                <a:gd name="T71" fmla="*/ 56 h 95"/>
                <a:gd name="T72" fmla="*/ 43 w 43"/>
                <a:gd name="T73" fmla="*/ 54 h 95"/>
                <a:gd name="T74" fmla="*/ 41 w 43"/>
                <a:gd name="T75" fmla="*/ 52 h 95"/>
                <a:gd name="T76" fmla="*/ 40 w 43"/>
                <a:gd name="T77" fmla="*/ 49 h 95"/>
                <a:gd name="T78" fmla="*/ 38 w 43"/>
                <a:gd name="T79" fmla="*/ 47 h 95"/>
                <a:gd name="T80" fmla="*/ 36 w 43"/>
                <a:gd name="T81" fmla="*/ 44 h 95"/>
                <a:gd name="T82" fmla="*/ 36 w 43"/>
                <a:gd name="T83" fmla="*/ 39 h 95"/>
                <a:gd name="T84" fmla="*/ 37 w 43"/>
                <a:gd name="T85" fmla="*/ 34 h 95"/>
                <a:gd name="T86" fmla="*/ 36 w 43"/>
                <a:gd name="T87" fmla="*/ 29 h 95"/>
                <a:gd name="T88" fmla="*/ 36 w 43"/>
                <a:gd name="T89" fmla="*/ 27 h 95"/>
                <a:gd name="T90" fmla="*/ 35 w 43"/>
                <a:gd name="T91" fmla="*/ 24 h 95"/>
                <a:gd name="T92" fmla="*/ 34 w 43"/>
                <a:gd name="T93" fmla="*/ 19 h 95"/>
                <a:gd name="T94" fmla="*/ 32 w 43"/>
                <a:gd name="T95" fmla="*/ 15 h 95"/>
                <a:gd name="T96" fmla="*/ 33 w 43"/>
                <a:gd name="T97" fmla="*/ 9 h 95"/>
                <a:gd name="T98" fmla="*/ 33 w 43"/>
                <a:gd name="T99" fmla="*/ 4 h 95"/>
                <a:gd name="T100" fmla="*/ 32 w 43"/>
                <a:gd name="T10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95">
                  <a:moveTo>
                    <a:pt x="28" y="0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3"/>
                    <a:pt x="13" y="3"/>
                    <a:pt x="12" y="4"/>
                  </a:cubicBezTo>
                  <a:cubicBezTo>
                    <a:pt x="12" y="4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1"/>
                    <a:pt x="6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1" y="31"/>
                    <a:pt x="1" y="31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0" y="41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3"/>
                    <a:pt x="0" y="64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1" y="70"/>
                    <a:pt x="0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1" y="74"/>
                    <a:pt x="1" y="76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1"/>
                    <a:pt x="2" y="81"/>
                  </a:cubicBezTo>
                  <a:cubicBezTo>
                    <a:pt x="2" y="82"/>
                    <a:pt x="3" y="82"/>
                    <a:pt x="3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4" y="86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5" y="88"/>
                    <a:pt x="6" y="89"/>
                    <a:pt x="7" y="90"/>
                  </a:cubicBezTo>
                  <a:cubicBezTo>
                    <a:pt x="7" y="90"/>
                    <a:pt x="7" y="90"/>
                    <a:pt x="8" y="91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9" y="92"/>
                  </a:cubicBezTo>
                  <a:cubicBezTo>
                    <a:pt x="10" y="92"/>
                    <a:pt x="11" y="92"/>
                    <a:pt x="11" y="93"/>
                  </a:cubicBezTo>
                  <a:cubicBezTo>
                    <a:pt x="11" y="93"/>
                    <a:pt x="12" y="93"/>
                    <a:pt x="12" y="94"/>
                  </a:cubicBezTo>
                  <a:cubicBezTo>
                    <a:pt x="13" y="94"/>
                    <a:pt x="13" y="94"/>
                    <a:pt x="14" y="94"/>
                  </a:cubicBezTo>
                  <a:cubicBezTo>
                    <a:pt x="14" y="94"/>
                    <a:pt x="15" y="94"/>
                    <a:pt x="15" y="95"/>
                  </a:cubicBezTo>
                  <a:cubicBezTo>
                    <a:pt x="15" y="95"/>
                    <a:pt x="16" y="95"/>
                    <a:pt x="16" y="94"/>
                  </a:cubicBezTo>
                  <a:cubicBezTo>
                    <a:pt x="17" y="94"/>
                    <a:pt x="18" y="95"/>
                    <a:pt x="19" y="94"/>
                  </a:cubicBezTo>
                  <a:cubicBezTo>
                    <a:pt x="20" y="94"/>
                    <a:pt x="21" y="94"/>
                    <a:pt x="23" y="94"/>
                  </a:cubicBezTo>
                  <a:cubicBezTo>
                    <a:pt x="23" y="94"/>
                    <a:pt x="24" y="94"/>
                    <a:pt x="25" y="94"/>
                  </a:cubicBezTo>
                  <a:cubicBezTo>
                    <a:pt x="26" y="94"/>
                    <a:pt x="26" y="93"/>
                    <a:pt x="27" y="93"/>
                  </a:cubicBezTo>
                  <a:cubicBezTo>
                    <a:pt x="27" y="93"/>
                    <a:pt x="28" y="93"/>
                    <a:pt x="28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2"/>
                    <a:pt x="30" y="92"/>
                    <a:pt x="30" y="92"/>
                  </a:cubicBezTo>
                  <a:cubicBezTo>
                    <a:pt x="30" y="92"/>
                    <a:pt x="31" y="90"/>
                    <a:pt x="31" y="9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8"/>
                    <a:pt x="32" y="88"/>
                    <a:pt x="31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6"/>
                    <a:pt x="31" y="85"/>
                    <a:pt x="31" y="85"/>
                  </a:cubicBezTo>
                  <a:cubicBezTo>
                    <a:pt x="31" y="85"/>
                    <a:pt x="31" y="84"/>
                    <a:pt x="31" y="84"/>
                  </a:cubicBezTo>
                  <a:cubicBezTo>
                    <a:pt x="31" y="83"/>
                    <a:pt x="31" y="82"/>
                    <a:pt x="31" y="81"/>
                  </a:cubicBezTo>
                  <a:cubicBezTo>
                    <a:pt x="31" y="81"/>
                    <a:pt x="32" y="80"/>
                    <a:pt x="32" y="80"/>
                  </a:cubicBezTo>
                  <a:cubicBezTo>
                    <a:pt x="32" y="80"/>
                    <a:pt x="32" y="80"/>
                    <a:pt x="33" y="80"/>
                  </a:cubicBezTo>
                  <a:cubicBezTo>
                    <a:pt x="33" y="80"/>
                    <a:pt x="33" y="79"/>
                    <a:pt x="34" y="79"/>
                  </a:cubicBezTo>
                  <a:cubicBezTo>
                    <a:pt x="34" y="78"/>
                    <a:pt x="35" y="79"/>
                    <a:pt x="35" y="78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6"/>
                    <a:pt x="35" y="76"/>
                    <a:pt x="35" y="75"/>
                  </a:cubicBezTo>
                  <a:cubicBezTo>
                    <a:pt x="34" y="75"/>
                    <a:pt x="34" y="74"/>
                    <a:pt x="34" y="73"/>
                  </a:cubicBezTo>
                  <a:cubicBezTo>
                    <a:pt x="34" y="73"/>
                    <a:pt x="34" y="72"/>
                    <a:pt x="35" y="72"/>
                  </a:cubicBezTo>
                  <a:cubicBezTo>
                    <a:pt x="35" y="72"/>
                    <a:pt x="35" y="72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7" y="70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7"/>
                    <a:pt x="37" y="66"/>
                    <a:pt x="37" y="64"/>
                  </a:cubicBezTo>
                  <a:cubicBezTo>
                    <a:pt x="37" y="64"/>
                    <a:pt x="37" y="63"/>
                    <a:pt x="37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7" y="61"/>
                    <a:pt x="37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7"/>
                    <a:pt x="39" y="57"/>
                    <a:pt x="40" y="57"/>
                  </a:cubicBezTo>
                  <a:cubicBezTo>
                    <a:pt x="40" y="57"/>
                    <a:pt x="40" y="56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2" y="56"/>
                  </a:cubicBezTo>
                  <a:cubicBezTo>
                    <a:pt x="42" y="55"/>
                    <a:pt x="42" y="56"/>
                    <a:pt x="43" y="55"/>
                  </a:cubicBezTo>
                  <a:cubicBezTo>
                    <a:pt x="43" y="55"/>
                    <a:pt x="43" y="54"/>
                    <a:pt x="43" y="54"/>
                  </a:cubicBezTo>
                  <a:cubicBezTo>
                    <a:pt x="43" y="54"/>
                    <a:pt x="43" y="53"/>
                    <a:pt x="43" y="53"/>
                  </a:cubicBezTo>
                  <a:cubicBezTo>
                    <a:pt x="42" y="53"/>
                    <a:pt x="42" y="53"/>
                    <a:pt x="42" y="52"/>
                  </a:cubicBezTo>
                  <a:cubicBezTo>
                    <a:pt x="42" y="52"/>
                    <a:pt x="42" y="52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40" y="50"/>
                    <a:pt x="40" y="49"/>
                    <a:pt x="40" y="49"/>
                  </a:cubicBezTo>
                  <a:cubicBezTo>
                    <a:pt x="40" y="49"/>
                    <a:pt x="39" y="49"/>
                    <a:pt x="39" y="48"/>
                  </a:cubicBezTo>
                  <a:cubicBezTo>
                    <a:pt x="39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6"/>
                    <a:pt x="37" y="46"/>
                    <a:pt x="37" y="45"/>
                  </a:cubicBezTo>
                  <a:cubicBezTo>
                    <a:pt x="37" y="45"/>
                    <a:pt x="37" y="45"/>
                    <a:pt x="37" y="44"/>
                  </a:cubicBezTo>
                  <a:cubicBezTo>
                    <a:pt x="37" y="44"/>
                    <a:pt x="37" y="44"/>
                    <a:pt x="36" y="44"/>
                  </a:cubicBezTo>
                  <a:cubicBezTo>
                    <a:pt x="36" y="43"/>
                    <a:pt x="36" y="43"/>
                    <a:pt x="36" y="42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7"/>
                    <a:pt x="36" y="37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7" y="35"/>
                    <a:pt x="37" y="35"/>
                    <a:pt x="37" y="34"/>
                  </a:cubicBezTo>
                  <a:cubicBezTo>
                    <a:pt x="37" y="33"/>
                    <a:pt x="37" y="32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6" y="29"/>
                    <a:pt x="36" y="29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2"/>
                  </a:cubicBezTo>
                  <a:cubicBezTo>
                    <a:pt x="35" y="22"/>
                    <a:pt x="35" y="21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3" y="15"/>
                    <a:pt x="32" y="15"/>
                    <a:pt x="32" y="15"/>
                  </a:cubicBezTo>
                  <a:cubicBezTo>
                    <a:pt x="32" y="15"/>
                    <a:pt x="31" y="14"/>
                    <a:pt x="31" y="13"/>
                  </a:cubicBezTo>
                  <a:cubicBezTo>
                    <a:pt x="31" y="12"/>
                    <a:pt x="33" y="11"/>
                    <a:pt x="33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4" y="6"/>
                    <a:pt x="34" y="5"/>
                    <a:pt x="34" y="5"/>
                  </a:cubicBezTo>
                  <a:cubicBezTo>
                    <a:pt x="33" y="5"/>
                    <a:pt x="33" y="4"/>
                    <a:pt x="33" y="4"/>
                  </a:cubicBezTo>
                  <a:cubicBezTo>
                    <a:pt x="33" y="4"/>
                    <a:pt x="33" y="3"/>
                    <a:pt x="33" y="3"/>
                  </a:cubicBezTo>
                  <a:cubicBezTo>
                    <a:pt x="33" y="3"/>
                    <a:pt x="32" y="3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367" name="Picture 4" descr="http://www.google.fr/url?source=imglanding&amp;ct=img&amp;q=http://www.graphetic.com/wp-content/uploads/2010/03/ecran.png&amp;sa=X&amp;ei=-SWEVf74Iu2u7Aar1bmwDg&amp;ved=0CAkQ8wc4VA&amp;usg=AFQjCNE7bP5kxdBcW-DyP5UOr8CkNy0k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42" y="1292859"/>
            <a:ext cx="2851996" cy="26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8" name="Groupe 367"/>
          <p:cNvGrpSpPr/>
          <p:nvPr/>
        </p:nvGrpSpPr>
        <p:grpSpPr>
          <a:xfrm>
            <a:off x="3775284" y="2527482"/>
            <a:ext cx="1915917" cy="360000"/>
            <a:chOff x="7837486" y="1689557"/>
            <a:chExt cx="1592263" cy="228600"/>
          </a:xfrm>
          <a:solidFill>
            <a:schemeClr val="bg1">
              <a:lumMod val="95000"/>
            </a:schemeClr>
          </a:solidFill>
        </p:grpSpPr>
        <p:sp>
          <p:nvSpPr>
            <p:cNvPr id="369" name="Chevron 368"/>
            <p:cNvSpPr/>
            <p:nvPr/>
          </p:nvSpPr>
          <p:spPr>
            <a:xfrm>
              <a:off x="7837486" y="1689557"/>
              <a:ext cx="334963" cy="228600"/>
            </a:xfrm>
            <a:prstGeom prst="chevron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70" name="Chevron 369"/>
            <p:cNvSpPr/>
            <p:nvPr/>
          </p:nvSpPr>
          <p:spPr>
            <a:xfrm>
              <a:off x="8088946" y="1689557"/>
              <a:ext cx="334962" cy="228600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71" name="Chevron 370"/>
            <p:cNvSpPr/>
            <p:nvPr/>
          </p:nvSpPr>
          <p:spPr>
            <a:xfrm>
              <a:off x="8340405" y="1689557"/>
              <a:ext cx="333375" cy="228600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72" name="Chevron 371"/>
            <p:cNvSpPr/>
            <p:nvPr/>
          </p:nvSpPr>
          <p:spPr>
            <a:xfrm>
              <a:off x="8590277" y="1689557"/>
              <a:ext cx="334963" cy="228600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73" name="Chevron 372"/>
            <p:cNvSpPr/>
            <p:nvPr/>
          </p:nvSpPr>
          <p:spPr>
            <a:xfrm>
              <a:off x="8841737" y="1689557"/>
              <a:ext cx="336551" cy="228600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74" name="Chevron 373"/>
            <p:cNvSpPr/>
            <p:nvPr/>
          </p:nvSpPr>
          <p:spPr>
            <a:xfrm>
              <a:off x="9094786" y="1689557"/>
              <a:ext cx="334963" cy="228600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81" name="Group 23"/>
          <p:cNvGrpSpPr>
            <a:grpSpLocks/>
          </p:cNvGrpSpPr>
          <p:nvPr/>
        </p:nvGrpSpPr>
        <p:grpSpPr>
          <a:xfrm>
            <a:off x="5803433" y="2041292"/>
            <a:ext cx="360000" cy="360000"/>
            <a:chOff x="4259263" y="555625"/>
            <a:chExt cx="1876425" cy="1925638"/>
          </a:xfrm>
          <a:solidFill>
            <a:srgbClr val="00B050"/>
          </a:solidFill>
        </p:grpSpPr>
        <p:sp>
          <p:nvSpPr>
            <p:cNvPr id="382" name="Freeform 31"/>
            <p:cNvSpPr>
              <a:spLocks noEditPoints="1"/>
            </p:cNvSpPr>
            <p:nvPr/>
          </p:nvSpPr>
          <p:spPr bwMode="auto">
            <a:xfrm>
              <a:off x="4259263" y="555625"/>
              <a:ext cx="1876425" cy="1925638"/>
            </a:xfrm>
            <a:custGeom>
              <a:avLst/>
              <a:gdLst>
                <a:gd name="T0" fmla="*/ 188 w 192"/>
                <a:gd name="T1" fmla="*/ 42 h 197"/>
                <a:gd name="T2" fmla="*/ 170 w 192"/>
                <a:gd name="T3" fmla="*/ 19 h 197"/>
                <a:gd name="T4" fmla="*/ 150 w 192"/>
                <a:gd name="T5" fmla="*/ 7 h 197"/>
                <a:gd name="T6" fmla="*/ 116 w 192"/>
                <a:gd name="T7" fmla="*/ 1 h 197"/>
                <a:gd name="T8" fmla="*/ 89 w 192"/>
                <a:gd name="T9" fmla="*/ 6 h 197"/>
                <a:gd name="T10" fmla="*/ 68 w 192"/>
                <a:gd name="T11" fmla="*/ 16 h 197"/>
                <a:gd name="T12" fmla="*/ 57 w 192"/>
                <a:gd name="T13" fmla="*/ 29 h 197"/>
                <a:gd name="T14" fmla="*/ 50 w 192"/>
                <a:gd name="T15" fmla="*/ 49 h 197"/>
                <a:gd name="T16" fmla="*/ 18 w 192"/>
                <a:gd name="T17" fmla="*/ 53 h 197"/>
                <a:gd name="T18" fmla="*/ 5 w 192"/>
                <a:gd name="T19" fmla="*/ 65 h 197"/>
                <a:gd name="T20" fmla="*/ 1 w 192"/>
                <a:gd name="T21" fmla="*/ 91 h 197"/>
                <a:gd name="T22" fmla="*/ 3 w 192"/>
                <a:gd name="T23" fmla="*/ 138 h 197"/>
                <a:gd name="T24" fmla="*/ 12 w 192"/>
                <a:gd name="T25" fmla="*/ 153 h 197"/>
                <a:gd name="T26" fmla="*/ 36 w 192"/>
                <a:gd name="T27" fmla="*/ 161 h 197"/>
                <a:gd name="T28" fmla="*/ 42 w 192"/>
                <a:gd name="T29" fmla="*/ 182 h 197"/>
                <a:gd name="T30" fmla="*/ 54 w 192"/>
                <a:gd name="T31" fmla="*/ 188 h 197"/>
                <a:gd name="T32" fmla="*/ 65 w 192"/>
                <a:gd name="T33" fmla="*/ 168 h 197"/>
                <a:gd name="T34" fmla="*/ 77 w 192"/>
                <a:gd name="T35" fmla="*/ 158 h 197"/>
                <a:gd name="T36" fmla="*/ 95 w 192"/>
                <a:gd name="T37" fmla="*/ 149 h 197"/>
                <a:gd name="T38" fmla="*/ 105 w 192"/>
                <a:gd name="T39" fmla="*/ 126 h 197"/>
                <a:gd name="T40" fmla="*/ 123 w 192"/>
                <a:gd name="T41" fmla="*/ 127 h 197"/>
                <a:gd name="T42" fmla="*/ 147 w 192"/>
                <a:gd name="T43" fmla="*/ 139 h 197"/>
                <a:gd name="T44" fmla="*/ 164 w 192"/>
                <a:gd name="T45" fmla="*/ 144 h 197"/>
                <a:gd name="T46" fmla="*/ 171 w 192"/>
                <a:gd name="T47" fmla="*/ 113 h 197"/>
                <a:gd name="T48" fmla="*/ 187 w 192"/>
                <a:gd name="T49" fmla="*/ 98 h 197"/>
                <a:gd name="T50" fmla="*/ 191 w 192"/>
                <a:gd name="T51" fmla="*/ 73 h 197"/>
                <a:gd name="T52" fmla="*/ 50 w 192"/>
                <a:gd name="T53" fmla="*/ 190 h 197"/>
                <a:gd name="T54" fmla="*/ 95 w 192"/>
                <a:gd name="T55" fmla="*/ 142 h 197"/>
                <a:gd name="T56" fmla="*/ 69 w 192"/>
                <a:gd name="T57" fmla="*/ 157 h 197"/>
                <a:gd name="T58" fmla="*/ 56 w 192"/>
                <a:gd name="T59" fmla="*/ 173 h 197"/>
                <a:gd name="T60" fmla="*/ 47 w 192"/>
                <a:gd name="T61" fmla="*/ 184 h 197"/>
                <a:gd name="T62" fmla="*/ 46 w 192"/>
                <a:gd name="T63" fmla="*/ 158 h 197"/>
                <a:gd name="T64" fmla="*/ 40 w 192"/>
                <a:gd name="T65" fmla="*/ 150 h 197"/>
                <a:gd name="T66" fmla="*/ 47 w 192"/>
                <a:gd name="T67" fmla="*/ 129 h 197"/>
                <a:gd name="T68" fmla="*/ 54 w 192"/>
                <a:gd name="T69" fmla="*/ 108 h 197"/>
                <a:gd name="T70" fmla="*/ 47 w 192"/>
                <a:gd name="T71" fmla="*/ 86 h 197"/>
                <a:gd name="T72" fmla="*/ 43 w 192"/>
                <a:gd name="T73" fmla="*/ 59 h 197"/>
                <a:gd name="T74" fmla="*/ 54 w 192"/>
                <a:gd name="T75" fmla="*/ 78 h 197"/>
                <a:gd name="T76" fmla="*/ 61 w 192"/>
                <a:gd name="T77" fmla="*/ 100 h 197"/>
                <a:gd name="T78" fmla="*/ 75 w 192"/>
                <a:gd name="T79" fmla="*/ 115 h 197"/>
                <a:gd name="T80" fmla="*/ 91 w 192"/>
                <a:gd name="T81" fmla="*/ 122 h 197"/>
                <a:gd name="T82" fmla="*/ 140 w 192"/>
                <a:gd name="T83" fmla="*/ 11 h 197"/>
                <a:gd name="T84" fmla="*/ 125 w 192"/>
                <a:gd name="T85" fmla="*/ 20 h 197"/>
                <a:gd name="T86" fmla="*/ 120 w 192"/>
                <a:gd name="T87" fmla="*/ 43 h 197"/>
                <a:gd name="T88" fmla="*/ 116 w 192"/>
                <a:gd name="T89" fmla="*/ 63 h 197"/>
                <a:gd name="T90" fmla="*/ 112 w 192"/>
                <a:gd name="T91" fmla="*/ 80 h 197"/>
                <a:gd name="T92" fmla="*/ 117 w 192"/>
                <a:gd name="T93" fmla="*/ 94 h 197"/>
                <a:gd name="T94" fmla="*/ 119 w 192"/>
                <a:gd name="T95" fmla="*/ 112 h 197"/>
                <a:gd name="T96" fmla="*/ 127 w 192"/>
                <a:gd name="T97" fmla="*/ 122 h 197"/>
                <a:gd name="T98" fmla="*/ 105 w 192"/>
                <a:gd name="T99" fmla="*/ 106 h 197"/>
                <a:gd name="T100" fmla="*/ 104 w 192"/>
                <a:gd name="T101" fmla="*/ 80 h 197"/>
                <a:gd name="T102" fmla="*/ 98 w 192"/>
                <a:gd name="T103" fmla="*/ 64 h 197"/>
                <a:gd name="T104" fmla="*/ 79 w 192"/>
                <a:gd name="T105" fmla="*/ 54 h 197"/>
                <a:gd name="T106" fmla="*/ 57 w 192"/>
                <a:gd name="T107" fmla="*/ 43 h 197"/>
                <a:gd name="T108" fmla="*/ 69 w 192"/>
                <a:gd name="T109" fmla="*/ 24 h 197"/>
                <a:gd name="T110" fmla="*/ 91 w 192"/>
                <a:gd name="T111" fmla="*/ 11 h 197"/>
                <a:gd name="T112" fmla="*/ 110 w 192"/>
                <a:gd name="T113" fmla="*/ 7 h 197"/>
                <a:gd name="T114" fmla="*/ 135 w 192"/>
                <a:gd name="T115" fmla="*/ 8 h 197"/>
                <a:gd name="T116" fmla="*/ 150 w 192"/>
                <a:gd name="T117" fmla="*/ 140 h 197"/>
                <a:gd name="T118" fmla="*/ 155 w 192"/>
                <a:gd name="T119" fmla="*/ 144 h 197"/>
                <a:gd name="T120" fmla="*/ 160 w 192"/>
                <a:gd name="T121" fmla="*/ 133 h 197"/>
                <a:gd name="T122" fmla="*/ 184 w 192"/>
                <a:gd name="T123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7">
                  <a:moveTo>
                    <a:pt x="191" y="70"/>
                  </a:moveTo>
                  <a:cubicBezTo>
                    <a:pt x="192" y="69"/>
                    <a:pt x="191" y="68"/>
                    <a:pt x="191" y="68"/>
                  </a:cubicBezTo>
                  <a:cubicBezTo>
                    <a:pt x="191" y="67"/>
                    <a:pt x="191" y="67"/>
                    <a:pt x="191" y="66"/>
                  </a:cubicBezTo>
                  <a:cubicBezTo>
                    <a:pt x="191" y="66"/>
                    <a:pt x="191" y="65"/>
                    <a:pt x="191" y="64"/>
                  </a:cubicBezTo>
                  <a:cubicBezTo>
                    <a:pt x="191" y="63"/>
                    <a:pt x="191" y="63"/>
                    <a:pt x="191" y="62"/>
                  </a:cubicBezTo>
                  <a:cubicBezTo>
                    <a:pt x="191" y="62"/>
                    <a:pt x="191" y="61"/>
                    <a:pt x="191" y="61"/>
                  </a:cubicBezTo>
                  <a:cubicBezTo>
                    <a:pt x="191" y="61"/>
                    <a:pt x="191" y="61"/>
                    <a:pt x="191" y="60"/>
                  </a:cubicBezTo>
                  <a:cubicBezTo>
                    <a:pt x="191" y="60"/>
                    <a:pt x="191" y="58"/>
                    <a:pt x="191" y="58"/>
                  </a:cubicBezTo>
                  <a:cubicBezTo>
                    <a:pt x="191" y="58"/>
                    <a:pt x="191" y="58"/>
                    <a:pt x="191" y="57"/>
                  </a:cubicBezTo>
                  <a:cubicBezTo>
                    <a:pt x="191" y="57"/>
                    <a:pt x="191" y="57"/>
                    <a:pt x="190" y="56"/>
                  </a:cubicBezTo>
                  <a:cubicBezTo>
                    <a:pt x="190" y="56"/>
                    <a:pt x="190" y="55"/>
                    <a:pt x="190" y="55"/>
                  </a:cubicBezTo>
                  <a:cubicBezTo>
                    <a:pt x="190" y="54"/>
                    <a:pt x="189" y="53"/>
                    <a:pt x="189" y="52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0"/>
                    <a:pt x="189" y="50"/>
                    <a:pt x="189" y="49"/>
                  </a:cubicBezTo>
                  <a:cubicBezTo>
                    <a:pt x="190" y="48"/>
                    <a:pt x="189" y="47"/>
                    <a:pt x="189" y="46"/>
                  </a:cubicBezTo>
                  <a:cubicBezTo>
                    <a:pt x="189" y="46"/>
                    <a:pt x="189" y="45"/>
                    <a:pt x="189" y="45"/>
                  </a:cubicBezTo>
                  <a:cubicBezTo>
                    <a:pt x="189" y="44"/>
                    <a:pt x="188" y="43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7" y="39"/>
                    <a:pt x="187" y="38"/>
                    <a:pt x="187" y="38"/>
                  </a:cubicBezTo>
                  <a:cubicBezTo>
                    <a:pt x="187" y="37"/>
                    <a:pt x="187" y="37"/>
                    <a:pt x="187" y="36"/>
                  </a:cubicBezTo>
                  <a:cubicBezTo>
                    <a:pt x="186" y="36"/>
                    <a:pt x="186" y="35"/>
                    <a:pt x="186" y="35"/>
                  </a:cubicBezTo>
                  <a:cubicBezTo>
                    <a:pt x="186" y="35"/>
                    <a:pt x="186" y="34"/>
                    <a:pt x="186" y="34"/>
                  </a:cubicBezTo>
                  <a:cubicBezTo>
                    <a:pt x="185" y="33"/>
                    <a:pt x="184" y="31"/>
                    <a:pt x="183" y="30"/>
                  </a:cubicBezTo>
                  <a:cubicBezTo>
                    <a:pt x="182" y="29"/>
                    <a:pt x="182" y="28"/>
                    <a:pt x="181" y="27"/>
                  </a:cubicBezTo>
                  <a:cubicBezTo>
                    <a:pt x="181" y="26"/>
                    <a:pt x="180" y="26"/>
                    <a:pt x="180" y="26"/>
                  </a:cubicBezTo>
                  <a:cubicBezTo>
                    <a:pt x="179" y="26"/>
                    <a:pt x="179" y="25"/>
                    <a:pt x="179" y="25"/>
                  </a:cubicBezTo>
                  <a:cubicBezTo>
                    <a:pt x="179" y="25"/>
                    <a:pt x="178" y="25"/>
                    <a:pt x="178" y="24"/>
                  </a:cubicBezTo>
                  <a:cubicBezTo>
                    <a:pt x="177" y="24"/>
                    <a:pt x="177" y="23"/>
                    <a:pt x="176" y="23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76" y="23"/>
                    <a:pt x="175" y="22"/>
                    <a:pt x="175" y="22"/>
                  </a:cubicBezTo>
                  <a:cubicBezTo>
                    <a:pt x="175" y="22"/>
                    <a:pt x="174" y="22"/>
                    <a:pt x="174" y="21"/>
                  </a:cubicBezTo>
                  <a:cubicBezTo>
                    <a:pt x="173" y="21"/>
                    <a:pt x="173" y="20"/>
                    <a:pt x="172" y="20"/>
                  </a:cubicBezTo>
                  <a:cubicBezTo>
                    <a:pt x="171" y="19"/>
                    <a:pt x="171" y="19"/>
                    <a:pt x="170" y="19"/>
                  </a:cubicBezTo>
                  <a:cubicBezTo>
                    <a:pt x="170" y="18"/>
                    <a:pt x="169" y="18"/>
                    <a:pt x="169" y="18"/>
                  </a:cubicBezTo>
                  <a:cubicBezTo>
                    <a:pt x="169" y="18"/>
                    <a:pt x="168" y="18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6"/>
                    <a:pt x="165" y="16"/>
                    <a:pt x="165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4"/>
                    <a:pt x="163" y="15"/>
                    <a:pt x="163" y="14"/>
                  </a:cubicBezTo>
                  <a:cubicBezTo>
                    <a:pt x="162" y="14"/>
                    <a:pt x="162" y="13"/>
                    <a:pt x="161" y="13"/>
                  </a:cubicBezTo>
                  <a:cubicBezTo>
                    <a:pt x="161" y="13"/>
                    <a:pt x="160" y="13"/>
                    <a:pt x="159" y="12"/>
                  </a:cubicBezTo>
                  <a:cubicBezTo>
                    <a:pt x="159" y="12"/>
                    <a:pt x="159" y="12"/>
                    <a:pt x="158" y="11"/>
                  </a:cubicBezTo>
                  <a:cubicBezTo>
                    <a:pt x="158" y="11"/>
                    <a:pt x="157" y="11"/>
                    <a:pt x="157" y="11"/>
                  </a:cubicBezTo>
                  <a:cubicBezTo>
                    <a:pt x="156" y="11"/>
                    <a:pt x="156" y="10"/>
                    <a:pt x="156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4" y="9"/>
                    <a:pt x="154" y="9"/>
                    <a:pt x="153" y="9"/>
                  </a:cubicBezTo>
                  <a:cubicBezTo>
                    <a:pt x="153" y="8"/>
                    <a:pt x="153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7"/>
                    <a:pt x="150" y="7"/>
                    <a:pt x="150" y="7"/>
                  </a:cubicBezTo>
                  <a:cubicBezTo>
                    <a:pt x="150" y="7"/>
                    <a:pt x="149" y="7"/>
                    <a:pt x="149" y="7"/>
                  </a:cubicBezTo>
                  <a:cubicBezTo>
                    <a:pt x="149" y="6"/>
                    <a:pt x="149" y="6"/>
                    <a:pt x="148" y="6"/>
                  </a:cubicBezTo>
                  <a:cubicBezTo>
                    <a:pt x="148" y="6"/>
                    <a:pt x="147" y="6"/>
                    <a:pt x="147" y="6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5" y="5"/>
                    <a:pt x="145" y="5"/>
                    <a:pt x="144" y="5"/>
                  </a:cubicBezTo>
                  <a:cubicBezTo>
                    <a:pt x="144" y="5"/>
                    <a:pt x="143" y="4"/>
                    <a:pt x="143" y="4"/>
                  </a:cubicBezTo>
                  <a:cubicBezTo>
                    <a:pt x="143" y="4"/>
                    <a:pt x="143" y="4"/>
                    <a:pt x="142" y="4"/>
                  </a:cubicBezTo>
                  <a:cubicBezTo>
                    <a:pt x="142" y="4"/>
                    <a:pt x="141" y="4"/>
                    <a:pt x="140" y="3"/>
                  </a:cubicBezTo>
                  <a:cubicBezTo>
                    <a:pt x="140" y="3"/>
                    <a:pt x="139" y="3"/>
                    <a:pt x="139" y="3"/>
                  </a:cubicBezTo>
                  <a:cubicBezTo>
                    <a:pt x="139" y="3"/>
                    <a:pt x="139" y="3"/>
                    <a:pt x="138" y="3"/>
                  </a:cubicBezTo>
                  <a:cubicBezTo>
                    <a:pt x="138" y="3"/>
                    <a:pt x="137" y="2"/>
                    <a:pt x="136" y="2"/>
                  </a:cubicBezTo>
                  <a:cubicBezTo>
                    <a:pt x="134" y="2"/>
                    <a:pt x="132" y="2"/>
                    <a:pt x="130" y="1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6" y="1"/>
                    <a:pt x="123" y="0"/>
                    <a:pt x="120" y="0"/>
                  </a:cubicBezTo>
                  <a:cubicBezTo>
                    <a:pt x="119" y="1"/>
                    <a:pt x="119" y="1"/>
                    <a:pt x="118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1"/>
                    <a:pt x="114" y="1"/>
                  </a:cubicBezTo>
                  <a:cubicBezTo>
                    <a:pt x="112" y="1"/>
                    <a:pt x="111" y="1"/>
                    <a:pt x="109" y="1"/>
                  </a:cubicBezTo>
                  <a:cubicBezTo>
                    <a:pt x="109" y="1"/>
                    <a:pt x="108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6" y="2"/>
                    <a:pt x="105" y="2"/>
                    <a:pt x="105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4" y="2"/>
                    <a:pt x="103" y="2"/>
                    <a:pt x="103" y="2"/>
                  </a:cubicBezTo>
                  <a:cubicBezTo>
                    <a:pt x="103" y="2"/>
                    <a:pt x="103" y="2"/>
                    <a:pt x="102" y="2"/>
                  </a:cubicBezTo>
                  <a:cubicBezTo>
                    <a:pt x="102" y="2"/>
                    <a:pt x="102" y="2"/>
                    <a:pt x="101" y="3"/>
                  </a:cubicBezTo>
                  <a:cubicBezTo>
                    <a:pt x="101" y="3"/>
                    <a:pt x="100" y="3"/>
                    <a:pt x="99" y="3"/>
                  </a:cubicBezTo>
                  <a:cubicBezTo>
                    <a:pt x="98" y="3"/>
                    <a:pt x="98" y="3"/>
                    <a:pt x="97" y="3"/>
                  </a:cubicBezTo>
                  <a:cubicBezTo>
                    <a:pt x="97" y="3"/>
                    <a:pt x="96" y="4"/>
                    <a:pt x="96" y="4"/>
                  </a:cubicBezTo>
                  <a:cubicBezTo>
                    <a:pt x="96" y="4"/>
                    <a:pt x="95" y="3"/>
                    <a:pt x="95" y="4"/>
                  </a:cubicBezTo>
                  <a:cubicBezTo>
                    <a:pt x="95" y="4"/>
                    <a:pt x="94" y="4"/>
                    <a:pt x="94" y="4"/>
                  </a:cubicBezTo>
                  <a:cubicBezTo>
                    <a:pt x="94" y="4"/>
                    <a:pt x="93" y="4"/>
                    <a:pt x="93" y="4"/>
                  </a:cubicBezTo>
                  <a:cubicBezTo>
                    <a:pt x="92" y="5"/>
                    <a:pt x="91" y="5"/>
                    <a:pt x="90" y="5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2" y="8"/>
                    <a:pt x="81" y="8"/>
                    <a:pt x="81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79" y="9"/>
                    <a:pt x="79" y="9"/>
                  </a:cubicBezTo>
                  <a:cubicBezTo>
                    <a:pt x="79" y="9"/>
                    <a:pt x="79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0"/>
                    <a:pt x="78" y="10"/>
                    <a:pt x="77" y="10"/>
                  </a:cubicBezTo>
                  <a:cubicBezTo>
                    <a:pt x="76" y="10"/>
                    <a:pt x="75" y="11"/>
                    <a:pt x="75" y="11"/>
                  </a:cubicBezTo>
                  <a:cubicBezTo>
                    <a:pt x="74" y="11"/>
                    <a:pt x="74" y="12"/>
                    <a:pt x="74" y="12"/>
                  </a:cubicBezTo>
                  <a:cubicBezTo>
                    <a:pt x="73" y="12"/>
                    <a:pt x="72" y="13"/>
                    <a:pt x="72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0" y="15"/>
                    <a:pt x="69" y="15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7"/>
                    <a:pt x="67" y="17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9"/>
                    <a:pt x="64" y="19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1"/>
                    <a:pt x="63" y="22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3"/>
                    <a:pt x="62" y="23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4"/>
                    <a:pt x="60" y="25"/>
                    <a:pt x="60" y="25"/>
                  </a:cubicBezTo>
                  <a:cubicBezTo>
                    <a:pt x="60" y="25"/>
                    <a:pt x="59" y="26"/>
                    <a:pt x="59" y="26"/>
                  </a:cubicBezTo>
                  <a:cubicBezTo>
                    <a:pt x="59" y="26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7" y="28"/>
                    <a:pt x="57" y="29"/>
                    <a:pt x="57" y="29"/>
                  </a:cubicBezTo>
                  <a:cubicBezTo>
                    <a:pt x="57" y="29"/>
                    <a:pt x="57" y="30"/>
                    <a:pt x="56" y="30"/>
                  </a:cubicBezTo>
                  <a:cubicBezTo>
                    <a:pt x="56" y="30"/>
                    <a:pt x="56" y="31"/>
                    <a:pt x="56" y="31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5" y="32"/>
                    <a:pt x="55" y="33"/>
                    <a:pt x="55" y="33"/>
                  </a:cubicBezTo>
                  <a:cubicBezTo>
                    <a:pt x="55" y="34"/>
                    <a:pt x="54" y="34"/>
                    <a:pt x="54" y="34"/>
                  </a:cubicBezTo>
                  <a:cubicBezTo>
                    <a:pt x="54" y="34"/>
                    <a:pt x="54" y="35"/>
                    <a:pt x="54" y="35"/>
                  </a:cubicBezTo>
                  <a:cubicBezTo>
                    <a:pt x="54" y="35"/>
                    <a:pt x="53" y="36"/>
                    <a:pt x="53" y="36"/>
                  </a:cubicBezTo>
                  <a:cubicBezTo>
                    <a:pt x="53" y="36"/>
                    <a:pt x="53" y="36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2" y="40"/>
                    <a:pt x="52" y="40"/>
                    <a:pt x="51" y="41"/>
                  </a:cubicBezTo>
                  <a:cubicBezTo>
                    <a:pt x="51" y="41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6"/>
                    <a:pt x="51" y="46"/>
                    <a:pt x="51" y="47"/>
                  </a:cubicBezTo>
                  <a:cubicBezTo>
                    <a:pt x="51" y="47"/>
                    <a:pt x="50" y="48"/>
                    <a:pt x="50" y="49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50" y="50"/>
                    <a:pt x="50" y="50"/>
                    <a:pt x="50" y="51"/>
                  </a:cubicBezTo>
                  <a:cubicBezTo>
                    <a:pt x="49" y="51"/>
                    <a:pt x="48" y="51"/>
                    <a:pt x="47" y="50"/>
                  </a:cubicBezTo>
                  <a:cubicBezTo>
                    <a:pt x="46" y="50"/>
                    <a:pt x="46" y="51"/>
                    <a:pt x="45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43" y="50"/>
                    <a:pt x="43" y="51"/>
                    <a:pt x="42" y="50"/>
                  </a:cubicBezTo>
                  <a:cubicBezTo>
                    <a:pt x="42" y="50"/>
                    <a:pt x="41" y="50"/>
                    <a:pt x="41" y="50"/>
                  </a:cubicBezTo>
                  <a:cubicBezTo>
                    <a:pt x="39" y="50"/>
                    <a:pt x="38" y="50"/>
                    <a:pt x="37" y="50"/>
                  </a:cubicBezTo>
                  <a:cubicBezTo>
                    <a:pt x="36" y="50"/>
                    <a:pt x="35" y="51"/>
                    <a:pt x="34" y="51"/>
                  </a:cubicBezTo>
                  <a:cubicBezTo>
                    <a:pt x="33" y="51"/>
                    <a:pt x="33" y="51"/>
                    <a:pt x="32" y="51"/>
                  </a:cubicBezTo>
                  <a:cubicBezTo>
                    <a:pt x="30" y="51"/>
                    <a:pt x="27" y="51"/>
                    <a:pt x="24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1" y="52"/>
                  </a:cubicBezTo>
                  <a:cubicBezTo>
                    <a:pt x="21" y="52"/>
                    <a:pt x="21" y="53"/>
                    <a:pt x="20" y="53"/>
                  </a:cubicBezTo>
                  <a:cubicBezTo>
                    <a:pt x="20" y="53"/>
                    <a:pt x="20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6" y="54"/>
                    <a:pt x="16" y="5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6"/>
                    <a:pt x="13" y="56"/>
                  </a:cubicBezTo>
                  <a:cubicBezTo>
                    <a:pt x="13" y="56"/>
                    <a:pt x="13" y="56"/>
                    <a:pt x="12" y="56"/>
                  </a:cubicBezTo>
                  <a:cubicBezTo>
                    <a:pt x="12" y="57"/>
                    <a:pt x="12" y="57"/>
                    <a:pt x="11" y="58"/>
                  </a:cubicBezTo>
                  <a:cubicBezTo>
                    <a:pt x="11" y="58"/>
                    <a:pt x="10" y="59"/>
                    <a:pt x="9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9" y="60"/>
                    <a:pt x="8" y="60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5" y="63"/>
                    <a:pt x="5" y="64"/>
                  </a:cubicBezTo>
                  <a:cubicBezTo>
                    <a:pt x="5" y="64"/>
                    <a:pt x="5" y="65"/>
                    <a:pt x="5" y="65"/>
                  </a:cubicBezTo>
                  <a:cubicBezTo>
                    <a:pt x="5" y="66"/>
                    <a:pt x="4" y="66"/>
                    <a:pt x="4" y="67"/>
                  </a:cubicBezTo>
                  <a:cubicBezTo>
                    <a:pt x="4" y="67"/>
                    <a:pt x="4" y="68"/>
                    <a:pt x="4" y="68"/>
                  </a:cubicBezTo>
                  <a:cubicBezTo>
                    <a:pt x="4" y="68"/>
                    <a:pt x="4" y="69"/>
                    <a:pt x="4" y="69"/>
                  </a:cubicBezTo>
                  <a:cubicBezTo>
                    <a:pt x="3" y="70"/>
                    <a:pt x="4" y="70"/>
                    <a:pt x="4" y="70"/>
                  </a:cubicBezTo>
                  <a:cubicBezTo>
                    <a:pt x="4" y="71"/>
                    <a:pt x="4" y="71"/>
                    <a:pt x="4" y="72"/>
                  </a:cubicBezTo>
                  <a:cubicBezTo>
                    <a:pt x="4" y="72"/>
                    <a:pt x="4" y="73"/>
                    <a:pt x="4" y="73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3" y="76"/>
                    <a:pt x="3" y="77"/>
                    <a:pt x="3" y="77"/>
                  </a:cubicBezTo>
                  <a:cubicBezTo>
                    <a:pt x="3" y="78"/>
                    <a:pt x="2" y="78"/>
                    <a:pt x="2" y="79"/>
                  </a:cubicBezTo>
                  <a:cubicBezTo>
                    <a:pt x="2" y="80"/>
                    <a:pt x="2" y="80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4"/>
                    <a:pt x="2" y="85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2"/>
                    <a:pt x="1" y="93"/>
                    <a:pt x="1" y="94"/>
                  </a:cubicBezTo>
                  <a:cubicBezTo>
                    <a:pt x="1" y="95"/>
                    <a:pt x="1" y="96"/>
                    <a:pt x="1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1" y="98"/>
                    <a:pt x="1" y="99"/>
                    <a:pt x="1" y="99"/>
                  </a:cubicBezTo>
                  <a:cubicBezTo>
                    <a:pt x="0" y="101"/>
                    <a:pt x="1" y="103"/>
                    <a:pt x="1" y="106"/>
                  </a:cubicBezTo>
                  <a:cubicBezTo>
                    <a:pt x="0" y="107"/>
                    <a:pt x="0" y="110"/>
                    <a:pt x="0" y="111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1" y="114"/>
                    <a:pt x="1" y="114"/>
                  </a:cubicBezTo>
                  <a:cubicBezTo>
                    <a:pt x="1" y="115"/>
                    <a:pt x="1" y="116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20"/>
                    <a:pt x="0" y="120"/>
                    <a:pt x="1" y="121"/>
                  </a:cubicBezTo>
                  <a:cubicBezTo>
                    <a:pt x="1" y="122"/>
                    <a:pt x="1" y="123"/>
                    <a:pt x="0" y="123"/>
                  </a:cubicBezTo>
                  <a:cubicBezTo>
                    <a:pt x="0" y="124"/>
                    <a:pt x="0" y="124"/>
                    <a:pt x="1" y="125"/>
                  </a:cubicBezTo>
                  <a:cubicBezTo>
                    <a:pt x="1" y="126"/>
                    <a:pt x="1" y="127"/>
                    <a:pt x="1" y="128"/>
                  </a:cubicBezTo>
                  <a:cubicBezTo>
                    <a:pt x="1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3"/>
                    <a:pt x="2" y="136"/>
                    <a:pt x="3" y="138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41"/>
                    <a:pt x="3" y="142"/>
                    <a:pt x="4" y="143"/>
                  </a:cubicBezTo>
                  <a:cubicBezTo>
                    <a:pt x="4" y="143"/>
                    <a:pt x="4" y="143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6"/>
                    <a:pt x="5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7" y="148"/>
                    <a:pt x="7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9" y="151"/>
                    <a:pt x="9" y="151"/>
                    <a:pt x="10" y="151"/>
                  </a:cubicBezTo>
                  <a:cubicBezTo>
                    <a:pt x="10" y="151"/>
                    <a:pt x="10" y="151"/>
                    <a:pt x="10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2" y="153"/>
                    <a:pt x="12" y="153"/>
                  </a:cubicBezTo>
                  <a:cubicBezTo>
                    <a:pt x="12" y="153"/>
                    <a:pt x="13" y="154"/>
                    <a:pt x="13" y="154"/>
                  </a:cubicBezTo>
                  <a:cubicBezTo>
                    <a:pt x="13" y="154"/>
                    <a:pt x="13" y="154"/>
                    <a:pt x="14" y="154"/>
                  </a:cubicBezTo>
                  <a:cubicBezTo>
                    <a:pt x="14" y="154"/>
                    <a:pt x="15" y="154"/>
                    <a:pt x="15" y="155"/>
                  </a:cubicBezTo>
                  <a:cubicBezTo>
                    <a:pt x="15" y="155"/>
                    <a:pt x="15" y="155"/>
                    <a:pt x="16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6" y="156"/>
                    <a:pt x="17" y="156"/>
                  </a:cubicBezTo>
                  <a:cubicBezTo>
                    <a:pt x="18" y="156"/>
                    <a:pt x="19" y="156"/>
                    <a:pt x="19" y="156"/>
                  </a:cubicBezTo>
                  <a:cubicBezTo>
                    <a:pt x="20" y="157"/>
                    <a:pt x="21" y="157"/>
                    <a:pt x="22" y="157"/>
                  </a:cubicBezTo>
                  <a:cubicBezTo>
                    <a:pt x="22" y="158"/>
                    <a:pt x="23" y="157"/>
                    <a:pt x="23" y="158"/>
                  </a:cubicBezTo>
                  <a:cubicBezTo>
                    <a:pt x="24" y="158"/>
                    <a:pt x="24" y="158"/>
                    <a:pt x="25" y="158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8"/>
                    <a:pt x="27" y="159"/>
                    <a:pt x="2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30" y="159"/>
                    <a:pt x="31" y="160"/>
                  </a:cubicBezTo>
                  <a:cubicBezTo>
                    <a:pt x="31" y="160"/>
                    <a:pt x="31" y="159"/>
                    <a:pt x="31" y="159"/>
                  </a:cubicBezTo>
                  <a:cubicBezTo>
                    <a:pt x="32" y="160"/>
                    <a:pt x="33" y="160"/>
                    <a:pt x="34" y="160"/>
                  </a:cubicBezTo>
                  <a:cubicBezTo>
                    <a:pt x="34" y="160"/>
                    <a:pt x="35" y="160"/>
                    <a:pt x="36" y="161"/>
                  </a:cubicBezTo>
                  <a:cubicBezTo>
                    <a:pt x="36" y="161"/>
                    <a:pt x="37" y="161"/>
                    <a:pt x="37" y="161"/>
                  </a:cubicBezTo>
                  <a:cubicBezTo>
                    <a:pt x="37" y="161"/>
                    <a:pt x="38" y="161"/>
                    <a:pt x="38" y="161"/>
                  </a:cubicBezTo>
                  <a:cubicBezTo>
                    <a:pt x="38" y="161"/>
                    <a:pt x="39" y="161"/>
                    <a:pt x="39" y="162"/>
                  </a:cubicBezTo>
                  <a:cubicBezTo>
                    <a:pt x="39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6"/>
                    <a:pt x="42" y="166"/>
                    <a:pt x="42" y="167"/>
                  </a:cubicBezTo>
                  <a:cubicBezTo>
                    <a:pt x="42" y="167"/>
                    <a:pt x="42" y="168"/>
                    <a:pt x="43" y="169"/>
                  </a:cubicBezTo>
                  <a:cubicBezTo>
                    <a:pt x="43" y="170"/>
                    <a:pt x="43" y="172"/>
                    <a:pt x="43" y="173"/>
                  </a:cubicBezTo>
                  <a:cubicBezTo>
                    <a:pt x="43" y="173"/>
                    <a:pt x="43" y="174"/>
                    <a:pt x="43" y="175"/>
                  </a:cubicBezTo>
                  <a:cubicBezTo>
                    <a:pt x="43" y="175"/>
                    <a:pt x="43" y="176"/>
                    <a:pt x="42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78"/>
                    <a:pt x="42" y="179"/>
                    <a:pt x="42" y="179"/>
                  </a:cubicBezTo>
                  <a:cubicBezTo>
                    <a:pt x="42" y="179"/>
                    <a:pt x="42" y="180"/>
                    <a:pt x="42" y="180"/>
                  </a:cubicBezTo>
                  <a:cubicBezTo>
                    <a:pt x="42" y="181"/>
                    <a:pt x="43" y="182"/>
                    <a:pt x="42" y="182"/>
                  </a:cubicBezTo>
                  <a:cubicBezTo>
                    <a:pt x="42" y="184"/>
                    <a:pt x="42" y="185"/>
                    <a:pt x="42" y="187"/>
                  </a:cubicBezTo>
                  <a:cubicBezTo>
                    <a:pt x="42" y="187"/>
                    <a:pt x="42" y="188"/>
                    <a:pt x="42" y="189"/>
                  </a:cubicBezTo>
                  <a:cubicBezTo>
                    <a:pt x="42" y="189"/>
                    <a:pt x="41" y="190"/>
                    <a:pt x="41" y="190"/>
                  </a:cubicBezTo>
                  <a:cubicBezTo>
                    <a:pt x="41" y="190"/>
                    <a:pt x="41" y="191"/>
                    <a:pt x="41" y="191"/>
                  </a:cubicBezTo>
                  <a:cubicBezTo>
                    <a:pt x="41" y="192"/>
                    <a:pt x="41" y="192"/>
                    <a:pt x="40" y="193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0" y="194"/>
                    <a:pt x="40" y="194"/>
                    <a:pt x="40" y="195"/>
                  </a:cubicBezTo>
                  <a:cubicBezTo>
                    <a:pt x="40" y="195"/>
                    <a:pt x="42" y="196"/>
                    <a:pt x="42" y="196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44" y="196"/>
                    <a:pt x="44" y="197"/>
                    <a:pt x="44" y="197"/>
                  </a:cubicBezTo>
                  <a:cubicBezTo>
                    <a:pt x="45" y="197"/>
                    <a:pt x="46" y="196"/>
                    <a:pt x="47" y="196"/>
                  </a:cubicBezTo>
                  <a:cubicBezTo>
                    <a:pt x="47" y="196"/>
                    <a:pt x="47" y="196"/>
                    <a:pt x="48" y="195"/>
                  </a:cubicBezTo>
                  <a:cubicBezTo>
                    <a:pt x="49" y="194"/>
                    <a:pt x="51" y="193"/>
                    <a:pt x="52" y="192"/>
                  </a:cubicBezTo>
                  <a:cubicBezTo>
                    <a:pt x="52" y="191"/>
                    <a:pt x="52" y="191"/>
                    <a:pt x="53" y="191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0"/>
                    <a:pt x="53" y="189"/>
                    <a:pt x="53" y="189"/>
                  </a:cubicBezTo>
                  <a:cubicBezTo>
                    <a:pt x="54" y="189"/>
                    <a:pt x="54" y="189"/>
                    <a:pt x="54" y="188"/>
                  </a:cubicBezTo>
                  <a:cubicBezTo>
                    <a:pt x="54" y="188"/>
                    <a:pt x="55" y="187"/>
                    <a:pt x="55" y="187"/>
                  </a:cubicBezTo>
                  <a:cubicBezTo>
                    <a:pt x="55" y="186"/>
                    <a:pt x="55" y="186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7" y="184"/>
                    <a:pt x="57" y="184"/>
                    <a:pt x="57" y="183"/>
                  </a:cubicBezTo>
                  <a:cubicBezTo>
                    <a:pt x="57" y="183"/>
                    <a:pt x="57" y="183"/>
                    <a:pt x="57" y="182"/>
                  </a:cubicBezTo>
                  <a:cubicBezTo>
                    <a:pt x="57" y="182"/>
                    <a:pt x="57" y="182"/>
                    <a:pt x="58" y="181"/>
                  </a:cubicBezTo>
                  <a:cubicBezTo>
                    <a:pt x="58" y="181"/>
                    <a:pt x="58" y="180"/>
                    <a:pt x="58" y="180"/>
                  </a:cubicBezTo>
                  <a:cubicBezTo>
                    <a:pt x="59" y="179"/>
                    <a:pt x="59" y="179"/>
                    <a:pt x="59" y="178"/>
                  </a:cubicBezTo>
                  <a:cubicBezTo>
                    <a:pt x="59" y="178"/>
                    <a:pt x="60" y="178"/>
                    <a:pt x="60" y="177"/>
                  </a:cubicBezTo>
                  <a:cubicBezTo>
                    <a:pt x="60" y="177"/>
                    <a:pt x="60" y="177"/>
                    <a:pt x="60" y="176"/>
                  </a:cubicBezTo>
                  <a:cubicBezTo>
                    <a:pt x="60" y="176"/>
                    <a:pt x="61" y="175"/>
                    <a:pt x="61" y="175"/>
                  </a:cubicBezTo>
                  <a:cubicBezTo>
                    <a:pt x="61" y="175"/>
                    <a:pt x="61" y="174"/>
                    <a:pt x="61" y="17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2"/>
                    <a:pt x="62" y="172"/>
                    <a:pt x="63" y="172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3" y="170"/>
                    <a:pt x="64" y="170"/>
                    <a:pt x="64" y="170"/>
                  </a:cubicBezTo>
                  <a:cubicBezTo>
                    <a:pt x="64" y="169"/>
                    <a:pt x="64" y="169"/>
                    <a:pt x="65" y="168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65" y="168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6"/>
                  </a:cubicBezTo>
                  <a:cubicBezTo>
                    <a:pt x="65" y="166"/>
                    <a:pt x="66" y="165"/>
                    <a:pt x="66" y="165"/>
                  </a:cubicBezTo>
                  <a:cubicBezTo>
                    <a:pt x="66" y="165"/>
                    <a:pt x="66" y="164"/>
                    <a:pt x="66" y="164"/>
                  </a:cubicBezTo>
                  <a:cubicBezTo>
                    <a:pt x="66" y="164"/>
                    <a:pt x="66" y="163"/>
                    <a:pt x="66" y="163"/>
                  </a:cubicBezTo>
                  <a:cubicBezTo>
                    <a:pt x="67" y="163"/>
                    <a:pt x="67" y="162"/>
                    <a:pt x="67" y="162"/>
                  </a:cubicBezTo>
                  <a:cubicBezTo>
                    <a:pt x="67" y="162"/>
                    <a:pt x="68" y="162"/>
                    <a:pt x="68" y="162"/>
                  </a:cubicBezTo>
                  <a:cubicBezTo>
                    <a:pt x="68" y="161"/>
                    <a:pt x="69" y="161"/>
                    <a:pt x="69" y="161"/>
                  </a:cubicBezTo>
                  <a:cubicBezTo>
                    <a:pt x="70" y="161"/>
                    <a:pt x="70" y="161"/>
                    <a:pt x="71" y="161"/>
                  </a:cubicBezTo>
                  <a:cubicBezTo>
                    <a:pt x="71" y="161"/>
                    <a:pt x="72" y="160"/>
                    <a:pt x="72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4" y="160"/>
                    <a:pt x="75" y="160"/>
                    <a:pt x="75" y="160"/>
                  </a:cubicBezTo>
                  <a:cubicBezTo>
                    <a:pt x="75" y="160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7" y="159"/>
                    <a:pt x="77" y="159"/>
                    <a:pt x="77" y="158"/>
                  </a:cubicBezTo>
                  <a:cubicBezTo>
                    <a:pt x="77" y="158"/>
                    <a:pt x="78" y="158"/>
                    <a:pt x="78" y="158"/>
                  </a:cubicBezTo>
                  <a:cubicBezTo>
                    <a:pt x="78" y="158"/>
                    <a:pt x="79" y="158"/>
                    <a:pt x="79" y="158"/>
                  </a:cubicBezTo>
                  <a:cubicBezTo>
                    <a:pt x="79" y="158"/>
                    <a:pt x="80" y="158"/>
                    <a:pt x="80" y="158"/>
                  </a:cubicBezTo>
                  <a:cubicBezTo>
                    <a:pt x="80" y="158"/>
                    <a:pt x="81" y="157"/>
                    <a:pt x="81" y="157"/>
                  </a:cubicBezTo>
                  <a:cubicBezTo>
                    <a:pt x="81" y="157"/>
                    <a:pt x="82" y="157"/>
                    <a:pt x="82" y="157"/>
                  </a:cubicBezTo>
                  <a:cubicBezTo>
                    <a:pt x="83" y="157"/>
                    <a:pt x="83" y="156"/>
                    <a:pt x="84" y="156"/>
                  </a:cubicBezTo>
                  <a:cubicBezTo>
                    <a:pt x="84" y="156"/>
                    <a:pt x="85" y="156"/>
                    <a:pt x="85" y="156"/>
                  </a:cubicBezTo>
                  <a:cubicBezTo>
                    <a:pt x="85" y="156"/>
                    <a:pt x="85" y="155"/>
                    <a:pt x="85" y="155"/>
                  </a:cubicBezTo>
                  <a:cubicBezTo>
                    <a:pt x="86" y="155"/>
                    <a:pt x="86" y="155"/>
                    <a:pt x="87" y="155"/>
                  </a:cubicBezTo>
                  <a:cubicBezTo>
                    <a:pt x="87" y="154"/>
                    <a:pt x="88" y="154"/>
                    <a:pt x="88" y="154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90" y="152"/>
                    <a:pt x="90" y="152"/>
                    <a:pt x="91" y="152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2" y="151"/>
                    <a:pt x="93" y="150"/>
                    <a:pt x="93" y="150"/>
                  </a:cubicBezTo>
                  <a:cubicBezTo>
                    <a:pt x="93" y="150"/>
                    <a:pt x="93" y="150"/>
                    <a:pt x="94" y="150"/>
                  </a:cubicBezTo>
                  <a:cubicBezTo>
                    <a:pt x="94" y="150"/>
                    <a:pt x="94" y="149"/>
                    <a:pt x="94" y="149"/>
                  </a:cubicBezTo>
                  <a:cubicBezTo>
                    <a:pt x="94" y="149"/>
                    <a:pt x="95" y="149"/>
                    <a:pt x="95" y="149"/>
                  </a:cubicBezTo>
                  <a:cubicBezTo>
                    <a:pt x="95" y="149"/>
                    <a:pt x="95" y="148"/>
                    <a:pt x="95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7" y="147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4"/>
                    <a:pt x="100" y="144"/>
                    <a:pt x="101" y="143"/>
                  </a:cubicBezTo>
                  <a:cubicBezTo>
                    <a:pt x="101" y="143"/>
                    <a:pt x="101" y="142"/>
                    <a:pt x="101" y="141"/>
                  </a:cubicBezTo>
                  <a:cubicBezTo>
                    <a:pt x="102" y="141"/>
                    <a:pt x="102" y="140"/>
                    <a:pt x="102" y="140"/>
                  </a:cubicBezTo>
                  <a:cubicBezTo>
                    <a:pt x="102" y="140"/>
                    <a:pt x="102" y="139"/>
                    <a:pt x="102" y="139"/>
                  </a:cubicBezTo>
                  <a:cubicBezTo>
                    <a:pt x="102" y="139"/>
                    <a:pt x="103" y="138"/>
                    <a:pt x="103" y="13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6"/>
                    <a:pt x="104" y="135"/>
                    <a:pt x="104" y="134"/>
                  </a:cubicBezTo>
                  <a:cubicBezTo>
                    <a:pt x="104" y="134"/>
                    <a:pt x="104" y="132"/>
                    <a:pt x="104" y="131"/>
                  </a:cubicBezTo>
                  <a:cubicBezTo>
                    <a:pt x="104" y="131"/>
                    <a:pt x="104" y="129"/>
                    <a:pt x="105" y="128"/>
                  </a:cubicBezTo>
                  <a:cubicBezTo>
                    <a:pt x="105" y="128"/>
                    <a:pt x="105" y="127"/>
                    <a:pt x="105" y="126"/>
                  </a:cubicBezTo>
                  <a:cubicBezTo>
                    <a:pt x="105" y="126"/>
                    <a:pt x="105" y="126"/>
                    <a:pt x="105" y="126"/>
                  </a:cubicBezTo>
                  <a:cubicBezTo>
                    <a:pt x="106" y="126"/>
                    <a:pt x="106" y="126"/>
                    <a:pt x="107" y="126"/>
                  </a:cubicBezTo>
                  <a:cubicBezTo>
                    <a:pt x="107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9" y="126"/>
                    <a:pt x="110" y="126"/>
                    <a:pt x="110" y="126"/>
                  </a:cubicBezTo>
                  <a:cubicBezTo>
                    <a:pt x="110" y="126"/>
                    <a:pt x="111" y="127"/>
                    <a:pt x="111" y="127"/>
                  </a:cubicBezTo>
                  <a:cubicBezTo>
                    <a:pt x="111" y="127"/>
                    <a:pt x="112" y="127"/>
                    <a:pt x="112" y="127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4" y="127"/>
                    <a:pt x="114" y="127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7"/>
                    <a:pt x="116" y="127"/>
                    <a:pt x="116" y="127"/>
                  </a:cubicBezTo>
                  <a:cubicBezTo>
                    <a:pt x="116" y="128"/>
                    <a:pt x="117" y="127"/>
                    <a:pt x="117" y="127"/>
                  </a:cubicBezTo>
                  <a:cubicBezTo>
                    <a:pt x="117" y="127"/>
                    <a:pt x="118" y="127"/>
                    <a:pt x="118" y="128"/>
                  </a:cubicBezTo>
                  <a:cubicBezTo>
                    <a:pt x="118" y="127"/>
                    <a:pt x="119" y="127"/>
                    <a:pt x="119" y="127"/>
                  </a:cubicBezTo>
                  <a:cubicBezTo>
                    <a:pt x="120" y="128"/>
                    <a:pt x="121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5" y="127"/>
                  </a:cubicBezTo>
                  <a:cubicBezTo>
                    <a:pt x="126" y="127"/>
                    <a:pt x="127" y="127"/>
                    <a:pt x="128" y="126"/>
                  </a:cubicBezTo>
                  <a:cubicBezTo>
                    <a:pt x="129" y="126"/>
                    <a:pt x="129" y="126"/>
                    <a:pt x="130" y="126"/>
                  </a:cubicBezTo>
                  <a:cubicBezTo>
                    <a:pt x="130" y="126"/>
                    <a:pt x="130" y="126"/>
                    <a:pt x="131" y="126"/>
                  </a:cubicBezTo>
                  <a:cubicBezTo>
                    <a:pt x="131" y="126"/>
                    <a:pt x="131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3" y="126"/>
                    <a:pt x="134" y="126"/>
                    <a:pt x="134" y="125"/>
                  </a:cubicBezTo>
                  <a:cubicBezTo>
                    <a:pt x="134" y="125"/>
                    <a:pt x="135" y="125"/>
                    <a:pt x="135" y="125"/>
                  </a:cubicBezTo>
                  <a:cubicBezTo>
                    <a:pt x="136" y="125"/>
                    <a:pt x="136" y="126"/>
                    <a:pt x="136" y="127"/>
                  </a:cubicBezTo>
                  <a:cubicBezTo>
                    <a:pt x="138" y="128"/>
                    <a:pt x="139" y="130"/>
                    <a:pt x="140" y="131"/>
                  </a:cubicBezTo>
                  <a:cubicBezTo>
                    <a:pt x="140" y="131"/>
                    <a:pt x="141" y="132"/>
                    <a:pt x="141" y="132"/>
                  </a:cubicBezTo>
                  <a:cubicBezTo>
                    <a:pt x="141" y="133"/>
                    <a:pt x="142" y="133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5"/>
                    <a:pt x="144" y="135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7"/>
                    <a:pt x="145" y="137"/>
                    <a:pt x="146" y="138"/>
                  </a:cubicBezTo>
                  <a:cubicBezTo>
                    <a:pt x="146" y="138"/>
                    <a:pt x="147" y="139"/>
                    <a:pt x="147" y="139"/>
                  </a:cubicBezTo>
                  <a:cubicBezTo>
                    <a:pt x="147" y="139"/>
                    <a:pt x="147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9" y="141"/>
                    <a:pt x="149" y="141"/>
                    <a:pt x="150" y="142"/>
                  </a:cubicBezTo>
                  <a:cubicBezTo>
                    <a:pt x="151" y="144"/>
                    <a:pt x="153" y="145"/>
                    <a:pt x="155" y="147"/>
                  </a:cubicBezTo>
                  <a:cubicBezTo>
                    <a:pt x="155" y="147"/>
                    <a:pt x="156" y="148"/>
                    <a:pt x="156" y="148"/>
                  </a:cubicBezTo>
                  <a:cubicBezTo>
                    <a:pt x="157" y="148"/>
                    <a:pt x="157" y="149"/>
                    <a:pt x="158" y="149"/>
                  </a:cubicBezTo>
                  <a:cubicBezTo>
                    <a:pt x="158" y="149"/>
                    <a:pt x="159" y="150"/>
                    <a:pt x="159" y="150"/>
                  </a:cubicBezTo>
                  <a:cubicBezTo>
                    <a:pt x="159" y="150"/>
                    <a:pt x="159" y="150"/>
                    <a:pt x="159" y="150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2" y="151"/>
                    <a:pt x="162" y="151"/>
                  </a:cubicBezTo>
                  <a:cubicBezTo>
                    <a:pt x="162" y="151"/>
                    <a:pt x="163" y="151"/>
                    <a:pt x="163" y="151"/>
                  </a:cubicBezTo>
                  <a:cubicBezTo>
                    <a:pt x="163" y="151"/>
                    <a:pt x="165" y="149"/>
                    <a:pt x="165" y="149"/>
                  </a:cubicBezTo>
                  <a:cubicBezTo>
                    <a:pt x="165" y="149"/>
                    <a:pt x="166" y="148"/>
                    <a:pt x="166" y="148"/>
                  </a:cubicBezTo>
                  <a:cubicBezTo>
                    <a:pt x="166" y="147"/>
                    <a:pt x="164" y="146"/>
                    <a:pt x="164" y="145"/>
                  </a:cubicBezTo>
                  <a:cubicBezTo>
                    <a:pt x="164" y="145"/>
                    <a:pt x="164" y="144"/>
                    <a:pt x="164" y="144"/>
                  </a:cubicBezTo>
                  <a:cubicBezTo>
                    <a:pt x="163" y="143"/>
                    <a:pt x="163" y="143"/>
                    <a:pt x="163" y="143"/>
                  </a:cubicBezTo>
                  <a:cubicBezTo>
                    <a:pt x="162" y="142"/>
                    <a:pt x="162" y="141"/>
                    <a:pt x="162" y="140"/>
                  </a:cubicBezTo>
                  <a:cubicBezTo>
                    <a:pt x="162" y="139"/>
                    <a:pt x="162" y="138"/>
                    <a:pt x="162" y="138"/>
                  </a:cubicBezTo>
                  <a:cubicBezTo>
                    <a:pt x="161" y="136"/>
                    <a:pt x="161" y="132"/>
                    <a:pt x="162" y="130"/>
                  </a:cubicBezTo>
                  <a:cubicBezTo>
                    <a:pt x="162" y="130"/>
                    <a:pt x="162" y="129"/>
                    <a:pt x="162" y="129"/>
                  </a:cubicBezTo>
                  <a:cubicBezTo>
                    <a:pt x="162" y="129"/>
                    <a:pt x="162" y="128"/>
                    <a:pt x="162" y="128"/>
                  </a:cubicBezTo>
                  <a:cubicBezTo>
                    <a:pt x="162" y="128"/>
                    <a:pt x="162" y="127"/>
                    <a:pt x="162" y="127"/>
                  </a:cubicBezTo>
                  <a:cubicBezTo>
                    <a:pt x="163" y="125"/>
                    <a:pt x="163" y="124"/>
                    <a:pt x="164" y="122"/>
                  </a:cubicBezTo>
                  <a:cubicBezTo>
                    <a:pt x="164" y="122"/>
                    <a:pt x="164" y="121"/>
                    <a:pt x="164" y="121"/>
                  </a:cubicBezTo>
                  <a:cubicBezTo>
                    <a:pt x="164" y="120"/>
                    <a:pt x="164" y="119"/>
                    <a:pt x="164" y="118"/>
                  </a:cubicBezTo>
                  <a:cubicBezTo>
                    <a:pt x="164" y="118"/>
                    <a:pt x="165" y="118"/>
                    <a:pt x="165" y="118"/>
                  </a:cubicBezTo>
                  <a:cubicBezTo>
                    <a:pt x="165" y="117"/>
                    <a:pt x="165" y="117"/>
                    <a:pt x="165" y="116"/>
                  </a:cubicBezTo>
                  <a:cubicBezTo>
                    <a:pt x="166" y="116"/>
                    <a:pt x="166" y="116"/>
                    <a:pt x="166" y="115"/>
                  </a:cubicBezTo>
                  <a:cubicBezTo>
                    <a:pt x="167" y="115"/>
                    <a:pt x="168" y="115"/>
                    <a:pt x="168" y="115"/>
                  </a:cubicBezTo>
                  <a:cubicBezTo>
                    <a:pt x="168" y="115"/>
                    <a:pt x="169" y="114"/>
                    <a:pt x="169" y="114"/>
                  </a:cubicBezTo>
                  <a:cubicBezTo>
                    <a:pt x="169" y="114"/>
                    <a:pt x="170" y="114"/>
                    <a:pt x="170" y="114"/>
                  </a:cubicBezTo>
                  <a:cubicBezTo>
                    <a:pt x="170" y="114"/>
                    <a:pt x="171" y="113"/>
                    <a:pt x="171" y="113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73" y="113"/>
                    <a:pt x="173" y="112"/>
                    <a:pt x="173" y="112"/>
                  </a:cubicBezTo>
                  <a:cubicBezTo>
                    <a:pt x="174" y="112"/>
                    <a:pt x="174" y="112"/>
                    <a:pt x="175" y="112"/>
                  </a:cubicBezTo>
                  <a:cubicBezTo>
                    <a:pt x="175" y="111"/>
                    <a:pt x="175" y="111"/>
                    <a:pt x="176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6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8" y="110"/>
                    <a:pt x="178" y="109"/>
                    <a:pt x="178" y="109"/>
                  </a:cubicBezTo>
                  <a:cubicBezTo>
                    <a:pt x="179" y="109"/>
                    <a:pt x="179" y="109"/>
                    <a:pt x="179" y="108"/>
                  </a:cubicBezTo>
                  <a:cubicBezTo>
                    <a:pt x="179" y="108"/>
                    <a:pt x="180" y="107"/>
                    <a:pt x="180" y="107"/>
                  </a:cubicBezTo>
                  <a:cubicBezTo>
                    <a:pt x="180" y="107"/>
                    <a:pt x="181" y="106"/>
                    <a:pt x="182" y="106"/>
                  </a:cubicBezTo>
                  <a:cubicBezTo>
                    <a:pt x="182" y="106"/>
                    <a:pt x="182" y="105"/>
                    <a:pt x="182" y="105"/>
                  </a:cubicBezTo>
                  <a:cubicBezTo>
                    <a:pt x="182" y="105"/>
                    <a:pt x="183" y="104"/>
                    <a:pt x="183" y="104"/>
                  </a:cubicBezTo>
                  <a:cubicBezTo>
                    <a:pt x="184" y="103"/>
                    <a:pt x="184" y="103"/>
                    <a:pt x="184" y="102"/>
                  </a:cubicBezTo>
                  <a:cubicBezTo>
                    <a:pt x="184" y="102"/>
                    <a:pt x="185" y="101"/>
                    <a:pt x="185" y="101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5" y="100"/>
                    <a:pt x="186" y="99"/>
                    <a:pt x="187" y="98"/>
                  </a:cubicBezTo>
                  <a:cubicBezTo>
                    <a:pt x="187" y="97"/>
                    <a:pt x="187" y="95"/>
                    <a:pt x="188" y="94"/>
                  </a:cubicBezTo>
                  <a:cubicBezTo>
                    <a:pt x="188" y="94"/>
                    <a:pt x="188" y="93"/>
                    <a:pt x="188" y="9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8" y="92"/>
                    <a:pt x="189" y="91"/>
                    <a:pt x="189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90" y="87"/>
                    <a:pt x="190" y="87"/>
                    <a:pt x="190" y="86"/>
                  </a:cubicBezTo>
                  <a:cubicBezTo>
                    <a:pt x="190" y="86"/>
                    <a:pt x="190" y="85"/>
                    <a:pt x="190" y="85"/>
                  </a:cubicBezTo>
                  <a:cubicBezTo>
                    <a:pt x="190" y="84"/>
                    <a:pt x="191" y="83"/>
                    <a:pt x="191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1" y="81"/>
                    <a:pt x="191" y="80"/>
                    <a:pt x="191" y="80"/>
                  </a:cubicBezTo>
                  <a:cubicBezTo>
                    <a:pt x="191" y="79"/>
                    <a:pt x="191" y="79"/>
                    <a:pt x="191" y="78"/>
                  </a:cubicBezTo>
                  <a:cubicBezTo>
                    <a:pt x="191" y="77"/>
                    <a:pt x="191" y="76"/>
                    <a:pt x="191" y="75"/>
                  </a:cubicBezTo>
                  <a:cubicBezTo>
                    <a:pt x="191" y="75"/>
                    <a:pt x="191" y="74"/>
                    <a:pt x="191" y="74"/>
                  </a:cubicBezTo>
                  <a:cubicBezTo>
                    <a:pt x="191" y="74"/>
                    <a:pt x="191" y="73"/>
                    <a:pt x="191" y="73"/>
                  </a:cubicBezTo>
                  <a:cubicBezTo>
                    <a:pt x="191" y="73"/>
                    <a:pt x="191" y="72"/>
                    <a:pt x="191" y="72"/>
                  </a:cubicBezTo>
                  <a:cubicBezTo>
                    <a:pt x="191" y="71"/>
                    <a:pt x="191" y="70"/>
                    <a:pt x="191" y="70"/>
                  </a:cubicBezTo>
                  <a:close/>
                  <a:moveTo>
                    <a:pt x="2" y="114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lnTo>
                    <a:pt x="2" y="114"/>
                  </a:lnTo>
                  <a:close/>
                  <a:moveTo>
                    <a:pt x="4" y="109"/>
                  </a:move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lose/>
                  <a:moveTo>
                    <a:pt x="45" y="185"/>
                  </a:moveTo>
                  <a:cubicBezTo>
                    <a:pt x="46" y="185"/>
                    <a:pt x="45" y="185"/>
                    <a:pt x="46" y="185"/>
                  </a:cubicBezTo>
                  <a:cubicBezTo>
                    <a:pt x="45" y="185"/>
                    <a:pt x="46" y="185"/>
                    <a:pt x="45" y="185"/>
                  </a:cubicBezTo>
                  <a:close/>
                  <a:moveTo>
                    <a:pt x="50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9" y="190"/>
                    <a:pt x="49" y="190"/>
                    <a:pt x="49" y="189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0" y="190"/>
                  </a:cubicBezTo>
                  <a:close/>
                  <a:moveTo>
                    <a:pt x="75" y="156"/>
                  </a:moveTo>
                  <a:cubicBezTo>
                    <a:pt x="75" y="156"/>
                    <a:pt x="75" y="156"/>
                    <a:pt x="75" y="156"/>
                  </a:cubicBezTo>
                  <a:cubicBezTo>
                    <a:pt x="75" y="156"/>
                    <a:pt x="75" y="156"/>
                    <a:pt x="75" y="156"/>
                  </a:cubicBezTo>
                  <a:close/>
                  <a:moveTo>
                    <a:pt x="99" y="129"/>
                  </a:moveTo>
                  <a:cubicBezTo>
                    <a:pt x="99" y="130"/>
                    <a:pt x="99" y="130"/>
                    <a:pt x="99" y="131"/>
                  </a:cubicBezTo>
                  <a:cubicBezTo>
                    <a:pt x="99" y="132"/>
                    <a:pt x="99" y="132"/>
                    <a:pt x="99" y="133"/>
                  </a:cubicBezTo>
                  <a:cubicBezTo>
                    <a:pt x="99" y="135"/>
                    <a:pt x="98" y="136"/>
                    <a:pt x="97" y="138"/>
                  </a:cubicBezTo>
                  <a:cubicBezTo>
                    <a:pt x="97" y="138"/>
                    <a:pt x="97" y="139"/>
                    <a:pt x="96" y="139"/>
                  </a:cubicBezTo>
                  <a:cubicBezTo>
                    <a:pt x="96" y="139"/>
                    <a:pt x="96" y="140"/>
                    <a:pt x="96" y="140"/>
                  </a:cubicBezTo>
                  <a:cubicBezTo>
                    <a:pt x="96" y="140"/>
                    <a:pt x="96" y="141"/>
                    <a:pt x="96" y="141"/>
                  </a:cubicBezTo>
                  <a:cubicBezTo>
                    <a:pt x="95" y="141"/>
                    <a:pt x="95" y="141"/>
                    <a:pt x="95" y="142"/>
                  </a:cubicBezTo>
                  <a:cubicBezTo>
                    <a:pt x="95" y="142"/>
                    <a:pt x="94" y="143"/>
                    <a:pt x="94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4"/>
                    <a:pt x="92" y="144"/>
                    <a:pt x="92" y="144"/>
                  </a:cubicBezTo>
                  <a:cubicBezTo>
                    <a:pt x="92" y="144"/>
                    <a:pt x="92" y="145"/>
                    <a:pt x="91" y="145"/>
                  </a:cubicBezTo>
                  <a:cubicBezTo>
                    <a:pt x="91" y="145"/>
                    <a:pt x="90" y="146"/>
                    <a:pt x="90" y="146"/>
                  </a:cubicBezTo>
                  <a:cubicBezTo>
                    <a:pt x="89" y="146"/>
                    <a:pt x="89" y="147"/>
                    <a:pt x="89" y="147"/>
                  </a:cubicBezTo>
                  <a:cubicBezTo>
                    <a:pt x="88" y="148"/>
                    <a:pt x="87" y="148"/>
                    <a:pt x="87" y="149"/>
                  </a:cubicBezTo>
                  <a:cubicBezTo>
                    <a:pt x="87" y="149"/>
                    <a:pt x="86" y="149"/>
                    <a:pt x="86" y="149"/>
                  </a:cubicBezTo>
                  <a:cubicBezTo>
                    <a:pt x="86" y="149"/>
                    <a:pt x="86" y="149"/>
                    <a:pt x="85" y="150"/>
                  </a:cubicBezTo>
                  <a:cubicBezTo>
                    <a:pt x="85" y="150"/>
                    <a:pt x="84" y="150"/>
                    <a:pt x="84" y="151"/>
                  </a:cubicBezTo>
                  <a:cubicBezTo>
                    <a:pt x="81" y="152"/>
                    <a:pt x="79" y="153"/>
                    <a:pt x="76" y="154"/>
                  </a:cubicBezTo>
                  <a:cubicBezTo>
                    <a:pt x="76" y="154"/>
                    <a:pt x="75" y="155"/>
                    <a:pt x="75" y="155"/>
                  </a:cubicBezTo>
                  <a:cubicBezTo>
                    <a:pt x="74" y="155"/>
                    <a:pt x="73" y="155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70" y="156"/>
                    <a:pt x="69" y="157"/>
                    <a:pt x="69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68" y="157"/>
                    <a:pt x="67" y="157"/>
                    <a:pt x="66" y="157"/>
                  </a:cubicBezTo>
                  <a:cubicBezTo>
                    <a:pt x="66" y="157"/>
                    <a:pt x="65" y="157"/>
                    <a:pt x="65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2" y="157"/>
                    <a:pt x="62" y="157"/>
                    <a:pt x="61" y="158"/>
                  </a:cubicBezTo>
                  <a:cubicBezTo>
                    <a:pt x="61" y="158"/>
                    <a:pt x="61" y="159"/>
                    <a:pt x="61" y="15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0"/>
                    <a:pt x="61" y="161"/>
                    <a:pt x="61" y="161"/>
                  </a:cubicBezTo>
                  <a:cubicBezTo>
                    <a:pt x="61" y="161"/>
                    <a:pt x="61" y="162"/>
                    <a:pt x="61" y="162"/>
                  </a:cubicBezTo>
                  <a:cubicBezTo>
                    <a:pt x="61" y="162"/>
                    <a:pt x="61" y="163"/>
                    <a:pt x="61" y="163"/>
                  </a:cubicBezTo>
                  <a:cubicBezTo>
                    <a:pt x="61" y="163"/>
                    <a:pt x="61" y="163"/>
                    <a:pt x="61" y="164"/>
                  </a:cubicBezTo>
                  <a:cubicBezTo>
                    <a:pt x="61" y="164"/>
                    <a:pt x="60" y="164"/>
                    <a:pt x="60" y="165"/>
                  </a:cubicBezTo>
                  <a:cubicBezTo>
                    <a:pt x="60" y="165"/>
                    <a:pt x="60" y="166"/>
                    <a:pt x="60" y="166"/>
                  </a:cubicBezTo>
                  <a:cubicBezTo>
                    <a:pt x="60" y="166"/>
                    <a:pt x="60" y="167"/>
                    <a:pt x="60" y="167"/>
                  </a:cubicBezTo>
                  <a:cubicBezTo>
                    <a:pt x="59" y="167"/>
                    <a:pt x="59" y="168"/>
                    <a:pt x="59" y="168"/>
                  </a:cubicBezTo>
                  <a:cubicBezTo>
                    <a:pt x="58" y="170"/>
                    <a:pt x="57" y="171"/>
                    <a:pt x="56" y="173"/>
                  </a:cubicBezTo>
                  <a:cubicBezTo>
                    <a:pt x="56" y="173"/>
                    <a:pt x="56" y="174"/>
                    <a:pt x="56" y="174"/>
                  </a:cubicBezTo>
                  <a:cubicBezTo>
                    <a:pt x="56" y="175"/>
                    <a:pt x="55" y="175"/>
                    <a:pt x="55" y="176"/>
                  </a:cubicBezTo>
                  <a:cubicBezTo>
                    <a:pt x="55" y="176"/>
                    <a:pt x="55" y="176"/>
                    <a:pt x="55" y="177"/>
                  </a:cubicBezTo>
                  <a:cubicBezTo>
                    <a:pt x="54" y="177"/>
                    <a:pt x="54" y="177"/>
                    <a:pt x="54" y="178"/>
                  </a:cubicBezTo>
                  <a:cubicBezTo>
                    <a:pt x="54" y="178"/>
                    <a:pt x="54" y="178"/>
                    <a:pt x="54" y="179"/>
                  </a:cubicBezTo>
                  <a:cubicBezTo>
                    <a:pt x="53" y="180"/>
                    <a:pt x="53" y="181"/>
                    <a:pt x="52" y="182"/>
                  </a:cubicBezTo>
                  <a:cubicBezTo>
                    <a:pt x="52" y="183"/>
                    <a:pt x="51" y="184"/>
                    <a:pt x="50" y="185"/>
                  </a:cubicBezTo>
                  <a:cubicBezTo>
                    <a:pt x="50" y="186"/>
                    <a:pt x="50" y="186"/>
                    <a:pt x="50" y="186"/>
                  </a:cubicBezTo>
                  <a:cubicBezTo>
                    <a:pt x="50" y="186"/>
                    <a:pt x="50" y="187"/>
                    <a:pt x="49" y="187"/>
                  </a:cubicBezTo>
                  <a:cubicBezTo>
                    <a:pt x="49" y="187"/>
                    <a:pt x="49" y="188"/>
                    <a:pt x="49" y="188"/>
                  </a:cubicBezTo>
                  <a:cubicBezTo>
                    <a:pt x="48" y="188"/>
                    <a:pt x="48" y="189"/>
                    <a:pt x="48" y="189"/>
                  </a:cubicBezTo>
                  <a:cubicBezTo>
                    <a:pt x="48" y="189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ubicBezTo>
                    <a:pt x="46" y="190"/>
                    <a:pt x="46" y="189"/>
                    <a:pt x="46" y="189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7" y="187"/>
                    <a:pt x="47" y="186"/>
                    <a:pt x="47" y="185"/>
                  </a:cubicBezTo>
                  <a:cubicBezTo>
                    <a:pt x="47" y="185"/>
                    <a:pt x="47" y="185"/>
                    <a:pt x="47" y="184"/>
                  </a:cubicBezTo>
                  <a:cubicBezTo>
                    <a:pt x="47" y="183"/>
                    <a:pt x="47" y="182"/>
                    <a:pt x="47" y="181"/>
                  </a:cubicBezTo>
                  <a:cubicBezTo>
                    <a:pt x="47" y="180"/>
                    <a:pt x="48" y="179"/>
                    <a:pt x="48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8" y="175"/>
                    <a:pt x="48" y="174"/>
                    <a:pt x="48" y="174"/>
                  </a:cubicBezTo>
                  <a:cubicBezTo>
                    <a:pt x="48" y="174"/>
                    <a:pt x="48" y="172"/>
                    <a:pt x="48" y="172"/>
                  </a:cubicBezTo>
                  <a:cubicBezTo>
                    <a:pt x="48" y="172"/>
                    <a:pt x="48" y="171"/>
                    <a:pt x="48" y="171"/>
                  </a:cubicBezTo>
                  <a:cubicBezTo>
                    <a:pt x="48" y="171"/>
                    <a:pt x="48" y="171"/>
                    <a:pt x="48" y="170"/>
                  </a:cubicBezTo>
                  <a:cubicBezTo>
                    <a:pt x="48" y="170"/>
                    <a:pt x="48" y="170"/>
                    <a:pt x="48" y="169"/>
                  </a:cubicBezTo>
                  <a:cubicBezTo>
                    <a:pt x="48" y="169"/>
                    <a:pt x="48" y="169"/>
                    <a:pt x="48" y="168"/>
                  </a:cubicBezTo>
                  <a:cubicBezTo>
                    <a:pt x="47" y="167"/>
                    <a:pt x="47" y="166"/>
                    <a:pt x="47" y="165"/>
                  </a:cubicBezTo>
                  <a:cubicBezTo>
                    <a:pt x="47" y="165"/>
                    <a:pt x="47" y="164"/>
                    <a:pt x="47" y="163"/>
                  </a:cubicBezTo>
                  <a:cubicBezTo>
                    <a:pt x="47" y="163"/>
                    <a:pt x="46" y="163"/>
                    <a:pt x="46" y="162"/>
                  </a:cubicBezTo>
                  <a:cubicBezTo>
                    <a:pt x="46" y="162"/>
                    <a:pt x="46" y="161"/>
                    <a:pt x="46" y="161"/>
                  </a:cubicBezTo>
                  <a:cubicBezTo>
                    <a:pt x="46" y="161"/>
                    <a:pt x="46" y="160"/>
                    <a:pt x="46" y="160"/>
                  </a:cubicBezTo>
                  <a:cubicBezTo>
                    <a:pt x="46" y="159"/>
                    <a:pt x="46" y="159"/>
                    <a:pt x="46" y="158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7"/>
                    <a:pt x="45" y="157"/>
                    <a:pt x="44" y="157"/>
                  </a:cubicBezTo>
                  <a:cubicBezTo>
                    <a:pt x="44" y="157"/>
                    <a:pt x="44" y="157"/>
                    <a:pt x="43" y="156"/>
                  </a:cubicBezTo>
                  <a:cubicBezTo>
                    <a:pt x="43" y="156"/>
                    <a:pt x="42" y="156"/>
                    <a:pt x="42" y="155"/>
                  </a:cubicBezTo>
                  <a:cubicBezTo>
                    <a:pt x="41" y="155"/>
                    <a:pt x="41" y="155"/>
                    <a:pt x="40" y="155"/>
                  </a:cubicBezTo>
                  <a:cubicBezTo>
                    <a:pt x="40" y="155"/>
                    <a:pt x="40" y="154"/>
                    <a:pt x="39" y="154"/>
                  </a:cubicBezTo>
                  <a:cubicBezTo>
                    <a:pt x="39" y="154"/>
                    <a:pt x="39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4"/>
                    <a:pt x="36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3"/>
                    <a:pt x="36" y="153"/>
                    <a:pt x="37" y="153"/>
                  </a:cubicBezTo>
                  <a:cubicBezTo>
                    <a:pt x="37" y="153"/>
                    <a:pt x="38" y="153"/>
                    <a:pt x="38" y="153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9" y="152"/>
                    <a:pt x="39" y="152"/>
                  </a:cubicBezTo>
                  <a:cubicBezTo>
                    <a:pt x="39" y="152"/>
                    <a:pt x="39" y="151"/>
                    <a:pt x="39" y="151"/>
                  </a:cubicBezTo>
                  <a:cubicBezTo>
                    <a:pt x="39" y="151"/>
                    <a:pt x="40" y="151"/>
                    <a:pt x="40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8"/>
                    <a:pt x="42" y="148"/>
                  </a:cubicBezTo>
                  <a:cubicBezTo>
                    <a:pt x="42" y="148"/>
                    <a:pt x="42" y="147"/>
                    <a:pt x="42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2" y="146"/>
                    <a:pt x="43" y="146"/>
                    <a:pt x="42" y="145"/>
                  </a:cubicBezTo>
                  <a:cubicBezTo>
                    <a:pt x="42" y="144"/>
                    <a:pt x="42" y="142"/>
                    <a:pt x="42" y="141"/>
                  </a:cubicBezTo>
                  <a:cubicBezTo>
                    <a:pt x="42" y="141"/>
                    <a:pt x="43" y="140"/>
                    <a:pt x="43" y="140"/>
                  </a:cubicBezTo>
                  <a:cubicBezTo>
                    <a:pt x="43" y="140"/>
                    <a:pt x="44" y="140"/>
                    <a:pt x="44" y="140"/>
                  </a:cubicBezTo>
                  <a:cubicBezTo>
                    <a:pt x="44" y="140"/>
                    <a:pt x="44" y="140"/>
                    <a:pt x="44" y="139"/>
                  </a:cubicBezTo>
                  <a:cubicBezTo>
                    <a:pt x="44" y="139"/>
                    <a:pt x="45" y="139"/>
                    <a:pt x="45" y="139"/>
                  </a:cubicBezTo>
                  <a:cubicBezTo>
                    <a:pt x="45" y="138"/>
                    <a:pt x="46" y="138"/>
                    <a:pt x="46" y="138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47" y="136"/>
                    <a:pt x="47" y="135"/>
                    <a:pt x="47" y="135"/>
                  </a:cubicBezTo>
                  <a:cubicBezTo>
                    <a:pt x="47" y="134"/>
                    <a:pt x="47" y="133"/>
                    <a:pt x="47" y="132"/>
                  </a:cubicBezTo>
                  <a:cubicBezTo>
                    <a:pt x="46" y="132"/>
                    <a:pt x="46" y="131"/>
                    <a:pt x="46" y="130"/>
                  </a:cubicBezTo>
                  <a:cubicBezTo>
                    <a:pt x="47" y="130"/>
                    <a:pt x="47" y="129"/>
                    <a:pt x="47" y="129"/>
                  </a:cubicBezTo>
                  <a:cubicBezTo>
                    <a:pt x="48" y="128"/>
                    <a:pt x="48" y="128"/>
                    <a:pt x="48" y="127"/>
                  </a:cubicBezTo>
                  <a:cubicBezTo>
                    <a:pt x="48" y="126"/>
                    <a:pt x="49" y="125"/>
                    <a:pt x="49" y="123"/>
                  </a:cubicBezTo>
                  <a:cubicBezTo>
                    <a:pt x="48" y="122"/>
                    <a:pt x="49" y="121"/>
                    <a:pt x="48" y="120"/>
                  </a:cubicBezTo>
                  <a:cubicBezTo>
                    <a:pt x="48" y="119"/>
                    <a:pt x="50" y="118"/>
                    <a:pt x="51" y="117"/>
                  </a:cubicBezTo>
                  <a:cubicBezTo>
                    <a:pt x="52" y="117"/>
                    <a:pt x="53" y="117"/>
                    <a:pt x="53" y="117"/>
                  </a:cubicBezTo>
                  <a:cubicBezTo>
                    <a:pt x="53" y="117"/>
                    <a:pt x="54" y="117"/>
                    <a:pt x="54" y="116"/>
                  </a:cubicBezTo>
                  <a:cubicBezTo>
                    <a:pt x="54" y="116"/>
                    <a:pt x="54" y="116"/>
                    <a:pt x="55" y="116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3"/>
                    <a:pt x="56" y="112"/>
                    <a:pt x="56" y="112"/>
                  </a:cubicBezTo>
                  <a:cubicBezTo>
                    <a:pt x="56" y="112"/>
                    <a:pt x="55" y="112"/>
                    <a:pt x="55" y="112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0"/>
                    <a:pt x="55" y="110"/>
                    <a:pt x="55" y="109"/>
                  </a:cubicBezTo>
                  <a:cubicBezTo>
                    <a:pt x="54" y="109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3" y="107"/>
                    <a:pt x="53" y="107"/>
                    <a:pt x="52" y="107"/>
                  </a:cubicBezTo>
                  <a:cubicBezTo>
                    <a:pt x="52" y="107"/>
                    <a:pt x="52" y="106"/>
                    <a:pt x="52" y="106"/>
                  </a:cubicBezTo>
                  <a:cubicBezTo>
                    <a:pt x="52" y="106"/>
                    <a:pt x="51" y="106"/>
                    <a:pt x="51" y="106"/>
                  </a:cubicBezTo>
                  <a:cubicBezTo>
                    <a:pt x="51" y="106"/>
                    <a:pt x="51" y="105"/>
                    <a:pt x="51" y="105"/>
                  </a:cubicBezTo>
                  <a:cubicBezTo>
                    <a:pt x="51" y="105"/>
                    <a:pt x="50" y="104"/>
                    <a:pt x="50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8" y="103"/>
                    <a:pt x="48" y="103"/>
                  </a:cubicBezTo>
                  <a:cubicBezTo>
                    <a:pt x="48" y="103"/>
                    <a:pt x="48" y="102"/>
                    <a:pt x="48" y="102"/>
                  </a:cubicBezTo>
                  <a:cubicBezTo>
                    <a:pt x="48" y="102"/>
                    <a:pt x="48" y="101"/>
                    <a:pt x="47" y="101"/>
                  </a:cubicBezTo>
                  <a:cubicBezTo>
                    <a:pt x="47" y="101"/>
                    <a:pt x="47" y="101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99"/>
                    <a:pt x="47" y="98"/>
                    <a:pt x="47" y="98"/>
                  </a:cubicBezTo>
                  <a:cubicBezTo>
                    <a:pt x="47" y="97"/>
                    <a:pt x="46" y="97"/>
                    <a:pt x="46" y="96"/>
                  </a:cubicBezTo>
                  <a:cubicBezTo>
                    <a:pt x="47" y="94"/>
                    <a:pt x="48" y="92"/>
                    <a:pt x="48" y="90"/>
                  </a:cubicBezTo>
                  <a:cubicBezTo>
                    <a:pt x="48" y="90"/>
                    <a:pt x="48" y="89"/>
                    <a:pt x="48" y="89"/>
                  </a:cubicBezTo>
                  <a:cubicBezTo>
                    <a:pt x="48" y="88"/>
                    <a:pt x="48" y="88"/>
                    <a:pt x="47" y="87"/>
                  </a:cubicBezTo>
                  <a:cubicBezTo>
                    <a:pt x="47" y="87"/>
                    <a:pt x="47" y="86"/>
                    <a:pt x="47" y="86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5" y="81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9"/>
                    <a:pt x="45" y="7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7"/>
                    <a:pt x="45" y="76"/>
                    <a:pt x="45" y="76"/>
                  </a:cubicBezTo>
                  <a:cubicBezTo>
                    <a:pt x="45" y="75"/>
                    <a:pt x="44" y="75"/>
                    <a:pt x="44" y="75"/>
                  </a:cubicBezTo>
                  <a:cubicBezTo>
                    <a:pt x="44" y="73"/>
                    <a:pt x="43" y="71"/>
                    <a:pt x="43" y="69"/>
                  </a:cubicBezTo>
                  <a:cubicBezTo>
                    <a:pt x="42" y="69"/>
                    <a:pt x="43" y="68"/>
                    <a:pt x="43" y="68"/>
                  </a:cubicBezTo>
                  <a:cubicBezTo>
                    <a:pt x="43" y="67"/>
                    <a:pt x="43" y="67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3"/>
                    <a:pt x="44" y="63"/>
                  </a:cubicBezTo>
                  <a:cubicBezTo>
                    <a:pt x="44" y="62"/>
                    <a:pt x="44" y="61"/>
                    <a:pt x="43" y="61"/>
                  </a:cubicBezTo>
                  <a:cubicBezTo>
                    <a:pt x="43" y="60"/>
                    <a:pt x="43" y="60"/>
                    <a:pt x="43" y="59"/>
                  </a:cubicBezTo>
                  <a:cubicBezTo>
                    <a:pt x="43" y="58"/>
                    <a:pt x="42" y="57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48" y="56"/>
                    <a:pt x="49" y="56"/>
                    <a:pt x="49" y="56"/>
                  </a:cubicBezTo>
                  <a:cubicBezTo>
                    <a:pt x="49" y="57"/>
                    <a:pt x="50" y="57"/>
                    <a:pt x="50" y="58"/>
                  </a:cubicBezTo>
                  <a:cubicBezTo>
                    <a:pt x="50" y="58"/>
                    <a:pt x="50" y="58"/>
                    <a:pt x="50" y="59"/>
                  </a:cubicBezTo>
                  <a:cubicBezTo>
                    <a:pt x="51" y="60"/>
                    <a:pt x="51" y="60"/>
                    <a:pt x="52" y="61"/>
                  </a:cubicBezTo>
                  <a:cubicBezTo>
                    <a:pt x="52" y="61"/>
                    <a:pt x="52" y="62"/>
                    <a:pt x="52" y="63"/>
                  </a:cubicBezTo>
                  <a:cubicBezTo>
                    <a:pt x="52" y="63"/>
                    <a:pt x="53" y="64"/>
                    <a:pt x="53" y="64"/>
                  </a:cubicBezTo>
                  <a:cubicBezTo>
                    <a:pt x="53" y="65"/>
                    <a:pt x="52" y="65"/>
                    <a:pt x="53" y="66"/>
                  </a:cubicBezTo>
                  <a:cubicBezTo>
                    <a:pt x="53" y="66"/>
                    <a:pt x="54" y="68"/>
                    <a:pt x="53" y="69"/>
                  </a:cubicBezTo>
                  <a:cubicBezTo>
                    <a:pt x="53" y="70"/>
                    <a:pt x="54" y="71"/>
                    <a:pt x="54" y="72"/>
                  </a:cubicBezTo>
                  <a:cubicBezTo>
                    <a:pt x="53" y="73"/>
                    <a:pt x="54" y="75"/>
                    <a:pt x="54" y="76"/>
                  </a:cubicBezTo>
                  <a:cubicBezTo>
                    <a:pt x="54" y="76"/>
                    <a:pt x="54" y="77"/>
                    <a:pt x="54" y="77"/>
                  </a:cubicBezTo>
                  <a:cubicBezTo>
                    <a:pt x="54" y="77"/>
                    <a:pt x="54" y="77"/>
                    <a:pt x="54" y="78"/>
                  </a:cubicBezTo>
                  <a:cubicBezTo>
                    <a:pt x="54" y="78"/>
                    <a:pt x="54" y="79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1"/>
                    <a:pt x="54" y="81"/>
                    <a:pt x="54" y="82"/>
                  </a:cubicBezTo>
                  <a:cubicBezTo>
                    <a:pt x="54" y="82"/>
                    <a:pt x="55" y="83"/>
                    <a:pt x="55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5" y="85"/>
                    <a:pt x="55" y="87"/>
                    <a:pt x="55" y="88"/>
                  </a:cubicBezTo>
                  <a:cubicBezTo>
                    <a:pt x="55" y="88"/>
                    <a:pt x="56" y="89"/>
                    <a:pt x="56" y="89"/>
                  </a:cubicBezTo>
                  <a:cubicBezTo>
                    <a:pt x="56" y="90"/>
                    <a:pt x="56" y="90"/>
                    <a:pt x="56" y="91"/>
                  </a:cubicBezTo>
                  <a:cubicBezTo>
                    <a:pt x="56" y="91"/>
                    <a:pt x="57" y="92"/>
                    <a:pt x="57" y="92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9" y="95"/>
                    <a:pt x="59" y="96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60" y="98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2"/>
                  </a:cubicBezTo>
                  <a:cubicBezTo>
                    <a:pt x="63" y="102"/>
                    <a:pt x="63" y="103"/>
                    <a:pt x="63" y="103"/>
                  </a:cubicBezTo>
                  <a:cubicBezTo>
                    <a:pt x="64" y="104"/>
                    <a:pt x="64" y="104"/>
                    <a:pt x="64" y="105"/>
                  </a:cubicBezTo>
                  <a:cubicBezTo>
                    <a:pt x="64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6" y="106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08"/>
                    <a:pt x="67" y="109"/>
                    <a:pt x="68" y="109"/>
                  </a:cubicBezTo>
                  <a:cubicBezTo>
                    <a:pt x="68" y="109"/>
                    <a:pt x="69" y="110"/>
                    <a:pt x="69" y="110"/>
                  </a:cubicBezTo>
                  <a:cubicBezTo>
                    <a:pt x="70" y="110"/>
                    <a:pt x="70" y="111"/>
                    <a:pt x="70" y="111"/>
                  </a:cubicBezTo>
                  <a:cubicBezTo>
                    <a:pt x="70" y="111"/>
                    <a:pt x="70" y="111"/>
                    <a:pt x="71" y="111"/>
                  </a:cubicBezTo>
                  <a:cubicBezTo>
                    <a:pt x="71" y="111"/>
                    <a:pt x="71" y="112"/>
                    <a:pt x="72" y="112"/>
                  </a:cubicBezTo>
                  <a:cubicBezTo>
                    <a:pt x="72" y="113"/>
                    <a:pt x="73" y="113"/>
                    <a:pt x="73" y="113"/>
                  </a:cubicBezTo>
                  <a:cubicBezTo>
                    <a:pt x="73" y="113"/>
                    <a:pt x="74" y="114"/>
                    <a:pt x="74" y="114"/>
                  </a:cubicBezTo>
                  <a:cubicBezTo>
                    <a:pt x="74" y="114"/>
                    <a:pt x="75" y="114"/>
                    <a:pt x="75" y="115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7" y="116"/>
                    <a:pt x="77" y="116"/>
                    <a:pt x="78" y="116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8" y="117"/>
                    <a:pt x="79" y="117"/>
                    <a:pt x="79" y="117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80" y="118"/>
                    <a:pt x="80" y="118"/>
                    <a:pt x="81" y="118"/>
                  </a:cubicBezTo>
                  <a:cubicBezTo>
                    <a:pt x="81" y="118"/>
                    <a:pt x="81" y="119"/>
                    <a:pt x="81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3" y="120"/>
                    <a:pt x="83" y="120"/>
                    <a:pt x="84" y="120"/>
                  </a:cubicBezTo>
                  <a:cubicBezTo>
                    <a:pt x="84" y="120"/>
                    <a:pt x="85" y="120"/>
                    <a:pt x="85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6" y="121"/>
                    <a:pt x="87" y="121"/>
                    <a:pt x="87" y="121"/>
                  </a:cubicBezTo>
                  <a:cubicBezTo>
                    <a:pt x="88" y="121"/>
                    <a:pt x="88" y="122"/>
                    <a:pt x="89" y="12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0" y="122"/>
                    <a:pt x="91" y="122"/>
                    <a:pt x="91" y="122"/>
                  </a:cubicBezTo>
                  <a:cubicBezTo>
                    <a:pt x="92" y="123"/>
                    <a:pt x="93" y="123"/>
                    <a:pt x="94" y="124"/>
                  </a:cubicBezTo>
                  <a:cubicBezTo>
                    <a:pt x="95" y="124"/>
                    <a:pt x="96" y="124"/>
                    <a:pt x="96" y="124"/>
                  </a:cubicBezTo>
                  <a:cubicBezTo>
                    <a:pt x="97" y="124"/>
                    <a:pt x="97" y="124"/>
                    <a:pt x="98" y="124"/>
                  </a:cubicBezTo>
                  <a:cubicBezTo>
                    <a:pt x="98" y="125"/>
                    <a:pt x="99" y="125"/>
                    <a:pt x="99" y="125"/>
                  </a:cubicBezTo>
                  <a:cubicBezTo>
                    <a:pt x="100" y="125"/>
                    <a:pt x="99" y="128"/>
                    <a:pt x="99" y="129"/>
                  </a:cubicBezTo>
                  <a:close/>
                  <a:moveTo>
                    <a:pt x="103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8"/>
                    <a:pt x="103" y="128"/>
                    <a:pt x="103" y="128"/>
                  </a:cubicBezTo>
                  <a:close/>
                  <a:moveTo>
                    <a:pt x="104" y="11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lose/>
                  <a:moveTo>
                    <a:pt x="140" y="11"/>
                  </a:moveTo>
                  <a:cubicBezTo>
                    <a:pt x="140" y="11"/>
                    <a:pt x="139" y="11"/>
                    <a:pt x="139" y="11"/>
                  </a:cubicBezTo>
                  <a:cubicBezTo>
                    <a:pt x="139" y="11"/>
                    <a:pt x="138" y="11"/>
                    <a:pt x="138" y="11"/>
                  </a:cubicBezTo>
                  <a:cubicBezTo>
                    <a:pt x="138" y="11"/>
                    <a:pt x="138" y="12"/>
                    <a:pt x="138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3"/>
                    <a:pt x="136" y="13"/>
                  </a:cubicBezTo>
                  <a:cubicBezTo>
                    <a:pt x="135" y="13"/>
                    <a:pt x="135" y="13"/>
                    <a:pt x="134" y="13"/>
                  </a:cubicBezTo>
                  <a:cubicBezTo>
                    <a:pt x="134" y="13"/>
                    <a:pt x="134" y="14"/>
                    <a:pt x="133" y="14"/>
                  </a:cubicBezTo>
                  <a:cubicBezTo>
                    <a:pt x="133" y="14"/>
                    <a:pt x="133" y="14"/>
                    <a:pt x="132" y="14"/>
                  </a:cubicBezTo>
                  <a:cubicBezTo>
                    <a:pt x="132" y="14"/>
                    <a:pt x="131" y="15"/>
                    <a:pt x="131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6"/>
                    <a:pt x="130" y="16"/>
                    <a:pt x="129" y="16"/>
                  </a:cubicBezTo>
                  <a:cubicBezTo>
                    <a:pt x="129" y="16"/>
                    <a:pt x="129" y="16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7" y="19"/>
                    <a:pt x="126" y="19"/>
                    <a:pt x="126" y="19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5" y="20"/>
                  </a:cubicBezTo>
                  <a:cubicBezTo>
                    <a:pt x="125" y="21"/>
                    <a:pt x="125" y="22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3" y="25"/>
                    <a:pt x="123" y="26"/>
                  </a:cubicBezTo>
                  <a:cubicBezTo>
                    <a:pt x="123" y="27"/>
                    <a:pt x="123" y="28"/>
                    <a:pt x="12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23" y="29"/>
                    <a:pt x="123" y="31"/>
                    <a:pt x="123" y="31"/>
                  </a:cubicBezTo>
                  <a:cubicBezTo>
                    <a:pt x="123" y="31"/>
                    <a:pt x="123" y="32"/>
                    <a:pt x="123" y="32"/>
                  </a:cubicBezTo>
                  <a:cubicBezTo>
                    <a:pt x="123" y="32"/>
                    <a:pt x="123" y="33"/>
                    <a:pt x="123" y="33"/>
                  </a:cubicBezTo>
                  <a:cubicBezTo>
                    <a:pt x="123" y="33"/>
                    <a:pt x="123" y="34"/>
                    <a:pt x="123" y="34"/>
                  </a:cubicBezTo>
                  <a:cubicBezTo>
                    <a:pt x="123" y="35"/>
                    <a:pt x="123" y="35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2" y="37"/>
                    <a:pt x="121" y="37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9"/>
                    <a:pt x="121" y="39"/>
                  </a:cubicBezTo>
                  <a:cubicBezTo>
                    <a:pt x="121" y="39"/>
                    <a:pt x="121" y="40"/>
                    <a:pt x="121" y="40"/>
                  </a:cubicBezTo>
                  <a:cubicBezTo>
                    <a:pt x="121" y="41"/>
                    <a:pt x="121" y="41"/>
                    <a:pt x="121" y="42"/>
                  </a:cubicBezTo>
                  <a:cubicBezTo>
                    <a:pt x="120" y="42"/>
                    <a:pt x="120" y="42"/>
                    <a:pt x="120" y="43"/>
                  </a:cubicBezTo>
                  <a:cubicBezTo>
                    <a:pt x="120" y="43"/>
                    <a:pt x="120" y="44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19" y="46"/>
                    <a:pt x="119" y="47"/>
                    <a:pt x="119" y="48"/>
                  </a:cubicBezTo>
                  <a:cubicBezTo>
                    <a:pt x="119" y="49"/>
                    <a:pt x="119" y="50"/>
                    <a:pt x="119" y="51"/>
                  </a:cubicBezTo>
                  <a:cubicBezTo>
                    <a:pt x="119" y="51"/>
                    <a:pt x="119" y="52"/>
                    <a:pt x="119" y="52"/>
                  </a:cubicBezTo>
                  <a:cubicBezTo>
                    <a:pt x="119" y="52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19" y="54"/>
                    <a:pt x="119" y="55"/>
                    <a:pt x="119" y="55"/>
                  </a:cubicBezTo>
                  <a:cubicBezTo>
                    <a:pt x="119" y="55"/>
                    <a:pt x="119" y="56"/>
                    <a:pt x="119" y="56"/>
                  </a:cubicBezTo>
                  <a:cubicBezTo>
                    <a:pt x="119" y="56"/>
                    <a:pt x="119" y="57"/>
                    <a:pt x="119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58"/>
                    <a:pt x="119" y="59"/>
                    <a:pt x="119" y="59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61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6" y="62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4"/>
                    <a:pt x="115" y="64"/>
                    <a:pt x="115" y="65"/>
                  </a:cubicBezTo>
                  <a:cubicBezTo>
                    <a:pt x="114" y="65"/>
                    <a:pt x="114" y="66"/>
                    <a:pt x="113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68"/>
                    <a:pt x="112" y="69"/>
                    <a:pt x="112" y="69"/>
                  </a:cubicBezTo>
                  <a:cubicBezTo>
                    <a:pt x="112" y="69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1"/>
                  </a:cubicBezTo>
                  <a:cubicBezTo>
                    <a:pt x="111" y="71"/>
                    <a:pt x="112" y="71"/>
                    <a:pt x="111" y="71"/>
                  </a:cubicBezTo>
                  <a:cubicBezTo>
                    <a:pt x="111" y="71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3"/>
                  </a:cubicBezTo>
                  <a:cubicBezTo>
                    <a:pt x="111" y="73"/>
                    <a:pt x="110" y="73"/>
                    <a:pt x="110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74"/>
                    <a:pt x="110" y="75"/>
                    <a:pt x="110" y="75"/>
                  </a:cubicBezTo>
                  <a:cubicBezTo>
                    <a:pt x="110" y="75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8"/>
                    <a:pt x="111" y="79"/>
                    <a:pt x="112" y="80"/>
                  </a:cubicBezTo>
                  <a:cubicBezTo>
                    <a:pt x="112" y="80"/>
                    <a:pt x="113" y="80"/>
                    <a:pt x="113" y="81"/>
                  </a:cubicBezTo>
                  <a:cubicBezTo>
                    <a:pt x="113" y="81"/>
                    <a:pt x="114" y="81"/>
                    <a:pt x="115" y="81"/>
                  </a:cubicBezTo>
                  <a:cubicBezTo>
                    <a:pt x="115" y="82"/>
                    <a:pt x="116" y="82"/>
                    <a:pt x="116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7" y="83"/>
                    <a:pt x="118" y="83"/>
                    <a:pt x="118" y="83"/>
                  </a:cubicBezTo>
                  <a:cubicBezTo>
                    <a:pt x="118" y="84"/>
                    <a:pt x="117" y="85"/>
                    <a:pt x="117" y="85"/>
                  </a:cubicBezTo>
                  <a:cubicBezTo>
                    <a:pt x="117" y="85"/>
                    <a:pt x="117" y="86"/>
                    <a:pt x="117" y="86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6"/>
                    <a:pt x="116" y="87"/>
                    <a:pt x="116" y="87"/>
                  </a:cubicBezTo>
                  <a:cubicBezTo>
                    <a:pt x="116" y="87"/>
                    <a:pt x="116" y="88"/>
                    <a:pt x="116" y="88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91"/>
                    <a:pt x="116" y="91"/>
                    <a:pt x="116" y="92"/>
                  </a:cubicBezTo>
                  <a:cubicBezTo>
                    <a:pt x="116" y="92"/>
                    <a:pt x="117" y="93"/>
                    <a:pt x="117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6" y="95"/>
                    <a:pt x="117" y="95"/>
                    <a:pt x="117" y="95"/>
                  </a:cubicBezTo>
                  <a:cubicBezTo>
                    <a:pt x="116" y="96"/>
                    <a:pt x="116" y="97"/>
                    <a:pt x="116" y="97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7" y="99"/>
                    <a:pt x="117" y="99"/>
                  </a:cubicBezTo>
                  <a:cubicBezTo>
                    <a:pt x="117" y="100"/>
                    <a:pt x="117" y="100"/>
                    <a:pt x="118" y="100"/>
                  </a:cubicBezTo>
                  <a:cubicBezTo>
                    <a:pt x="118" y="100"/>
                    <a:pt x="118" y="101"/>
                    <a:pt x="118" y="101"/>
                  </a:cubicBezTo>
                  <a:cubicBezTo>
                    <a:pt x="118" y="102"/>
                    <a:pt x="118" y="102"/>
                    <a:pt x="118" y="103"/>
                  </a:cubicBezTo>
                  <a:cubicBezTo>
                    <a:pt x="118" y="103"/>
                    <a:pt x="118" y="103"/>
                    <a:pt x="118" y="104"/>
                  </a:cubicBezTo>
                  <a:cubicBezTo>
                    <a:pt x="118" y="104"/>
                    <a:pt x="117" y="105"/>
                    <a:pt x="117" y="105"/>
                  </a:cubicBezTo>
                  <a:cubicBezTo>
                    <a:pt x="117" y="105"/>
                    <a:pt x="117" y="106"/>
                    <a:pt x="117" y="106"/>
                  </a:cubicBezTo>
                  <a:cubicBezTo>
                    <a:pt x="117" y="106"/>
                    <a:pt x="117" y="107"/>
                    <a:pt x="117" y="107"/>
                  </a:cubicBezTo>
                  <a:cubicBezTo>
                    <a:pt x="117" y="107"/>
                    <a:pt x="117" y="108"/>
                    <a:pt x="117" y="108"/>
                  </a:cubicBezTo>
                  <a:cubicBezTo>
                    <a:pt x="117" y="108"/>
                    <a:pt x="117" y="109"/>
                    <a:pt x="118" y="109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8" y="110"/>
                    <a:pt x="118" y="111"/>
                    <a:pt x="118" y="111"/>
                  </a:cubicBezTo>
                  <a:cubicBezTo>
                    <a:pt x="118" y="111"/>
                    <a:pt x="118" y="112"/>
                    <a:pt x="119" y="112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20" y="114"/>
                  </a:cubicBezTo>
                  <a:cubicBezTo>
                    <a:pt x="120" y="114"/>
                    <a:pt x="120" y="114"/>
                    <a:pt x="121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2" y="115"/>
                    <a:pt x="122" y="115"/>
                    <a:pt x="123" y="116"/>
                  </a:cubicBezTo>
                  <a:cubicBezTo>
                    <a:pt x="123" y="116"/>
                    <a:pt x="124" y="116"/>
                    <a:pt x="124" y="116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7" y="116"/>
                    <a:pt x="127" y="116"/>
                    <a:pt x="128" y="116"/>
                  </a:cubicBezTo>
                  <a:cubicBezTo>
                    <a:pt x="128" y="116"/>
                    <a:pt x="128" y="117"/>
                    <a:pt x="129" y="117"/>
                  </a:cubicBezTo>
                  <a:cubicBezTo>
                    <a:pt x="129" y="117"/>
                    <a:pt x="129" y="117"/>
                    <a:pt x="130" y="117"/>
                  </a:cubicBezTo>
                  <a:cubicBezTo>
                    <a:pt x="130" y="118"/>
                    <a:pt x="131" y="119"/>
                    <a:pt x="132" y="120"/>
                  </a:cubicBezTo>
                  <a:cubicBezTo>
                    <a:pt x="132" y="120"/>
                    <a:pt x="132" y="120"/>
                    <a:pt x="132" y="121"/>
                  </a:cubicBezTo>
                  <a:cubicBezTo>
                    <a:pt x="132" y="121"/>
                    <a:pt x="131" y="121"/>
                    <a:pt x="131" y="121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29" y="122"/>
                    <a:pt x="129" y="122"/>
                    <a:pt x="128" y="122"/>
                  </a:cubicBezTo>
                  <a:cubicBezTo>
                    <a:pt x="128" y="122"/>
                    <a:pt x="128" y="122"/>
                    <a:pt x="127" y="122"/>
                  </a:cubicBezTo>
                  <a:cubicBezTo>
                    <a:pt x="127" y="122"/>
                    <a:pt x="126" y="122"/>
                    <a:pt x="125" y="122"/>
                  </a:cubicBezTo>
                  <a:cubicBezTo>
                    <a:pt x="125" y="122"/>
                    <a:pt x="123" y="122"/>
                    <a:pt x="123" y="122"/>
                  </a:cubicBezTo>
                  <a:cubicBezTo>
                    <a:pt x="122" y="123"/>
                    <a:pt x="122" y="122"/>
                    <a:pt x="122" y="122"/>
                  </a:cubicBezTo>
                  <a:cubicBezTo>
                    <a:pt x="121" y="122"/>
                    <a:pt x="121" y="122"/>
                    <a:pt x="120" y="123"/>
                  </a:cubicBezTo>
                  <a:cubicBezTo>
                    <a:pt x="120" y="123"/>
                    <a:pt x="119" y="122"/>
                    <a:pt x="119" y="122"/>
                  </a:cubicBezTo>
                  <a:cubicBezTo>
                    <a:pt x="117" y="122"/>
                    <a:pt x="116" y="122"/>
                    <a:pt x="114" y="122"/>
                  </a:cubicBezTo>
                  <a:cubicBezTo>
                    <a:pt x="114" y="122"/>
                    <a:pt x="113" y="122"/>
                    <a:pt x="113" y="122"/>
                  </a:cubicBezTo>
                  <a:cubicBezTo>
                    <a:pt x="111" y="122"/>
                    <a:pt x="109" y="122"/>
                    <a:pt x="108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7" y="121"/>
                    <a:pt x="106" y="121"/>
                    <a:pt x="105" y="121"/>
                  </a:cubicBezTo>
                  <a:cubicBezTo>
                    <a:pt x="105" y="120"/>
                    <a:pt x="105" y="119"/>
                    <a:pt x="105" y="118"/>
                  </a:cubicBezTo>
                  <a:cubicBezTo>
                    <a:pt x="105" y="116"/>
                    <a:pt x="105" y="113"/>
                    <a:pt x="105" y="111"/>
                  </a:cubicBezTo>
                  <a:cubicBezTo>
                    <a:pt x="105" y="111"/>
                    <a:pt x="105" y="111"/>
                    <a:pt x="105" y="110"/>
                  </a:cubicBezTo>
                  <a:cubicBezTo>
                    <a:pt x="105" y="110"/>
                    <a:pt x="105" y="109"/>
                    <a:pt x="105" y="109"/>
                  </a:cubicBezTo>
                  <a:cubicBezTo>
                    <a:pt x="106" y="108"/>
                    <a:pt x="105" y="108"/>
                    <a:pt x="105" y="108"/>
                  </a:cubicBezTo>
                  <a:cubicBezTo>
                    <a:pt x="105" y="107"/>
                    <a:pt x="105" y="107"/>
                    <a:pt x="105" y="10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05" y="105"/>
                    <a:pt x="106" y="104"/>
                    <a:pt x="105" y="103"/>
                  </a:cubicBezTo>
                  <a:cubicBezTo>
                    <a:pt x="105" y="103"/>
                    <a:pt x="105" y="102"/>
                    <a:pt x="105" y="102"/>
                  </a:cubicBezTo>
                  <a:cubicBezTo>
                    <a:pt x="105" y="102"/>
                    <a:pt x="105" y="101"/>
                    <a:pt x="105" y="100"/>
                  </a:cubicBezTo>
                  <a:cubicBezTo>
                    <a:pt x="106" y="99"/>
                    <a:pt x="105" y="98"/>
                    <a:pt x="105" y="98"/>
                  </a:cubicBezTo>
                  <a:cubicBezTo>
                    <a:pt x="105" y="97"/>
                    <a:pt x="105" y="97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5"/>
                    <a:pt x="105" y="95"/>
                    <a:pt x="105" y="94"/>
                  </a:cubicBezTo>
                  <a:cubicBezTo>
                    <a:pt x="105" y="94"/>
                    <a:pt x="105" y="92"/>
                    <a:pt x="105" y="92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5" y="90"/>
                    <a:pt x="105" y="89"/>
                    <a:pt x="105" y="89"/>
                  </a:cubicBezTo>
                  <a:cubicBezTo>
                    <a:pt x="105" y="89"/>
                    <a:pt x="105" y="89"/>
                    <a:pt x="105" y="88"/>
                  </a:cubicBezTo>
                  <a:cubicBezTo>
                    <a:pt x="105" y="88"/>
                    <a:pt x="105" y="88"/>
                    <a:pt x="105" y="87"/>
                  </a:cubicBezTo>
                  <a:cubicBezTo>
                    <a:pt x="105" y="87"/>
                    <a:pt x="105" y="87"/>
                    <a:pt x="105" y="86"/>
                  </a:cubicBezTo>
                  <a:cubicBezTo>
                    <a:pt x="105" y="86"/>
                    <a:pt x="105" y="85"/>
                    <a:pt x="105" y="85"/>
                  </a:cubicBezTo>
                  <a:cubicBezTo>
                    <a:pt x="104" y="84"/>
                    <a:pt x="104" y="83"/>
                    <a:pt x="104" y="83"/>
                  </a:cubicBezTo>
                  <a:cubicBezTo>
                    <a:pt x="104" y="82"/>
                    <a:pt x="104" y="82"/>
                    <a:pt x="104" y="81"/>
                  </a:cubicBezTo>
                  <a:cubicBezTo>
                    <a:pt x="104" y="81"/>
                    <a:pt x="104" y="81"/>
                    <a:pt x="104" y="80"/>
                  </a:cubicBezTo>
                  <a:cubicBezTo>
                    <a:pt x="104" y="80"/>
                    <a:pt x="104" y="80"/>
                    <a:pt x="104" y="79"/>
                  </a:cubicBezTo>
                  <a:cubicBezTo>
                    <a:pt x="104" y="79"/>
                    <a:pt x="103" y="78"/>
                    <a:pt x="103" y="78"/>
                  </a:cubicBezTo>
                  <a:cubicBezTo>
                    <a:pt x="103" y="77"/>
                    <a:pt x="103" y="77"/>
                    <a:pt x="103" y="76"/>
                  </a:cubicBezTo>
                  <a:cubicBezTo>
                    <a:pt x="103" y="76"/>
                    <a:pt x="103" y="75"/>
                    <a:pt x="103" y="75"/>
                  </a:cubicBezTo>
                  <a:cubicBezTo>
                    <a:pt x="103" y="75"/>
                    <a:pt x="103" y="75"/>
                    <a:pt x="103" y="74"/>
                  </a:cubicBezTo>
                  <a:cubicBezTo>
                    <a:pt x="103" y="74"/>
                    <a:pt x="103" y="74"/>
                    <a:pt x="103" y="73"/>
                  </a:cubicBezTo>
                  <a:cubicBezTo>
                    <a:pt x="103" y="73"/>
                    <a:pt x="102" y="73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2" y="70"/>
                    <a:pt x="101" y="69"/>
                    <a:pt x="101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67"/>
                    <a:pt x="100" y="67"/>
                    <a:pt x="100" y="67"/>
                  </a:cubicBezTo>
                  <a:cubicBezTo>
                    <a:pt x="100" y="67"/>
                    <a:pt x="100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9" y="65"/>
                    <a:pt x="99" y="65"/>
                    <a:pt x="99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7" y="62"/>
                    <a:pt x="97" y="62"/>
                    <a:pt x="96" y="61"/>
                  </a:cubicBezTo>
                  <a:cubicBezTo>
                    <a:pt x="96" y="61"/>
                    <a:pt x="95" y="61"/>
                    <a:pt x="95" y="60"/>
                  </a:cubicBezTo>
                  <a:cubicBezTo>
                    <a:pt x="95" y="60"/>
                    <a:pt x="94" y="60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8"/>
                    <a:pt x="91" y="58"/>
                    <a:pt x="91" y="58"/>
                  </a:cubicBezTo>
                  <a:cubicBezTo>
                    <a:pt x="91" y="58"/>
                    <a:pt x="91" y="58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7"/>
                    <a:pt x="89" y="57"/>
                    <a:pt x="88" y="57"/>
                  </a:cubicBezTo>
                  <a:cubicBezTo>
                    <a:pt x="87" y="56"/>
                    <a:pt x="86" y="56"/>
                    <a:pt x="85" y="55"/>
                  </a:cubicBezTo>
                  <a:cubicBezTo>
                    <a:pt x="85" y="55"/>
                    <a:pt x="84" y="55"/>
                    <a:pt x="83" y="55"/>
                  </a:cubicBezTo>
                  <a:cubicBezTo>
                    <a:pt x="83" y="55"/>
                    <a:pt x="83" y="56"/>
                    <a:pt x="82" y="55"/>
                  </a:cubicBezTo>
                  <a:cubicBezTo>
                    <a:pt x="82" y="55"/>
                    <a:pt x="82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0" y="55"/>
                    <a:pt x="80" y="55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7" y="53"/>
                    <a:pt x="76" y="54"/>
                    <a:pt x="76" y="54"/>
                  </a:cubicBezTo>
                  <a:cubicBezTo>
                    <a:pt x="75" y="54"/>
                    <a:pt x="75" y="54"/>
                    <a:pt x="75" y="53"/>
                  </a:cubicBezTo>
                  <a:cubicBezTo>
                    <a:pt x="74" y="53"/>
                    <a:pt x="74" y="54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1" y="53"/>
                    <a:pt x="71" y="53"/>
                    <a:pt x="70" y="53"/>
                  </a:cubicBezTo>
                  <a:cubicBezTo>
                    <a:pt x="69" y="53"/>
                    <a:pt x="67" y="53"/>
                    <a:pt x="66" y="53"/>
                  </a:cubicBezTo>
                  <a:cubicBezTo>
                    <a:pt x="66" y="52"/>
                    <a:pt x="65" y="53"/>
                    <a:pt x="64" y="52"/>
                  </a:cubicBezTo>
                  <a:cubicBezTo>
                    <a:pt x="63" y="52"/>
                    <a:pt x="61" y="52"/>
                    <a:pt x="59" y="52"/>
                  </a:cubicBezTo>
                  <a:cubicBezTo>
                    <a:pt x="59" y="52"/>
                    <a:pt x="58" y="52"/>
                    <a:pt x="58" y="52"/>
                  </a:cubicBezTo>
                  <a:cubicBezTo>
                    <a:pt x="57" y="51"/>
                    <a:pt x="56" y="51"/>
                    <a:pt x="56" y="50"/>
                  </a:cubicBezTo>
                  <a:cubicBezTo>
                    <a:pt x="56" y="49"/>
                    <a:pt x="56" y="48"/>
                    <a:pt x="56" y="47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6" y="46"/>
                    <a:pt x="57" y="46"/>
                    <a:pt x="57" y="45"/>
                  </a:cubicBezTo>
                  <a:cubicBezTo>
                    <a:pt x="57" y="45"/>
                    <a:pt x="57" y="44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8" y="41"/>
                    <a:pt x="58" y="41"/>
                  </a:cubicBezTo>
                  <a:cubicBezTo>
                    <a:pt x="58" y="40"/>
                    <a:pt x="58" y="40"/>
                    <a:pt x="59" y="39"/>
                  </a:cubicBezTo>
                  <a:cubicBezTo>
                    <a:pt x="59" y="39"/>
                    <a:pt x="59" y="38"/>
                    <a:pt x="59" y="38"/>
                  </a:cubicBezTo>
                  <a:cubicBezTo>
                    <a:pt x="59" y="38"/>
                    <a:pt x="59" y="38"/>
                    <a:pt x="59" y="37"/>
                  </a:cubicBezTo>
                  <a:cubicBezTo>
                    <a:pt x="59" y="37"/>
                    <a:pt x="59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5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3"/>
                    <a:pt x="62" y="33"/>
                    <a:pt x="62" y="32"/>
                  </a:cubicBezTo>
                  <a:cubicBezTo>
                    <a:pt x="63" y="31"/>
                    <a:pt x="63" y="31"/>
                    <a:pt x="64" y="30"/>
                  </a:cubicBezTo>
                  <a:cubicBezTo>
                    <a:pt x="64" y="29"/>
                    <a:pt x="65" y="29"/>
                    <a:pt x="65" y="28"/>
                  </a:cubicBezTo>
                  <a:cubicBezTo>
                    <a:pt x="65" y="28"/>
                    <a:pt x="65" y="28"/>
                    <a:pt x="65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8" y="25"/>
                    <a:pt x="68" y="25"/>
                    <a:pt x="69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4"/>
                    <a:pt x="69" y="23"/>
                    <a:pt x="69" y="23"/>
                  </a:cubicBezTo>
                  <a:cubicBezTo>
                    <a:pt x="70" y="23"/>
                    <a:pt x="70" y="23"/>
                    <a:pt x="70" y="22"/>
                  </a:cubicBezTo>
                  <a:cubicBezTo>
                    <a:pt x="71" y="22"/>
                    <a:pt x="71" y="22"/>
                    <a:pt x="72" y="21"/>
                  </a:cubicBezTo>
                  <a:cubicBezTo>
                    <a:pt x="72" y="21"/>
                    <a:pt x="72" y="21"/>
                    <a:pt x="72" y="20"/>
                  </a:cubicBezTo>
                  <a:cubicBezTo>
                    <a:pt x="72" y="20"/>
                    <a:pt x="73" y="20"/>
                    <a:pt x="73" y="20"/>
                  </a:cubicBezTo>
                  <a:cubicBezTo>
                    <a:pt x="73" y="20"/>
                    <a:pt x="74" y="19"/>
                    <a:pt x="74" y="19"/>
                  </a:cubicBezTo>
                  <a:cubicBezTo>
                    <a:pt x="75" y="18"/>
                    <a:pt x="76" y="17"/>
                    <a:pt x="78" y="17"/>
                  </a:cubicBezTo>
                  <a:cubicBezTo>
                    <a:pt x="78" y="16"/>
                    <a:pt x="79" y="16"/>
                    <a:pt x="79" y="15"/>
                  </a:cubicBezTo>
                  <a:cubicBezTo>
                    <a:pt x="79" y="15"/>
                    <a:pt x="80" y="15"/>
                    <a:pt x="80" y="15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4" y="13"/>
                    <a:pt x="85" y="13"/>
                    <a:pt x="85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2"/>
                    <a:pt x="87" y="12"/>
                    <a:pt x="87" y="12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8" y="12"/>
                    <a:pt x="89" y="12"/>
                    <a:pt x="90" y="12"/>
                  </a:cubicBezTo>
                  <a:cubicBezTo>
                    <a:pt x="90" y="12"/>
                    <a:pt x="91" y="11"/>
                    <a:pt x="9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3" y="11"/>
                    <a:pt x="94" y="10"/>
                    <a:pt x="94" y="10"/>
                  </a:cubicBezTo>
                  <a:cubicBezTo>
                    <a:pt x="95" y="10"/>
                    <a:pt x="96" y="10"/>
                    <a:pt x="96" y="10"/>
                  </a:cubicBezTo>
                  <a:cubicBezTo>
                    <a:pt x="96" y="10"/>
                    <a:pt x="97" y="10"/>
                    <a:pt x="97" y="10"/>
                  </a:cubicBezTo>
                  <a:cubicBezTo>
                    <a:pt x="97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9"/>
                    <a:pt x="101" y="9"/>
                    <a:pt x="101" y="8"/>
                  </a:cubicBezTo>
                  <a:cubicBezTo>
                    <a:pt x="101" y="8"/>
                    <a:pt x="102" y="8"/>
                    <a:pt x="102" y="8"/>
                  </a:cubicBezTo>
                  <a:cubicBezTo>
                    <a:pt x="102" y="8"/>
                    <a:pt x="103" y="8"/>
                    <a:pt x="10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5" y="8"/>
                    <a:pt x="105" y="8"/>
                  </a:cubicBezTo>
                  <a:cubicBezTo>
                    <a:pt x="105" y="7"/>
                    <a:pt x="106" y="7"/>
                    <a:pt x="106" y="7"/>
                  </a:cubicBezTo>
                  <a:cubicBezTo>
                    <a:pt x="106" y="7"/>
                    <a:pt x="106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8" y="7"/>
                    <a:pt x="108" y="7"/>
                    <a:pt x="109" y="7"/>
                  </a:cubicBezTo>
                  <a:cubicBezTo>
                    <a:pt x="109" y="7"/>
                    <a:pt x="109" y="7"/>
                    <a:pt x="110" y="7"/>
                  </a:cubicBezTo>
                  <a:cubicBezTo>
                    <a:pt x="110" y="7"/>
                    <a:pt x="111" y="7"/>
                    <a:pt x="111" y="7"/>
                  </a:cubicBezTo>
                  <a:cubicBezTo>
                    <a:pt x="111" y="7"/>
                    <a:pt x="112" y="6"/>
                    <a:pt x="112" y="6"/>
                  </a:cubicBezTo>
                  <a:cubicBezTo>
                    <a:pt x="112" y="6"/>
                    <a:pt x="112" y="6"/>
                    <a:pt x="113" y="6"/>
                  </a:cubicBezTo>
                  <a:cubicBezTo>
                    <a:pt x="114" y="6"/>
                    <a:pt x="115" y="6"/>
                    <a:pt x="115" y="6"/>
                  </a:cubicBezTo>
                  <a:cubicBezTo>
                    <a:pt x="116" y="6"/>
                    <a:pt x="117" y="6"/>
                    <a:pt x="117" y="6"/>
                  </a:cubicBezTo>
                  <a:cubicBezTo>
                    <a:pt x="119" y="6"/>
                    <a:pt x="120" y="6"/>
                    <a:pt x="121" y="7"/>
                  </a:cubicBezTo>
                  <a:cubicBezTo>
                    <a:pt x="121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6" y="7"/>
                    <a:pt x="126" y="7"/>
                  </a:cubicBezTo>
                  <a:cubicBezTo>
                    <a:pt x="127" y="7"/>
                    <a:pt x="128" y="7"/>
                    <a:pt x="128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1" y="7"/>
                    <a:pt x="131" y="7"/>
                    <a:pt x="132" y="7"/>
                  </a:cubicBezTo>
                  <a:cubicBezTo>
                    <a:pt x="132" y="7"/>
                    <a:pt x="133" y="7"/>
                    <a:pt x="134" y="7"/>
                  </a:cubicBezTo>
                  <a:cubicBezTo>
                    <a:pt x="134" y="7"/>
                    <a:pt x="135" y="8"/>
                    <a:pt x="135" y="8"/>
                  </a:cubicBezTo>
                  <a:cubicBezTo>
                    <a:pt x="136" y="8"/>
                    <a:pt x="136" y="8"/>
                    <a:pt x="137" y="8"/>
                  </a:cubicBezTo>
                  <a:cubicBezTo>
                    <a:pt x="137" y="8"/>
                    <a:pt x="138" y="8"/>
                    <a:pt x="138" y="9"/>
                  </a:cubicBezTo>
                  <a:cubicBezTo>
                    <a:pt x="138" y="9"/>
                    <a:pt x="139" y="9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0" y="9"/>
                    <a:pt x="141" y="10"/>
                    <a:pt x="141" y="10"/>
                  </a:cubicBezTo>
                  <a:cubicBezTo>
                    <a:pt x="141" y="11"/>
                    <a:pt x="140" y="11"/>
                    <a:pt x="140" y="11"/>
                  </a:cubicBezTo>
                  <a:close/>
                  <a:moveTo>
                    <a:pt x="124" y="31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lose/>
                  <a:moveTo>
                    <a:pt x="150" y="140"/>
                  </a:move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lose/>
                  <a:moveTo>
                    <a:pt x="151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0" y="141"/>
                    <a:pt x="150" y="141"/>
                    <a:pt x="150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2"/>
                    <a:pt x="151" y="142"/>
                  </a:cubicBezTo>
                  <a:close/>
                  <a:moveTo>
                    <a:pt x="152" y="143"/>
                  </a:moveTo>
                  <a:cubicBezTo>
                    <a:pt x="152" y="143"/>
                    <a:pt x="152" y="143"/>
                    <a:pt x="152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52" y="143"/>
                  </a:lnTo>
                  <a:close/>
                  <a:moveTo>
                    <a:pt x="155" y="144"/>
                  </a:move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lose/>
                  <a:moveTo>
                    <a:pt x="158" y="144"/>
                  </a:move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3"/>
                    <a:pt x="158" y="144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9" y="144"/>
                    <a:pt x="159" y="144"/>
                    <a:pt x="159" y="144"/>
                  </a:cubicBezTo>
                  <a:lnTo>
                    <a:pt x="158" y="144"/>
                  </a:lnTo>
                  <a:close/>
                  <a:moveTo>
                    <a:pt x="159" y="133"/>
                  </a:move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lnTo>
                    <a:pt x="159" y="133"/>
                  </a:lnTo>
                  <a:close/>
                  <a:moveTo>
                    <a:pt x="160" y="140"/>
                  </a:move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lose/>
                  <a:moveTo>
                    <a:pt x="160" y="119"/>
                  </a:move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lose/>
                  <a:moveTo>
                    <a:pt x="183" y="95"/>
                  </a:moveTo>
                  <a:cubicBezTo>
                    <a:pt x="183" y="95"/>
                    <a:pt x="183" y="95"/>
                    <a:pt x="183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5"/>
                    <a:pt x="184" y="95"/>
                  </a:cubicBezTo>
                  <a:lnTo>
                    <a:pt x="183" y="95"/>
                  </a:lnTo>
                  <a:close/>
                  <a:moveTo>
                    <a:pt x="185" y="93"/>
                  </a:move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2"/>
                    <a:pt x="185" y="92"/>
                  </a:cubicBezTo>
                  <a:cubicBezTo>
                    <a:pt x="185" y="92"/>
                    <a:pt x="185" y="92"/>
                    <a:pt x="18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83" name="Freeform 32"/>
            <p:cNvSpPr>
              <a:spLocks/>
            </p:cNvSpPr>
            <p:nvPr/>
          </p:nvSpPr>
          <p:spPr bwMode="auto">
            <a:xfrm>
              <a:off x="4806950" y="1112838"/>
              <a:ext cx="439738" cy="606425"/>
            </a:xfrm>
            <a:custGeom>
              <a:avLst/>
              <a:gdLst>
                <a:gd name="T0" fmla="*/ 1 w 45"/>
                <a:gd name="T1" fmla="*/ 1 h 62"/>
                <a:gd name="T2" fmla="*/ 2 w 45"/>
                <a:gd name="T3" fmla="*/ 6 h 62"/>
                <a:gd name="T4" fmla="*/ 2 w 45"/>
                <a:gd name="T5" fmla="*/ 8 h 62"/>
                <a:gd name="T6" fmla="*/ 2 w 45"/>
                <a:gd name="T7" fmla="*/ 11 h 62"/>
                <a:gd name="T8" fmla="*/ 3 w 45"/>
                <a:gd name="T9" fmla="*/ 16 h 62"/>
                <a:gd name="T10" fmla="*/ 3 w 45"/>
                <a:gd name="T11" fmla="*/ 18 h 62"/>
                <a:gd name="T12" fmla="*/ 3 w 45"/>
                <a:gd name="T13" fmla="*/ 20 h 62"/>
                <a:gd name="T14" fmla="*/ 3 w 45"/>
                <a:gd name="T15" fmla="*/ 25 h 62"/>
                <a:gd name="T16" fmla="*/ 4 w 45"/>
                <a:gd name="T17" fmla="*/ 29 h 62"/>
                <a:gd name="T18" fmla="*/ 5 w 45"/>
                <a:gd name="T19" fmla="*/ 30 h 62"/>
                <a:gd name="T20" fmla="*/ 5 w 45"/>
                <a:gd name="T21" fmla="*/ 32 h 62"/>
                <a:gd name="T22" fmla="*/ 6 w 45"/>
                <a:gd name="T23" fmla="*/ 34 h 62"/>
                <a:gd name="T24" fmla="*/ 11 w 45"/>
                <a:gd name="T25" fmla="*/ 42 h 62"/>
                <a:gd name="T26" fmla="*/ 13 w 45"/>
                <a:gd name="T27" fmla="*/ 45 h 62"/>
                <a:gd name="T28" fmla="*/ 14 w 45"/>
                <a:gd name="T29" fmla="*/ 46 h 62"/>
                <a:gd name="T30" fmla="*/ 17 w 45"/>
                <a:gd name="T31" fmla="*/ 50 h 62"/>
                <a:gd name="T32" fmla="*/ 19 w 45"/>
                <a:gd name="T33" fmla="*/ 51 h 62"/>
                <a:gd name="T34" fmla="*/ 21 w 45"/>
                <a:gd name="T35" fmla="*/ 53 h 62"/>
                <a:gd name="T36" fmla="*/ 22 w 45"/>
                <a:gd name="T37" fmla="*/ 53 h 62"/>
                <a:gd name="T38" fmla="*/ 23 w 45"/>
                <a:gd name="T39" fmla="*/ 54 h 62"/>
                <a:gd name="T40" fmla="*/ 24 w 45"/>
                <a:gd name="T41" fmla="*/ 55 h 62"/>
                <a:gd name="T42" fmla="*/ 26 w 45"/>
                <a:gd name="T43" fmla="*/ 56 h 62"/>
                <a:gd name="T44" fmla="*/ 29 w 45"/>
                <a:gd name="T45" fmla="*/ 58 h 62"/>
                <a:gd name="T46" fmla="*/ 31 w 45"/>
                <a:gd name="T47" fmla="*/ 58 h 62"/>
                <a:gd name="T48" fmla="*/ 35 w 45"/>
                <a:gd name="T49" fmla="*/ 60 h 62"/>
                <a:gd name="T50" fmla="*/ 40 w 45"/>
                <a:gd name="T51" fmla="*/ 62 h 62"/>
                <a:gd name="T52" fmla="*/ 44 w 45"/>
                <a:gd name="T53" fmla="*/ 62 h 62"/>
                <a:gd name="T54" fmla="*/ 44 w 45"/>
                <a:gd name="T55" fmla="*/ 57 h 62"/>
                <a:gd name="T56" fmla="*/ 44 w 45"/>
                <a:gd name="T57" fmla="*/ 52 h 62"/>
                <a:gd name="T58" fmla="*/ 44 w 45"/>
                <a:gd name="T59" fmla="*/ 48 h 62"/>
                <a:gd name="T60" fmla="*/ 45 w 45"/>
                <a:gd name="T61" fmla="*/ 45 h 62"/>
                <a:gd name="T62" fmla="*/ 44 w 45"/>
                <a:gd name="T63" fmla="*/ 42 h 62"/>
                <a:gd name="T64" fmla="*/ 44 w 45"/>
                <a:gd name="T65" fmla="*/ 35 h 62"/>
                <a:gd name="T66" fmla="*/ 44 w 45"/>
                <a:gd name="T67" fmla="*/ 32 h 62"/>
                <a:gd name="T68" fmla="*/ 44 w 45"/>
                <a:gd name="T69" fmla="*/ 27 h 62"/>
                <a:gd name="T70" fmla="*/ 43 w 45"/>
                <a:gd name="T71" fmla="*/ 25 h 62"/>
                <a:gd name="T72" fmla="*/ 43 w 45"/>
                <a:gd name="T73" fmla="*/ 23 h 62"/>
                <a:gd name="T74" fmla="*/ 42 w 45"/>
                <a:gd name="T75" fmla="*/ 17 h 62"/>
                <a:gd name="T76" fmla="*/ 41 w 45"/>
                <a:gd name="T77" fmla="*/ 13 h 62"/>
                <a:gd name="T78" fmla="*/ 40 w 45"/>
                <a:gd name="T79" fmla="*/ 12 h 62"/>
                <a:gd name="T80" fmla="*/ 39 w 45"/>
                <a:gd name="T81" fmla="*/ 9 h 62"/>
                <a:gd name="T82" fmla="*/ 37 w 45"/>
                <a:gd name="T83" fmla="*/ 7 h 62"/>
                <a:gd name="T84" fmla="*/ 34 w 45"/>
                <a:gd name="T85" fmla="*/ 5 h 62"/>
                <a:gd name="T86" fmla="*/ 32 w 45"/>
                <a:gd name="T87" fmla="*/ 4 h 62"/>
                <a:gd name="T88" fmla="*/ 31 w 45"/>
                <a:gd name="T89" fmla="*/ 4 h 62"/>
                <a:gd name="T90" fmla="*/ 27 w 45"/>
                <a:gd name="T91" fmla="*/ 3 h 62"/>
                <a:gd name="T92" fmla="*/ 23 w 45"/>
                <a:gd name="T93" fmla="*/ 3 h 62"/>
                <a:gd name="T94" fmla="*/ 20 w 45"/>
                <a:gd name="T95" fmla="*/ 2 h 62"/>
                <a:gd name="T96" fmla="*/ 15 w 45"/>
                <a:gd name="T97" fmla="*/ 2 h 62"/>
                <a:gd name="T98" fmla="*/ 10 w 45"/>
                <a:gd name="T99" fmla="*/ 1 h 62"/>
                <a:gd name="T100" fmla="*/ 1 w 45"/>
                <a:gd name="T10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" h="6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3"/>
                    <a:pt x="3" y="14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3" y="23"/>
                  </a:cubicBezTo>
                  <a:cubicBezTo>
                    <a:pt x="4" y="24"/>
                    <a:pt x="3" y="24"/>
                    <a:pt x="3" y="25"/>
                  </a:cubicBezTo>
                  <a:cubicBezTo>
                    <a:pt x="3" y="25"/>
                    <a:pt x="4" y="26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6" y="32"/>
                    <a:pt x="6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7" y="36"/>
                    <a:pt x="8" y="38"/>
                    <a:pt x="9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3"/>
                    <a:pt x="12" y="44"/>
                    <a:pt x="12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5" y="47"/>
                    <a:pt x="16" y="48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2"/>
                    <a:pt x="20" y="52"/>
                    <a:pt x="21" y="52"/>
                  </a:cubicBezTo>
                  <a:cubicBezTo>
                    <a:pt x="21" y="52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5" y="55"/>
                    <a:pt x="25" y="55"/>
                  </a:cubicBezTo>
                  <a:cubicBezTo>
                    <a:pt x="25" y="55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7" y="57"/>
                    <a:pt x="28" y="57"/>
                    <a:pt x="29" y="58"/>
                  </a:cubicBezTo>
                  <a:cubicBezTo>
                    <a:pt x="29" y="58"/>
                    <a:pt x="30" y="58"/>
                    <a:pt x="30" y="58"/>
                  </a:cubicBezTo>
                  <a:cubicBezTo>
                    <a:pt x="30" y="58"/>
                    <a:pt x="30" y="58"/>
                    <a:pt x="31" y="58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3" y="59"/>
                    <a:pt x="34" y="60"/>
                    <a:pt x="35" y="60"/>
                  </a:cubicBezTo>
                  <a:cubicBezTo>
                    <a:pt x="36" y="61"/>
                    <a:pt x="37" y="61"/>
                    <a:pt x="38" y="61"/>
                  </a:cubicBezTo>
                  <a:cubicBezTo>
                    <a:pt x="39" y="61"/>
                    <a:pt x="39" y="62"/>
                    <a:pt x="40" y="62"/>
                  </a:cubicBezTo>
                  <a:cubicBezTo>
                    <a:pt x="40" y="62"/>
                    <a:pt x="40" y="62"/>
                    <a:pt x="41" y="62"/>
                  </a:cubicBezTo>
                  <a:cubicBezTo>
                    <a:pt x="42" y="62"/>
                    <a:pt x="43" y="62"/>
                    <a:pt x="44" y="62"/>
                  </a:cubicBezTo>
                  <a:cubicBezTo>
                    <a:pt x="44" y="61"/>
                    <a:pt x="44" y="61"/>
                    <a:pt x="44" y="60"/>
                  </a:cubicBezTo>
                  <a:cubicBezTo>
                    <a:pt x="44" y="59"/>
                    <a:pt x="44" y="58"/>
                    <a:pt x="44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4" y="54"/>
                    <a:pt x="44" y="53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5" y="50"/>
                    <a:pt x="45" y="49"/>
                    <a:pt x="44" y="48"/>
                  </a:cubicBezTo>
                  <a:cubicBezTo>
                    <a:pt x="44" y="48"/>
                    <a:pt x="45" y="47"/>
                    <a:pt x="44" y="47"/>
                  </a:cubicBezTo>
                  <a:cubicBezTo>
                    <a:pt x="44" y="46"/>
                    <a:pt x="45" y="46"/>
                    <a:pt x="45" y="45"/>
                  </a:cubicBezTo>
                  <a:cubicBezTo>
                    <a:pt x="45" y="44"/>
                    <a:pt x="45" y="44"/>
                    <a:pt x="44" y="43"/>
                  </a:cubicBezTo>
                  <a:cubicBezTo>
                    <a:pt x="44" y="43"/>
                    <a:pt x="44" y="43"/>
                    <a:pt x="44" y="42"/>
                  </a:cubicBezTo>
                  <a:cubicBezTo>
                    <a:pt x="45" y="42"/>
                    <a:pt x="44" y="41"/>
                    <a:pt x="44" y="41"/>
                  </a:cubicBezTo>
                  <a:cubicBezTo>
                    <a:pt x="44" y="39"/>
                    <a:pt x="44" y="37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8"/>
                    <a:pt x="44" y="27"/>
                    <a:pt x="44" y="27"/>
                  </a:cubicBezTo>
                  <a:cubicBezTo>
                    <a:pt x="44" y="26"/>
                    <a:pt x="44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4"/>
                  </a:cubicBezTo>
                  <a:cubicBezTo>
                    <a:pt x="43" y="24"/>
                    <a:pt x="43" y="23"/>
                    <a:pt x="43" y="23"/>
                  </a:cubicBezTo>
                  <a:cubicBezTo>
                    <a:pt x="43" y="22"/>
                    <a:pt x="43" y="20"/>
                    <a:pt x="42" y="19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6"/>
                    <a:pt x="41" y="15"/>
                    <a:pt x="41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9" y="10"/>
                    <a:pt x="39" y="10"/>
                    <a:pt x="39" y="9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6"/>
                    <a:pt x="35" y="6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29" y="3"/>
                    <a:pt x="29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84" name="Freeform 33"/>
            <p:cNvSpPr>
              <a:spLocks/>
            </p:cNvSpPr>
            <p:nvPr/>
          </p:nvSpPr>
          <p:spPr bwMode="auto">
            <a:xfrm>
              <a:off x="5392738" y="701675"/>
              <a:ext cx="693738" cy="1241425"/>
            </a:xfrm>
            <a:custGeom>
              <a:avLst/>
              <a:gdLst>
                <a:gd name="T0" fmla="*/ 27 w 71"/>
                <a:gd name="T1" fmla="*/ 1 h 127"/>
                <a:gd name="T2" fmla="*/ 22 w 71"/>
                <a:gd name="T3" fmla="*/ 3 h 127"/>
                <a:gd name="T4" fmla="*/ 18 w 71"/>
                <a:gd name="T5" fmla="*/ 5 h 127"/>
                <a:gd name="T6" fmla="*/ 14 w 71"/>
                <a:gd name="T7" fmla="*/ 7 h 127"/>
                <a:gd name="T8" fmla="*/ 12 w 71"/>
                <a:gd name="T9" fmla="*/ 13 h 127"/>
                <a:gd name="T10" fmla="*/ 12 w 71"/>
                <a:gd name="T11" fmla="*/ 21 h 127"/>
                <a:gd name="T12" fmla="*/ 11 w 71"/>
                <a:gd name="T13" fmla="*/ 25 h 127"/>
                <a:gd name="T14" fmla="*/ 9 w 71"/>
                <a:gd name="T15" fmla="*/ 30 h 127"/>
                <a:gd name="T16" fmla="*/ 8 w 71"/>
                <a:gd name="T17" fmla="*/ 34 h 127"/>
                <a:gd name="T18" fmla="*/ 9 w 71"/>
                <a:gd name="T19" fmla="*/ 38 h 127"/>
                <a:gd name="T20" fmla="*/ 10 w 71"/>
                <a:gd name="T21" fmla="*/ 42 h 127"/>
                <a:gd name="T22" fmla="*/ 8 w 71"/>
                <a:gd name="T23" fmla="*/ 47 h 127"/>
                <a:gd name="T24" fmla="*/ 6 w 71"/>
                <a:gd name="T25" fmla="*/ 50 h 127"/>
                <a:gd name="T26" fmla="*/ 3 w 71"/>
                <a:gd name="T27" fmla="*/ 53 h 127"/>
                <a:gd name="T28" fmla="*/ 0 w 71"/>
                <a:gd name="T29" fmla="*/ 60 h 127"/>
                <a:gd name="T30" fmla="*/ 5 w 71"/>
                <a:gd name="T31" fmla="*/ 63 h 127"/>
                <a:gd name="T32" fmla="*/ 7 w 71"/>
                <a:gd name="T33" fmla="*/ 66 h 127"/>
                <a:gd name="T34" fmla="*/ 7 w 71"/>
                <a:gd name="T35" fmla="*/ 70 h 127"/>
                <a:gd name="T36" fmla="*/ 7 w 71"/>
                <a:gd name="T37" fmla="*/ 77 h 127"/>
                <a:gd name="T38" fmla="*/ 8 w 71"/>
                <a:gd name="T39" fmla="*/ 79 h 127"/>
                <a:gd name="T40" fmla="*/ 9 w 71"/>
                <a:gd name="T41" fmla="*/ 86 h 127"/>
                <a:gd name="T42" fmla="*/ 7 w 71"/>
                <a:gd name="T43" fmla="*/ 89 h 127"/>
                <a:gd name="T44" fmla="*/ 7 w 71"/>
                <a:gd name="T45" fmla="*/ 94 h 127"/>
                <a:gd name="T46" fmla="*/ 11 w 71"/>
                <a:gd name="T47" fmla="*/ 96 h 127"/>
                <a:gd name="T48" fmla="*/ 15 w 71"/>
                <a:gd name="T49" fmla="*/ 97 h 127"/>
                <a:gd name="T50" fmla="*/ 18 w 71"/>
                <a:gd name="T51" fmla="*/ 99 h 127"/>
                <a:gd name="T52" fmla="*/ 20 w 71"/>
                <a:gd name="T53" fmla="*/ 102 h 127"/>
                <a:gd name="T54" fmla="*/ 23 w 71"/>
                <a:gd name="T55" fmla="*/ 107 h 127"/>
                <a:gd name="T56" fmla="*/ 30 w 71"/>
                <a:gd name="T57" fmla="*/ 116 h 127"/>
                <a:gd name="T58" fmla="*/ 41 w 71"/>
                <a:gd name="T59" fmla="*/ 127 h 127"/>
                <a:gd name="T60" fmla="*/ 41 w 71"/>
                <a:gd name="T61" fmla="*/ 119 h 127"/>
                <a:gd name="T62" fmla="*/ 43 w 71"/>
                <a:gd name="T63" fmla="*/ 104 h 127"/>
                <a:gd name="T64" fmla="*/ 45 w 71"/>
                <a:gd name="T65" fmla="*/ 98 h 127"/>
                <a:gd name="T66" fmla="*/ 47 w 71"/>
                <a:gd name="T67" fmla="*/ 96 h 127"/>
                <a:gd name="T68" fmla="*/ 54 w 71"/>
                <a:gd name="T69" fmla="*/ 93 h 127"/>
                <a:gd name="T70" fmla="*/ 58 w 71"/>
                <a:gd name="T71" fmla="*/ 91 h 127"/>
                <a:gd name="T72" fmla="*/ 63 w 71"/>
                <a:gd name="T73" fmla="*/ 86 h 127"/>
                <a:gd name="T74" fmla="*/ 66 w 71"/>
                <a:gd name="T75" fmla="*/ 81 h 127"/>
                <a:gd name="T76" fmla="*/ 68 w 71"/>
                <a:gd name="T77" fmla="*/ 73 h 127"/>
                <a:gd name="T78" fmla="*/ 70 w 71"/>
                <a:gd name="T79" fmla="*/ 58 h 127"/>
                <a:gd name="T80" fmla="*/ 70 w 71"/>
                <a:gd name="T81" fmla="*/ 48 h 127"/>
                <a:gd name="T82" fmla="*/ 70 w 71"/>
                <a:gd name="T83" fmla="*/ 42 h 127"/>
                <a:gd name="T84" fmla="*/ 68 w 71"/>
                <a:gd name="T85" fmla="*/ 34 h 127"/>
                <a:gd name="T86" fmla="*/ 67 w 71"/>
                <a:gd name="T87" fmla="*/ 28 h 127"/>
                <a:gd name="T88" fmla="*/ 66 w 71"/>
                <a:gd name="T89" fmla="*/ 24 h 127"/>
                <a:gd name="T90" fmla="*/ 64 w 71"/>
                <a:gd name="T91" fmla="*/ 21 h 127"/>
                <a:gd name="T92" fmla="*/ 62 w 71"/>
                <a:gd name="T93" fmla="*/ 19 h 127"/>
                <a:gd name="T94" fmla="*/ 61 w 71"/>
                <a:gd name="T95" fmla="*/ 16 h 127"/>
                <a:gd name="T96" fmla="*/ 57 w 71"/>
                <a:gd name="T97" fmla="*/ 13 h 127"/>
                <a:gd name="T98" fmla="*/ 54 w 71"/>
                <a:gd name="T99" fmla="*/ 10 h 127"/>
                <a:gd name="T100" fmla="*/ 50 w 71"/>
                <a:gd name="T101" fmla="*/ 8 h 127"/>
                <a:gd name="T102" fmla="*/ 47 w 71"/>
                <a:gd name="T103" fmla="*/ 6 h 127"/>
                <a:gd name="T104" fmla="*/ 43 w 71"/>
                <a:gd name="T105" fmla="*/ 4 h 127"/>
                <a:gd name="T106" fmla="*/ 39 w 71"/>
                <a:gd name="T107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127">
                  <a:moveTo>
                    <a:pt x="35" y="0"/>
                  </a:moveTo>
                  <a:cubicBezTo>
                    <a:pt x="34" y="0"/>
                    <a:pt x="32" y="0"/>
                    <a:pt x="32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3" y="3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3" y="8"/>
                    <a:pt x="13" y="9"/>
                    <a:pt x="13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2" y="12"/>
                    <a:pt x="12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1"/>
                    <a:pt x="12" y="22"/>
                    <a:pt x="12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9" y="29"/>
                    <a:pt x="9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1"/>
                    <a:pt x="9" y="32"/>
                    <a:pt x="8" y="32"/>
                  </a:cubicBezTo>
                  <a:cubicBezTo>
                    <a:pt x="8" y="32"/>
                    <a:pt x="8" y="33"/>
                    <a:pt x="8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4"/>
                    <a:pt x="9" y="44"/>
                    <a:pt x="9" y="45"/>
                  </a:cubicBezTo>
                  <a:cubicBezTo>
                    <a:pt x="9" y="45"/>
                    <a:pt x="9" y="46"/>
                    <a:pt x="9" y="46"/>
                  </a:cubicBezTo>
                  <a:cubicBezTo>
                    <a:pt x="8" y="46"/>
                    <a:pt x="8" y="46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4" y="51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2"/>
                    <a:pt x="3" y="53"/>
                    <a:pt x="3" y="53"/>
                  </a:cubicBezTo>
                  <a:cubicBezTo>
                    <a:pt x="3" y="53"/>
                    <a:pt x="3" y="54"/>
                    <a:pt x="3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6"/>
                    <a:pt x="0" y="58"/>
                    <a:pt x="0" y="60"/>
                  </a:cubicBezTo>
                  <a:cubicBezTo>
                    <a:pt x="1" y="60"/>
                    <a:pt x="1" y="61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3" y="62"/>
                    <a:pt x="3" y="62"/>
                  </a:cubicBezTo>
                  <a:cubicBezTo>
                    <a:pt x="3" y="62"/>
                    <a:pt x="4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4"/>
                    <a:pt x="6" y="64"/>
                  </a:cubicBezTo>
                  <a:cubicBezTo>
                    <a:pt x="6" y="64"/>
                    <a:pt x="6" y="64"/>
                    <a:pt x="7" y="64"/>
                  </a:cubicBezTo>
                  <a:cubicBezTo>
                    <a:pt x="7" y="65"/>
                    <a:pt x="7" y="65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7" y="68"/>
                    <a:pt x="7" y="68"/>
                  </a:cubicBezTo>
                  <a:cubicBezTo>
                    <a:pt x="7" y="68"/>
                    <a:pt x="7" y="69"/>
                    <a:pt x="7" y="69"/>
                  </a:cubicBezTo>
                  <a:cubicBezTo>
                    <a:pt x="7" y="69"/>
                    <a:pt x="7" y="70"/>
                    <a:pt x="7" y="70"/>
                  </a:cubicBezTo>
                  <a:cubicBezTo>
                    <a:pt x="7" y="70"/>
                    <a:pt x="7" y="70"/>
                    <a:pt x="7" y="71"/>
                  </a:cubicBezTo>
                  <a:cubicBezTo>
                    <a:pt x="6" y="72"/>
                    <a:pt x="5" y="74"/>
                    <a:pt x="6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7" y="76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8" y="79"/>
                    <a:pt x="8" y="79"/>
                  </a:cubicBezTo>
                  <a:cubicBezTo>
                    <a:pt x="8" y="80"/>
                    <a:pt x="7" y="82"/>
                    <a:pt x="7" y="83"/>
                  </a:cubicBezTo>
                  <a:cubicBezTo>
                    <a:pt x="8" y="83"/>
                    <a:pt x="8" y="83"/>
                    <a:pt x="8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5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7"/>
                    <a:pt x="8" y="88"/>
                    <a:pt x="8" y="88"/>
                  </a:cubicBezTo>
                  <a:cubicBezTo>
                    <a:pt x="8" y="88"/>
                    <a:pt x="8" y="88"/>
                    <a:pt x="8" y="89"/>
                  </a:cubicBezTo>
                  <a:cubicBezTo>
                    <a:pt x="7" y="89"/>
                    <a:pt x="8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1"/>
                    <a:pt x="7" y="91"/>
                  </a:cubicBezTo>
                  <a:cubicBezTo>
                    <a:pt x="7" y="91"/>
                    <a:pt x="7" y="91"/>
                    <a:pt x="7" y="92"/>
                  </a:cubicBezTo>
                  <a:cubicBezTo>
                    <a:pt x="6" y="92"/>
                    <a:pt x="7" y="93"/>
                    <a:pt x="7" y="94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4"/>
                    <a:pt x="8" y="95"/>
                    <a:pt x="8" y="95"/>
                  </a:cubicBezTo>
                  <a:cubicBezTo>
                    <a:pt x="8" y="95"/>
                    <a:pt x="9" y="96"/>
                    <a:pt x="10" y="96"/>
                  </a:cubicBezTo>
                  <a:cubicBezTo>
                    <a:pt x="10" y="96"/>
                    <a:pt x="11" y="96"/>
                    <a:pt x="11" y="96"/>
                  </a:cubicBezTo>
                  <a:cubicBezTo>
                    <a:pt x="11" y="96"/>
                    <a:pt x="11" y="96"/>
                    <a:pt x="12" y="96"/>
                  </a:cubicBezTo>
                  <a:cubicBezTo>
                    <a:pt x="12" y="96"/>
                    <a:pt x="13" y="96"/>
                    <a:pt x="13" y="97"/>
                  </a:cubicBezTo>
                  <a:cubicBezTo>
                    <a:pt x="13" y="97"/>
                    <a:pt x="14" y="97"/>
                    <a:pt x="14" y="97"/>
                  </a:cubicBezTo>
                  <a:cubicBezTo>
                    <a:pt x="14" y="97"/>
                    <a:pt x="14" y="97"/>
                    <a:pt x="15" y="97"/>
                  </a:cubicBezTo>
                  <a:cubicBezTo>
                    <a:pt x="15" y="97"/>
                    <a:pt x="15" y="98"/>
                    <a:pt x="15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8"/>
                    <a:pt x="17" y="99"/>
                  </a:cubicBezTo>
                  <a:cubicBezTo>
                    <a:pt x="17" y="99"/>
                    <a:pt x="18" y="99"/>
                    <a:pt x="18" y="99"/>
                  </a:cubicBezTo>
                  <a:cubicBezTo>
                    <a:pt x="18" y="100"/>
                    <a:pt x="18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1"/>
                    <a:pt x="19" y="101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3"/>
                    <a:pt x="21" y="103"/>
                    <a:pt x="21" y="104"/>
                  </a:cubicBezTo>
                  <a:cubicBezTo>
                    <a:pt x="21" y="104"/>
                    <a:pt x="22" y="104"/>
                    <a:pt x="22" y="104"/>
                  </a:cubicBezTo>
                  <a:cubicBezTo>
                    <a:pt x="22" y="105"/>
                    <a:pt x="23" y="106"/>
                    <a:pt x="23" y="106"/>
                  </a:cubicBezTo>
                  <a:cubicBezTo>
                    <a:pt x="23" y="106"/>
                    <a:pt x="23" y="107"/>
                    <a:pt x="23" y="107"/>
                  </a:cubicBezTo>
                  <a:cubicBezTo>
                    <a:pt x="24" y="108"/>
                    <a:pt x="24" y="108"/>
                    <a:pt x="25" y="109"/>
                  </a:cubicBezTo>
                  <a:cubicBezTo>
                    <a:pt x="25" y="110"/>
                    <a:pt x="25" y="110"/>
                    <a:pt x="26" y="111"/>
                  </a:cubicBezTo>
                  <a:cubicBezTo>
                    <a:pt x="26" y="111"/>
                    <a:pt x="27" y="112"/>
                    <a:pt x="27" y="112"/>
                  </a:cubicBezTo>
                  <a:cubicBezTo>
                    <a:pt x="28" y="113"/>
                    <a:pt x="29" y="115"/>
                    <a:pt x="30" y="116"/>
                  </a:cubicBezTo>
                  <a:cubicBezTo>
                    <a:pt x="31" y="116"/>
                    <a:pt x="31" y="117"/>
                    <a:pt x="31" y="117"/>
                  </a:cubicBezTo>
                  <a:cubicBezTo>
                    <a:pt x="34" y="120"/>
                    <a:pt x="36" y="122"/>
                    <a:pt x="39" y="125"/>
                  </a:cubicBezTo>
                  <a:cubicBezTo>
                    <a:pt x="39" y="125"/>
                    <a:pt x="40" y="126"/>
                    <a:pt x="40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7"/>
                    <a:pt x="41" y="125"/>
                    <a:pt x="41" y="125"/>
                  </a:cubicBezTo>
                  <a:cubicBezTo>
                    <a:pt x="41" y="124"/>
                    <a:pt x="40" y="121"/>
                    <a:pt x="41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1" y="118"/>
                    <a:pt x="41" y="116"/>
                    <a:pt x="41" y="116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1"/>
                    <a:pt x="42" y="108"/>
                    <a:pt x="43" y="105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3"/>
                    <a:pt x="43" y="102"/>
                    <a:pt x="43" y="102"/>
                  </a:cubicBezTo>
                  <a:cubicBezTo>
                    <a:pt x="44" y="101"/>
                    <a:pt x="43" y="101"/>
                    <a:pt x="44" y="100"/>
                  </a:cubicBezTo>
                  <a:cubicBezTo>
                    <a:pt x="44" y="100"/>
                    <a:pt x="44" y="100"/>
                    <a:pt x="44" y="99"/>
                  </a:cubicBezTo>
                  <a:cubicBezTo>
                    <a:pt x="44" y="99"/>
                    <a:pt x="44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7"/>
                    <a:pt x="45" y="97"/>
                    <a:pt x="46" y="97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7"/>
                    <a:pt x="47" y="96"/>
                    <a:pt x="47" y="96"/>
                  </a:cubicBezTo>
                  <a:cubicBezTo>
                    <a:pt x="48" y="96"/>
                    <a:pt x="49" y="96"/>
                    <a:pt x="50" y="96"/>
                  </a:cubicBezTo>
                  <a:cubicBezTo>
                    <a:pt x="51" y="95"/>
                    <a:pt x="52" y="95"/>
                    <a:pt x="53" y="94"/>
                  </a:cubicBezTo>
                  <a:cubicBezTo>
                    <a:pt x="53" y="94"/>
                    <a:pt x="53" y="94"/>
                    <a:pt x="54" y="94"/>
                  </a:cubicBezTo>
                  <a:cubicBezTo>
                    <a:pt x="54" y="94"/>
                    <a:pt x="54" y="93"/>
                    <a:pt x="54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6" y="93"/>
                    <a:pt x="5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7" y="92"/>
                    <a:pt x="57" y="91"/>
                    <a:pt x="58" y="91"/>
                  </a:cubicBezTo>
                  <a:cubicBezTo>
                    <a:pt x="58" y="91"/>
                    <a:pt x="59" y="90"/>
                    <a:pt x="59" y="90"/>
                  </a:cubicBezTo>
                  <a:cubicBezTo>
                    <a:pt x="60" y="89"/>
                    <a:pt x="61" y="89"/>
                    <a:pt x="61" y="88"/>
                  </a:cubicBezTo>
                  <a:cubicBezTo>
                    <a:pt x="62" y="88"/>
                    <a:pt x="62" y="87"/>
                    <a:pt x="62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3" y="86"/>
                    <a:pt x="63" y="85"/>
                    <a:pt x="64" y="85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7" y="80"/>
                  </a:cubicBezTo>
                  <a:cubicBezTo>
                    <a:pt x="67" y="79"/>
                    <a:pt x="67" y="79"/>
                    <a:pt x="67" y="78"/>
                  </a:cubicBezTo>
                  <a:cubicBezTo>
                    <a:pt x="67" y="77"/>
                    <a:pt x="68" y="76"/>
                    <a:pt x="68" y="75"/>
                  </a:cubicBezTo>
                  <a:cubicBezTo>
                    <a:pt x="68" y="74"/>
                    <a:pt x="68" y="74"/>
                    <a:pt x="68" y="73"/>
                  </a:cubicBezTo>
                  <a:cubicBezTo>
                    <a:pt x="69" y="71"/>
                    <a:pt x="70" y="69"/>
                    <a:pt x="70" y="66"/>
                  </a:cubicBezTo>
                  <a:cubicBezTo>
                    <a:pt x="70" y="66"/>
                    <a:pt x="70" y="65"/>
                    <a:pt x="70" y="64"/>
                  </a:cubicBezTo>
                  <a:cubicBezTo>
                    <a:pt x="70" y="64"/>
                    <a:pt x="70" y="63"/>
                    <a:pt x="70" y="63"/>
                  </a:cubicBezTo>
                  <a:cubicBezTo>
                    <a:pt x="71" y="61"/>
                    <a:pt x="71" y="59"/>
                    <a:pt x="70" y="58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5"/>
                    <a:pt x="70" y="54"/>
                    <a:pt x="70" y="53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70" y="50"/>
                    <a:pt x="70" y="49"/>
                    <a:pt x="70" y="48"/>
                  </a:cubicBezTo>
                  <a:cubicBezTo>
                    <a:pt x="70" y="48"/>
                    <a:pt x="70" y="48"/>
                    <a:pt x="70" y="47"/>
                  </a:cubicBezTo>
                  <a:cubicBezTo>
                    <a:pt x="70" y="47"/>
                    <a:pt x="70" y="45"/>
                    <a:pt x="70" y="45"/>
                  </a:cubicBezTo>
                  <a:cubicBezTo>
                    <a:pt x="70" y="45"/>
                    <a:pt x="70" y="44"/>
                    <a:pt x="70" y="44"/>
                  </a:cubicBezTo>
                  <a:cubicBezTo>
                    <a:pt x="70" y="44"/>
                    <a:pt x="70" y="43"/>
                    <a:pt x="70" y="42"/>
                  </a:cubicBezTo>
                  <a:cubicBezTo>
                    <a:pt x="70" y="42"/>
                    <a:pt x="69" y="41"/>
                    <a:pt x="69" y="41"/>
                  </a:cubicBezTo>
                  <a:cubicBezTo>
                    <a:pt x="69" y="40"/>
                    <a:pt x="69" y="40"/>
                    <a:pt x="68" y="39"/>
                  </a:cubicBezTo>
                  <a:cubicBezTo>
                    <a:pt x="68" y="38"/>
                    <a:pt x="68" y="38"/>
                    <a:pt x="68" y="37"/>
                  </a:cubicBezTo>
                  <a:cubicBezTo>
                    <a:pt x="68" y="36"/>
                    <a:pt x="68" y="35"/>
                    <a:pt x="68" y="34"/>
                  </a:cubicBezTo>
                  <a:cubicBezTo>
                    <a:pt x="68" y="34"/>
                    <a:pt x="68" y="34"/>
                    <a:pt x="68" y="33"/>
                  </a:cubicBezTo>
                  <a:cubicBezTo>
                    <a:pt x="68" y="32"/>
                    <a:pt x="68" y="32"/>
                    <a:pt x="68" y="31"/>
                  </a:cubicBezTo>
                  <a:cubicBezTo>
                    <a:pt x="68" y="31"/>
                    <a:pt x="68" y="30"/>
                    <a:pt x="68" y="30"/>
                  </a:cubicBezTo>
                  <a:cubicBezTo>
                    <a:pt x="67" y="29"/>
                    <a:pt x="67" y="29"/>
                    <a:pt x="67" y="28"/>
                  </a:cubicBezTo>
                  <a:cubicBezTo>
                    <a:pt x="67" y="28"/>
                    <a:pt x="67" y="27"/>
                    <a:pt x="67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6" y="26"/>
                    <a:pt x="66" y="25"/>
                    <a:pt x="66" y="25"/>
                  </a:cubicBezTo>
                  <a:cubicBezTo>
                    <a:pt x="66" y="25"/>
                    <a:pt x="66" y="24"/>
                    <a:pt x="66" y="24"/>
                  </a:cubicBezTo>
                  <a:cubicBezTo>
                    <a:pt x="66" y="24"/>
                    <a:pt x="66" y="24"/>
                    <a:pt x="66" y="23"/>
                  </a:cubicBezTo>
                  <a:cubicBezTo>
                    <a:pt x="65" y="23"/>
                    <a:pt x="65" y="22"/>
                    <a:pt x="65" y="22"/>
                  </a:cubicBezTo>
                  <a:cubicBezTo>
                    <a:pt x="65" y="22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8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5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9" y="14"/>
                    <a:pt x="58" y="14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5" y="11"/>
                    <a:pt x="55" y="11"/>
                  </a:cubicBezTo>
                  <a:cubicBezTo>
                    <a:pt x="55" y="11"/>
                    <a:pt x="54" y="11"/>
                    <a:pt x="54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2" y="9"/>
                    <a:pt x="51" y="9"/>
                  </a:cubicBezTo>
                  <a:cubicBezTo>
                    <a:pt x="51" y="9"/>
                    <a:pt x="51" y="9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7" y="6"/>
                    <a:pt x="47" y="6"/>
                  </a:cubicBezTo>
                  <a:cubicBezTo>
                    <a:pt x="46" y="6"/>
                    <a:pt x="46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4" y="5"/>
                    <a:pt x="44" y="5"/>
                  </a:cubicBezTo>
                  <a:cubicBezTo>
                    <a:pt x="44" y="4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1" y="3"/>
                    <a:pt x="41" y="3"/>
                    <a:pt x="40" y="2"/>
                  </a:cubicBezTo>
                  <a:cubicBezTo>
                    <a:pt x="40" y="2"/>
                    <a:pt x="40" y="2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85" name="Freeform 34"/>
            <p:cNvSpPr>
              <a:spLocks/>
            </p:cNvSpPr>
            <p:nvPr/>
          </p:nvSpPr>
          <p:spPr bwMode="auto">
            <a:xfrm>
              <a:off x="4308475" y="1103313"/>
              <a:ext cx="420688" cy="928688"/>
            </a:xfrm>
            <a:custGeom>
              <a:avLst/>
              <a:gdLst>
                <a:gd name="T0" fmla="*/ 24 w 43"/>
                <a:gd name="T1" fmla="*/ 1 h 95"/>
                <a:gd name="T2" fmla="*/ 20 w 43"/>
                <a:gd name="T3" fmla="*/ 1 h 95"/>
                <a:gd name="T4" fmla="*/ 18 w 43"/>
                <a:gd name="T5" fmla="*/ 2 h 95"/>
                <a:gd name="T6" fmla="*/ 11 w 43"/>
                <a:gd name="T7" fmla="*/ 5 h 95"/>
                <a:gd name="T8" fmla="*/ 7 w 43"/>
                <a:gd name="T9" fmla="*/ 9 h 95"/>
                <a:gd name="T10" fmla="*/ 4 w 43"/>
                <a:gd name="T11" fmla="*/ 15 h 95"/>
                <a:gd name="T12" fmla="*/ 3 w 43"/>
                <a:gd name="T13" fmla="*/ 21 h 95"/>
                <a:gd name="T14" fmla="*/ 2 w 43"/>
                <a:gd name="T15" fmla="*/ 27 h 95"/>
                <a:gd name="T16" fmla="*/ 1 w 43"/>
                <a:gd name="T17" fmla="*/ 31 h 95"/>
                <a:gd name="T18" fmla="*/ 1 w 43"/>
                <a:gd name="T19" fmla="*/ 35 h 95"/>
                <a:gd name="T20" fmla="*/ 1 w 43"/>
                <a:gd name="T21" fmla="*/ 40 h 95"/>
                <a:gd name="T22" fmla="*/ 0 w 43"/>
                <a:gd name="T23" fmla="*/ 46 h 95"/>
                <a:gd name="T24" fmla="*/ 0 w 43"/>
                <a:gd name="T25" fmla="*/ 50 h 95"/>
                <a:gd name="T26" fmla="*/ 0 w 43"/>
                <a:gd name="T27" fmla="*/ 53 h 95"/>
                <a:gd name="T28" fmla="*/ 0 w 43"/>
                <a:gd name="T29" fmla="*/ 59 h 95"/>
                <a:gd name="T30" fmla="*/ 0 w 43"/>
                <a:gd name="T31" fmla="*/ 67 h 95"/>
                <a:gd name="T32" fmla="*/ 0 w 43"/>
                <a:gd name="T33" fmla="*/ 73 h 95"/>
                <a:gd name="T34" fmla="*/ 2 w 43"/>
                <a:gd name="T35" fmla="*/ 81 h 95"/>
                <a:gd name="T36" fmla="*/ 3 w 43"/>
                <a:gd name="T37" fmla="*/ 84 h 95"/>
                <a:gd name="T38" fmla="*/ 4 w 43"/>
                <a:gd name="T39" fmla="*/ 87 h 95"/>
                <a:gd name="T40" fmla="*/ 9 w 43"/>
                <a:gd name="T41" fmla="*/ 91 h 95"/>
                <a:gd name="T42" fmla="*/ 12 w 43"/>
                <a:gd name="T43" fmla="*/ 94 h 95"/>
                <a:gd name="T44" fmla="*/ 16 w 43"/>
                <a:gd name="T45" fmla="*/ 94 h 95"/>
                <a:gd name="T46" fmla="*/ 25 w 43"/>
                <a:gd name="T47" fmla="*/ 94 h 95"/>
                <a:gd name="T48" fmla="*/ 29 w 43"/>
                <a:gd name="T49" fmla="*/ 92 h 95"/>
                <a:gd name="T50" fmla="*/ 31 w 43"/>
                <a:gd name="T51" fmla="*/ 89 h 95"/>
                <a:gd name="T52" fmla="*/ 31 w 43"/>
                <a:gd name="T53" fmla="*/ 85 h 95"/>
                <a:gd name="T54" fmla="*/ 32 w 43"/>
                <a:gd name="T55" fmla="*/ 80 h 95"/>
                <a:gd name="T56" fmla="*/ 35 w 43"/>
                <a:gd name="T57" fmla="*/ 78 h 95"/>
                <a:gd name="T58" fmla="*/ 35 w 43"/>
                <a:gd name="T59" fmla="*/ 75 h 95"/>
                <a:gd name="T60" fmla="*/ 35 w 43"/>
                <a:gd name="T61" fmla="*/ 71 h 95"/>
                <a:gd name="T62" fmla="*/ 37 w 43"/>
                <a:gd name="T63" fmla="*/ 69 h 95"/>
                <a:gd name="T64" fmla="*/ 37 w 43"/>
                <a:gd name="T65" fmla="*/ 63 h 95"/>
                <a:gd name="T66" fmla="*/ 37 w 43"/>
                <a:gd name="T67" fmla="*/ 60 h 95"/>
                <a:gd name="T68" fmla="*/ 38 w 43"/>
                <a:gd name="T69" fmla="*/ 58 h 95"/>
                <a:gd name="T70" fmla="*/ 41 w 43"/>
                <a:gd name="T71" fmla="*/ 56 h 95"/>
                <a:gd name="T72" fmla="*/ 43 w 43"/>
                <a:gd name="T73" fmla="*/ 54 h 95"/>
                <a:gd name="T74" fmla="*/ 41 w 43"/>
                <a:gd name="T75" fmla="*/ 52 h 95"/>
                <a:gd name="T76" fmla="*/ 40 w 43"/>
                <a:gd name="T77" fmla="*/ 49 h 95"/>
                <a:gd name="T78" fmla="*/ 38 w 43"/>
                <a:gd name="T79" fmla="*/ 47 h 95"/>
                <a:gd name="T80" fmla="*/ 36 w 43"/>
                <a:gd name="T81" fmla="*/ 44 h 95"/>
                <a:gd name="T82" fmla="*/ 36 w 43"/>
                <a:gd name="T83" fmla="*/ 39 h 95"/>
                <a:gd name="T84" fmla="*/ 37 w 43"/>
                <a:gd name="T85" fmla="*/ 34 h 95"/>
                <a:gd name="T86" fmla="*/ 36 w 43"/>
                <a:gd name="T87" fmla="*/ 29 h 95"/>
                <a:gd name="T88" fmla="*/ 36 w 43"/>
                <a:gd name="T89" fmla="*/ 27 h 95"/>
                <a:gd name="T90" fmla="*/ 35 w 43"/>
                <a:gd name="T91" fmla="*/ 24 h 95"/>
                <a:gd name="T92" fmla="*/ 34 w 43"/>
                <a:gd name="T93" fmla="*/ 19 h 95"/>
                <a:gd name="T94" fmla="*/ 32 w 43"/>
                <a:gd name="T95" fmla="*/ 15 h 95"/>
                <a:gd name="T96" fmla="*/ 33 w 43"/>
                <a:gd name="T97" fmla="*/ 9 h 95"/>
                <a:gd name="T98" fmla="*/ 33 w 43"/>
                <a:gd name="T99" fmla="*/ 4 h 95"/>
                <a:gd name="T100" fmla="*/ 32 w 43"/>
                <a:gd name="T10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95">
                  <a:moveTo>
                    <a:pt x="28" y="0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3"/>
                    <a:pt x="13" y="3"/>
                    <a:pt x="12" y="4"/>
                  </a:cubicBezTo>
                  <a:cubicBezTo>
                    <a:pt x="12" y="4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1"/>
                    <a:pt x="6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1" y="31"/>
                    <a:pt x="1" y="31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0" y="41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3"/>
                    <a:pt x="0" y="64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1" y="70"/>
                    <a:pt x="0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1" y="74"/>
                    <a:pt x="1" y="76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1"/>
                    <a:pt x="2" y="81"/>
                  </a:cubicBezTo>
                  <a:cubicBezTo>
                    <a:pt x="2" y="82"/>
                    <a:pt x="3" y="82"/>
                    <a:pt x="3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4" y="86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5" y="88"/>
                    <a:pt x="6" y="89"/>
                    <a:pt x="7" y="90"/>
                  </a:cubicBezTo>
                  <a:cubicBezTo>
                    <a:pt x="7" y="90"/>
                    <a:pt x="7" y="90"/>
                    <a:pt x="8" y="91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9" y="92"/>
                  </a:cubicBezTo>
                  <a:cubicBezTo>
                    <a:pt x="10" y="92"/>
                    <a:pt x="11" y="92"/>
                    <a:pt x="11" y="93"/>
                  </a:cubicBezTo>
                  <a:cubicBezTo>
                    <a:pt x="11" y="93"/>
                    <a:pt x="12" y="93"/>
                    <a:pt x="12" y="94"/>
                  </a:cubicBezTo>
                  <a:cubicBezTo>
                    <a:pt x="13" y="94"/>
                    <a:pt x="13" y="94"/>
                    <a:pt x="14" y="94"/>
                  </a:cubicBezTo>
                  <a:cubicBezTo>
                    <a:pt x="14" y="94"/>
                    <a:pt x="15" y="94"/>
                    <a:pt x="15" y="95"/>
                  </a:cubicBezTo>
                  <a:cubicBezTo>
                    <a:pt x="15" y="95"/>
                    <a:pt x="16" y="95"/>
                    <a:pt x="16" y="94"/>
                  </a:cubicBezTo>
                  <a:cubicBezTo>
                    <a:pt x="17" y="94"/>
                    <a:pt x="18" y="95"/>
                    <a:pt x="19" y="94"/>
                  </a:cubicBezTo>
                  <a:cubicBezTo>
                    <a:pt x="20" y="94"/>
                    <a:pt x="21" y="94"/>
                    <a:pt x="23" y="94"/>
                  </a:cubicBezTo>
                  <a:cubicBezTo>
                    <a:pt x="23" y="94"/>
                    <a:pt x="24" y="94"/>
                    <a:pt x="25" y="94"/>
                  </a:cubicBezTo>
                  <a:cubicBezTo>
                    <a:pt x="26" y="94"/>
                    <a:pt x="26" y="93"/>
                    <a:pt x="27" y="93"/>
                  </a:cubicBezTo>
                  <a:cubicBezTo>
                    <a:pt x="27" y="93"/>
                    <a:pt x="28" y="93"/>
                    <a:pt x="28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2"/>
                    <a:pt x="30" y="92"/>
                    <a:pt x="30" y="92"/>
                  </a:cubicBezTo>
                  <a:cubicBezTo>
                    <a:pt x="30" y="92"/>
                    <a:pt x="31" y="90"/>
                    <a:pt x="31" y="9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8"/>
                    <a:pt x="32" y="88"/>
                    <a:pt x="31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6"/>
                    <a:pt x="31" y="85"/>
                    <a:pt x="31" y="85"/>
                  </a:cubicBezTo>
                  <a:cubicBezTo>
                    <a:pt x="31" y="85"/>
                    <a:pt x="31" y="84"/>
                    <a:pt x="31" y="84"/>
                  </a:cubicBezTo>
                  <a:cubicBezTo>
                    <a:pt x="31" y="83"/>
                    <a:pt x="31" y="82"/>
                    <a:pt x="31" y="81"/>
                  </a:cubicBezTo>
                  <a:cubicBezTo>
                    <a:pt x="31" y="81"/>
                    <a:pt x="32" y="80"/>
                    <a:pt x="32" y="80"/>
                  </a:cubicBezTo>
                  <a:cubicBezTo>
                    <a:pt x="32" y="80"/>
                    <a:pt x="32" y="80"/>
                    <a:pt x="33" y="80"/>
                  </a:cubicBezTo>
                  <a:cubicBezTo>
                    <a:pt x="33" y="80"/>
                    <a:pt x="33" y="79"/>
                    <a:pt x="34" y="79"/>
                  </a:cubicBezTo>
                  <a:cubicBezTo>
                    <a:pt x="34" y="78"/>
                    <a:pt x="35" y="79"/>
                    <a:pt x="35" y="78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6"/>
                    <a:pt x="35" y="76"/>
                    <a:pt x="35" y="75"/>
                  </a:cubicBezTo>
                  <a:cubicBezTo>
                    <a:pt x="34" y="75"/>
                    <a:pt x="34" y="74"/>
                    <a:pt x="34" y="73"/>
                  </a:cubicBezTo>
                  <a:cubicBezTo>
                    <a:pt x="34" y="73"/>
                    <a:pt x="34" y="72"/>
                    <a:pt x="35" y="72"/>
                  </a:cubicBezTo>
                  <a:cubicBezTo>
                    <a:pt x="35" y="72"/>
                    <a:pt x="35" y="72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7" y="70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7"/>
                    <a:pt x="37" y="66"/>
                    <a:pt x="37" y="64"/>
                  </a:cubicBezTo>
                  <a:cubicBezTo>
                    <a:pt x="37" y="64"/>
                    <a:pt x="37" y="63"/>
                    <a:pt x="37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7" y="61"/>
                    <a:pt x="37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7"/>
                    <a:pt x="39" y="57"/>
                    <a:pt x="40" y="57"/>
                  </a:cubicBezTo>
                  <a:cubicBezTo>
                    <a:pt x="40" y="57"/>
                    <a:pt x="40" y="56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2" y="56"/>
                  </a:cubicBezTo>
                  <a:cubicBezTo>
                    <a:pt x="42" y="55"/>
                    <a:pt x="42" y="56"/>
                    <a:pt x="43" y="55"/>
                  </a:cubicBezTo>
                  <a:cubicBezTo>
                    <a:pt x="43" y="55"/>
                    <a:pt x="43" y="54"/>
                    <a:pt x="43" y="54"/>
                  </a:cubicBezTo>
                  <a:cubicBezTo>
                    <a:pt x="43" y="54"/>
                    <a:pt x="43" y="53"/>
                    <a:pt x="43" y="53"/>
                  </a:cubicBezTo>
                  <a:cubicBezTo>
                    <a:pt x="42" y="53"/>
                    <a:pt x="42" y="53"/>
                    <a:pt x="42" y="52"/>
                  </a:cubicBezTo>
                  <a:cubicBezTo>
                    <a:pt x="42" y="52"/>
                    <a:pt x="42" y="52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40" y="50"/>
                    <a:pt x="40" y="49"/>
                    <a:pt x="40" y="49"/>
                  </a:cubicBezTo>
                  <a:cubicBezTo>
                    <a:pt x="40" y="49"/>
                    <a:pt x="39" y="49"/>
                    <a:pt x="39" y="48"/>
                  </a:cubicBezTo>
                  <a:cubicBezTo>
                    <a:pt x="39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6"/>
                    <a:pt x="37" y="46"/>
                    <a:pt x="37" y="45"/>
                  </a:cubicBezTo>
                  <a:cubicBezTo>
                    <a:pt x="37" y="45"/>
                    <a:pt x="37" y="45"/>
                    <a:pt x="37" y="44"/>
                  </a:cubicBezTo>
                  <a:cubicBezTo>
                    <a:pt x="37" y="44"/>
                    <a:pt x="37" y="44"/>
                    <a:pt x="36" y="44"/>
                  </a:cubicBezTo>
                  <a:cubicBezTo>
                    <a:pt x="36" y="43"/>
                    <a:pt x="36" y="43"/>
                    <a:pt x="36" y="42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7"/>
                    <a:pt x="36" y="37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7" y="35"/>
                    <a:pt x="37" y="35"/>
                    <a:pt x="37" y="34"/>
                  </a:cubicBezTo>
                  <a:cubicBezTo>
                    <a:pt x="37" y="33"/>
                    <a:pt x="37" y="32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6" y="29"/>
                    <a:pt x="36" y="29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2"/>
                  </a:cubicBezTo>
                  <a:cubicBezTo>
                    <a:pt x="35" y="22"/>
                    <a:pt x="35" y="21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3" y="15"/>
                    <a:pt x="32" y="15"/>
                    <a:pt x="32" y="15"/>
                  </a:cubicBezTo>
                  <a:cubicBezTo>
                    <a:pt x="32" y="15"/>
                    <a:pt x="31" y="14"/>
                    <a:pt x="31" y="13"/>
                  </a:cubicBezTo>
                  <a:cubicBezTo>
                    <a:pt x="31" y="12"/>
                    <a:pt x="33" y="11"/>
                    <a:pt x="33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4" y="6"/>
                    <a:pt x="34" y="5"/>
                    <a:pt x="34" y="5"/>
                  </a:cubicBezTo>
                  <a:cubicBezTo>
                    <a:pt x="33" y="5"/>
                    <a:pt x="33" y="4"/>
                    <a:pt x="33" y="4"/>
                  </a:cubicBezTo>
                  <a:cubicBezTo>
                    <a:pt x="33" y="4"/>
                    <a:pt x="33" y="3"/>
                    <a:pt x="33" y="3"/>
                  </a:cubicBezTo>
                  <a:cubicBezTo>
                    <a:pt x="33" y="3"/>
                    <a:pt x="32" y="3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386" name="Picture 4" descr="http://www.google.fr/url?source=imglanding&amp;ct=img&amp;q=http://www.graphetic.com/wp-content/uploads/2010/03/ecran.png&amp;sa=X&amp;ei=-SWEVf74Iu2u7Aar1bmwDg&amp;ved=0CAkQ8wc4VA&amp;usg=AFQjCNE7bP5kxdBcW-DyP5UOr8CkNy0k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59" y="1292859"/>
            <a:ext cx="2851996" cy="26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7" name="Groupe 386"/>
          <p:cNvGrpSpPr/>
          <p:nvPr/>
        </p:nvGrpSpPr>
        <p:grpSpPr>
          <a:xfrm>
            <a:off x="6848601" y="2527482"/>
            <a:ext cx="1915917" cy="360000"/>
            <a:chOff x="7837486" y="1689557"/>
            <a:chExt cx="1592263" cy="228600"/>
          </a:xfrm>
          <a:solidFill>
            <a:srgbClr val="00B050"/>
          </a:solidFill>
        </p:grpSpPr>
        <p:sp>
          <p:nvSpPr>
            <p:cNvPr id="388" name="Chevron 387"/>
            <p:cNvSpPr/>
            <p:nvPr/>
          </p:nvSpPr>
          <p:spPr>
            <a:xfrm>
              <a:off x="7837486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89" name="Chevron 388"/>
            <p:cNvSpPr/>
            <p:nvPr/>
          </p:nvSpPr>
          <p:spPr>
            <a:xfrm>
              <a:off x="8088946" y="1689557"/>
              <a:ext cx="334962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90" name="Chevron 389"/>
            <p:cNvSpPr/>
            <p:nvPr/>
          </p:nvSpPr>
          <p:spPr>
            <a:xfrm>
              <a:off x="8340405" y="1689557"/>
              <a:ext cx="333375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91" name="Chevron 390"/>
            <p:cNvSpPr/>
            <p:nvPr/>
          </p:nvSpPr>
          <p:spPr>
            <a:xfrm>
              <a:off x="8590277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92" name="Chevron 391"/>
            <p:cNvSpPr/>
            <p:nvPr/>
          </p:nvSpPr>
          <p:spPr>
            <a:xfrm>
              <a:off x="8841737" y="1689557"/>
              <a:ext cx="336551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393" name="Chevron 392"/>
            <p:cNvSpPr/>
            <p:nvPr/>
          </p:nvSpPr>
          <p:spPr>
            <a:xfrm>
              <a:off x="9094786" y="1689557"/>
              <a:ext cx="334963" cy="228600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sz="14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00" name="Group 23"/>
          <p:cNvGrpSpPr>
            <a:grpSpLocks/>
          </p:cNvGrpSpPr>
          <p:nvPr/>
        </p:nvGrpSpPr>
        <p:grpSpPr>
          <a:xfrm>
            <a:off x="8876750" y="2041292"/>
            <a:ext cx="360000" cy="360000"/>
            <a:chOff x="4259263" y="555625"/>
            <a:chExt cx="1876425" cy="1925638"/>
          </a:xfrm>
          <a:solidFill>
            <a:srgbClr val="00B050"/>
          </a:solidFill>
        </p:grpSpPr>
        <p:sp>
          <p:nvSpPr>
            <p:cNvPr id="401" name="Freeform 31"/>
            <p:cNvSpPr>
              <a:spLocks noEditPoints="1"/>
            </p:cNvSpPr>
            <p:nvPr/>
          </p:nvSpPr>
          <p:spPr bwMode="auto">
            <a:xfrm>
              <a:off x="4259263" y="555625"/>
              <a:ext cx="1876425" cy="1925638"/>
            </a:xfrm>
            <a:custGeom>
              <a:avLst/>
              <a:gdLst>
                <a:gd name="T0" fmla="*/ 188 w 192"/>
                <a:gd name="T1" fmla="*/ 42 h 197"/>
                <a:gd name="T2" fmla="*/ 170 w 192"/>
                <a:gd name="T3" fmla="*/ 19 h 197"/>
                <a:gd name="T4" fmla="*/ 150 w 192"/>
                <a:gd name="T5" fmla="*/ 7 h 197"/>
                <a:gd name="T6" fmla="*/ 116 w 192"/>
                <a:gd name="T7" fmla="*/ 1 h 197"/>
                <a:gd name="T8" fmla="*/ 89 w 192"/>
                <a:gd name="T9" fmla="*/ 6 h 197"/>
                <a:gd name="T10" fmla="*/ 68 w 192"/>
                <a:gd name="T11" fmla="*/ 16 h 197"/>
                <a:gd name="T12" fmla="*/ 57 w 192"/>
                <a:gd name="T13" fmla="*/ 29 h 197"/>
                <a:gd name="T14" fmla="*/ 50 w 192"/>
                <a:gd name="T15" fmla="*/ 49 h 197"/>
                <a:gd name="T16" fmla="*/ 18 w 192"/>
                <a:gd name="T17" fmla="*/ 53 h 197"/>
                <a:gd name="T18" fmla="*/ 5 w 192"/>
                <a:gd name="T19" fmla="*/ 65 h 197"/>
                <a:gd name="T20" fmla="*/ 1 w 192"/>
                <a:gd name="T21" fmla="*/ 91 h 197"/>
                <a:gd name="T22" fmla="*/ 3 w 192"/>
                <a:gd name="T23" fmla="*/ 138 h 197"/>
                <a:gd name="T24" fmla="*/ 12 w 192"/>
                <a:gd name="T25" fmla="*/ 153 h 197"/>
                <a:gd name="T26" fmla="*/ 36 w 192"/>
                <a:gd name="T27" fmla="*/ 161 h 197"/>
                <a:gd name="T28" fmla="*/ 42 w 192"/>
                <a:gd name="T29" fmla="*/ 182 h 197"/>
                <a:gd name="T30" fmla="*/ 54 w 192"/>
                <a:gd name="T31" fmla="*/ 188 h 197"/>
                <a:gd name="T32" fmla="*/ 65 w 192"/>
                <a:gd name="T33" fmla="*/ 168 h 197"/>
                <a:gd name="T34" fmla="*/ 77 w 192"/>
                <a:gd name="T35" fmla="*/ 158 h 197"/>
                <a:gd name="T36" fmla="*/ 95 w 192"/>
                <a:gd name="T37" fmla="*/ 149 h 197"/>
                <a:gd name="T38" fmla="*/ 105 w 192"/>
                <a:gd name="T39" fmla="*/ 126 h 197"/>
                <a:gd name="T40" fmla="*/ 123 w 192"/>
                <a:gd name="T41" fmla="*/ 127 h 197"/>
                <a:gd name="T42" fmla="*/ 147 w 192"/>
                <a:gd name="T43" fmla="*/ 139 h 197"/>
                <a:gd name="T44" fmla="*/ 164 w 192"/>
                <a:gd name="T45" fmla="*/ 144 h 197"/>
                <a:gd name="T46" fmla="*/ 171 w 192"/>
                <a:gd name="T47" fmla="*/ 113 h 197"/>
                <a:gd name="T48" fmla="*/ 187 w 192"/>
                <a:gd name="T49" fmla="*/ 98 h 197"/>
                <a:gd name="T50" fmla="*/ 191 w 192"/>
                <a:gd name="T51" fmla="*/ 73 h 197"/>
                <a:gd name="T52" fmla="*/ 50 w 192"/>
                <a:gd name="T53" fmla="*/ 190 h 197"/>
                <a:gd name="T54" fmla="*/ 95 w 192"/>
                <a:gd name="T55" fmla="*/ 142 h 197"/>
                <a:gd name="T56" fmla="*/ 69 w 192"/>
                <a:gd name="T57" fmla="*/ 157 h 197"/>
                <a:gd name="T58" fmla="*/ 56 w 192"/>
                <a:gd name="T59" fmla="*/ 173 h 197"/>
                <a:gd name="T60" fmla="*/ 47 w 192"/>
                <a:gd name="T61" fmla="*/ 184 h 197"/>
                <a:gd name="T62" fmla="*/ 46 w 192"/>
                <a:gd name="T63" fmla="*/ 158 h 197"/>
                <a:gd name="T64" fmla="*/ 40 w 192"/>
                <a:gd name="T65" fmla="*/ 150 h 197"/>
                <a:gd name="T66" fmla="*/ 47 w 192"/>
                <a:gd name="T67" fmla="*/ 129 h 197"/>
                <a:gd name="T68" fmla="*/ 54 w 192"/>
                <a:gd name="T69" fmla="*/ 108 h 197"/>
                <a:gd name="T70" fmla="*/ 47 w 192"/>
                <a:gd name="T71" fmla="*/ 86 h 197"/>
                <a:gd name="T72" fmla="*/ 43 w 192"/>
                <a:gd name="T73" fmla="*/ 59 h 197"/>
                <a:gd name="T74" fmla="*/ 54 w 192"/>
                <a:gd name="T75" fmla="*/ 78 h 197"/>
                <a:gd name="T76" fmla="*/ 61 w 192"/>
                <a:gd name="T77" fmla="*/ 100 h 197"/>
                <a:gd name="T78" fmla="*/ 75 w 192"/>
                <a:gd name="T79" fmla="*/ 115 h 197"/>
                <a:gd name="T80" fmla="*/ 91 w 192"/>
                <a:gd name="T81" fmla="*/ 122 h 197"/>
                <a:gd name="T82" fmla="*/ 140 w 192"/>
                <a:gd name="T83" fmla="*/ 11 h 197"/>
                <a:gd name="T84" fmla="*/ 125 w 192"/>
                <a:gd name="T85" fmla="*/ 20 h 197"/>
                <a:gd name="T86" fmla="*/ 120 w 192"/>
                <a:gd name="T87" fmla="*/ 43 h 197"/>
                <a:gd name="T88" fmla="*/ 116 w 192"/>
                <a:gd name="T89" fmla="*/ 63 h 197"/>
                <a:gd name="T90" fmla="*/ 112 w 192"/>
                <a:gd name="T91" fmla="*/ 80 h 197"/>
                <a:gd name="T92" fmla="*/ 117 w 192"/>
                <a:gd name="T93" fmla="*/ 94 h 197"/>
                <a:gd name="T94" fmla="*/ 119 w 192"/>
                <a:gd name="T95" fmla="*/ 112 h 197"/>
                <a:gd name="T96" fmla="*/ 127 w 192"/>
                <a:gd name="T97" fmla="*/ 122 h 197"/>
                <a:gd name="T98" fmla="*/ 105 w 192"/>
                <a:gd name="T99" fmla="*/ 106 h 197"/>
                <a:gd name="T100" fmla="*/ 104 w 192"/>
                <a:gd name="T101" fmla="*/ 80 h 197"/>
                <a:gd name="T102" fmla="*/ 98 w 192"/>
                <a:gd name="T103" fmla="*/ 64 h 197"/>
                <a:gd name="T104" fmla="*/ 79 w 192"/>
                <a:gd name="T105" fmla="*/ 54 h 197"/>
                <a:gd name="T106" fmla="*/ 57 w 192"/>
                <a:gd name="T107" fmla="*/ 43 h 197"/>
                <a:gd name="T108" fmla="*/ 69 w 192"/>
                <a:gd name="T109" fmla="*/ 24 h 197"/>
                <a:gd name="T110" fmla="*/ 91 w 192"/>
                <a:gd name="T111" fmla="*/ 11 h 197"/>
                <a:gd name="T112" fmla="*/ 110 w 192"/>
                <a:gd name="T113" fmla="*/ 7 h 197"/>
                <a:gd name="T114" fmla="*/ 135 w 192"/>
                <a:gd name="T115" fmla="*/ 8 h 197"/>
                <a:gd name="T116" fmla="*/ 150 w 192"/>
                <a:gd name="T117" fmla="*/ 140 h 197"/>
                <a:gd name="T118" fmla="*/ 155 w 192"/>
                <a:gd name="T119" fmla="*/ 144 h 197"/>
                <a:gd name="T120" fmla="*/ 160 w 192"/>
                <a:gd name="T121" fmla="*/ 133 h 197"/>
                <a:gd name="T122" fmla="*/ 184 w 192"/>
                <a:gd name="T123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7">
                  <a:moveTo>
                    <a:pt x="191" y="70"/>
                  </a:moveTo>
                  <a:cubicBezTo>
                    <a:pt x="192" y="69"/>
                    <a:pt x="191" y="68"/>
                    <a:pt x="191" y="68"/>
                  </a:cubicBezTo>
                  <a:cubicBezTo>
                    <a:pt x="191" y="67"/>
                    <a:pt x="191" y="67"/>
                    <a:pt x="191" y="66"/>
                  </a:cubicBezTo>
                  <a:cubicBezTo>
                    <a:pt x="191" y="66"/>
                    <a:pt x="191" y="65"/>
                    <a:pt x="191" y="64"/>
                  </a:cubicBezTo>
                  <a:cubicBezTo>
                    <a:pt x="191" y="63"/>
                    <a:pt x="191" y="63"/>
                    <a:pt x="191" y="62"/>
                  </a:cubicBezTo>
                  <a:cubicBezTo>
                    <a:pt x="191" y="62"/>
                    <a:pt x="191" y="61"/>
                    <a:pt x="191" y="61"/>
                  </a:cubicBezTo>
                  <a:cubicBezTo>
                    <a:pt x="191" y="61"/>
                    <a:pt x="191" y="61"/>
                    <a:pt x="191" y="60"/>
                  </a:cubicBezTo>
                  <a:cubicBezTo>
                    <a:pt x="191" y="60"/>
                    <a:pt x="191" y="58"/>
                    <a:pt x="191" y="58"/>
                  </a:cubicBezTo>
                  <a:cubicBezTo>
                    <a:pt x="191" y="58"/>
                    <a:pt x="191" y="58"/>
                    <a:pt x="191" y="57"/>
                  </a:cubicBezTo>
                  <a:cubicBezTo>
                    <a:pt x="191" y="57"/>
                    <a:pt x="191" y="57"/>
                    <a:pt x="190" y="56"/>
                  </a:cubicBezTo>
                  <a:cubicBezTo>
                    <a:pt x="190" y="56"/>
                    <a:pt x="190" y="55"/>
                    <a:pt x="190" y="55"/>
                  </a:cubicBezTo>
                  <a:cubicBezTo>
                    <a:pt x="190" y="54"/>
                    <a:pt x="189" y="53"/>
                    <a:pt x="189" y="52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0"/>
                    <a:pt x="189" y="50"/>
                    <a:pt x="189" y="49"/>
                  </a:cubicBezTo>
                  <a:cubicBezTo>
                    <a:pt x="190" y="48"/>
                    <a:pt x="189" y="47"/>
                    <a:pt x="189" y="46"/>
                  </a:cubicBezTo>
                  <a:cubicBezTo>
                    <a:pt x="189" y="46"/>
                    <a:pt x="189" y="45"/>
                    <a:pt x="189" y="45"/>
                  </a:cubicBezTo>
                  <a:cubicBezTo>
                    <a:pt x="189" y="44"/>
                    <a:pt x="188" y="43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7" y="39"/>
                    <a:pt x="187" y="38"/>
                    <a:pt x="187" y="38"/>
                  </a:cubicBezTo>
                  <a:cubicBezTo>
                    <a:pt x="187" y="37"/>
                    <a:pt x="187" y="37"/>
                    <a:pt x="187" y="36"/>
                  </a:cubicBezTo>
                  <a:cubicBezTo>
                    <a:pt x="186" y="36"/>
                    <a:pt x="186" y="35"/>
                    <a:pt x="186" y="35"/>
                  </a:cubicBezTo>
                  <a:cubicBezTo>
                    <a:pt x="186" y="35"/>
                    <a:pt x="186" y="34"/>
                    <a:pt x="186" y="34"/>
                  </a:cubicBezTo>
                  <a:cubicBezTo>
                    <a:pt x="185" y="33"/>
                    <a:pt x="184" y="31"/>
                    <a:pt x="183" y="30"/>
                  </a:cubicBezTo>
                  <a:cubicBezTo>
                    <a:pt x="182" y="29"/>
                    <a:pt x="182" y="28"/>
                    <a:pt x="181" y="27"/>
                  </a:cubicBezTo>
                  <a:cubicBezTo>
                    <a:pt x="181" y="26"/>
                    <a:pt x="180" y="26"/>
                    <a:pt x="180" y="26"/>
                  </a:cubicBezTo>
                  <a:cubicBezTo>
                    <a:pt x="179" y="26"/>
                    <a:pt x="179" y="25"/>
                    <a:pt x="179" y="25"/>
                  </a:cubicBezTo>
                  <a:cubicBezTo>
                    <a:pt x="179" y="25"/>
                    <a:pt x="178" y="25"/>
                    <a:pt x="178" y="24"/>
                  </a:cubicBezTo>
                  <a:cubicBezTo>
                    <a:pt x="177" y="24"/>
                    <a:pt x="177" y="23"/>
                    <a:pt x="176" y="23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76" y="23"/>
                    <a:pt x="175" y="22"/>
                    <a:pt x="175" y="22"/>
                  </a:cubicBezTo>
                  <a:cubicBezTo>
                    <a:pt x="175" y="22"/>
                    <a:pt x="174" y="22"/>
                    <a:pt x="174" y="21"/>
                  </a:cubicBezTo>
                  <a:cubicBezTo>
                    <a:pt x="173" y="21"/>
                    <a:pt x="173" y="20"/>
                    <a:pt x="172" y="20"/>
                  </a:cubicBezTo>
                  <a:cubicBezTo>
                    <a:pt x="171" y="19"/>
                    <a:pt x="171" y="19"/>
                    <a:pt x="170" y="19"/>
                  </a:cubicBezTo>
                  <a:cubicBezTo>
                    <a:pt x="170" y="18"/>
                    <a:pt x="169" y="18"/>
                    <a:pt x="169" y="18"/>
                  </a:cubicBezTo>
                  <a:cubicBezTo>
                    <a:pt x="169" y="18"/>
                    <a:pt x="168" y="18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6"/>
                    <a:pt x="165" y="16"/>
                    <a:pt x="165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4"/>
                    <a:pt x="163" y="15"/>
                    <a:pt x="163" y="14"/>
                  </a:cubicBezTo>
                  <a:cubicBezTo>
                    <a:pt x="162" y="14"/>
                    <a:pt x="162" y="13"/>
                    <a:pt x="161" y="13"/>
                  </a:cubicBezTo>
                  <a:cubicBezTo>
                    <a:pt x="161" y="13"/>
                    <a:pt x="160" y="13"/>
                    <a:pt x="159" y="12"/>
                  </a:cubicBezTo>
                  <a:cubicBezTo>
                    <a:pt x="159" y="12"/>
                    <a:pt x="159" y="12"/>
                    <a:pt x="158" y="11"/>
                  </a:cubicBezTo>
                  <a:cubicBezTo>
                    <a:pt x="158" y="11"/>
                    <a:pt x="157" y="11"/>
                    <a:pt x="157" y="11"/>
                  </a:cubicBezTo>
                  <a:cubicBezTo>
                    <a:pt x="156" y="11"/>
                    <a:pt x="156" y="10"/>
                    <a:pt x="156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4" y="9"/>
                    <a:pt x="154" y="9"/>
                    <a:pt x="153" y="9"/>
                  </a:cubicBezTo>
                  <a:cubicBezTo>
                    <a:pt x="153" y="8"/>
                    <a:pt x="153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7"/>
                    <a:pt x="150" y="7"/>
                    <a:pt x="150" y="7"/>
                  </a:cubicBezTo>
                  <a:cubicBezTo>
                    <a:pt x="150" y="7"/>
                    <a:pt x="149" y="7"/>
                    <a:pt x="149" y="7"/>
                  </a:cubicBezTo>
                  <a:cubicBezTo>
                    <a:pt x="149" y="6"/>
                    <a:pt x="149" y="6"/>
                    <a:pt x="148" y="6"/>
                  </a:cubicBezTo>
                  <a:cubicBezTo>
                    <a:pt x="148" y="6"/>
                    <a:pt x="147" y="6"/>
                    <a:pt x="147" y="6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5" y="5"/>
                    <a:pt x="145" y="5"/>
                    <a:pt x="144" y="5"/>
                  </a:cubicBezTo>
                  <a:cubicBezTo>
                    <a:pt x="144" y="5"/>
                    <a:pt x="143" y="4"/>
                    <a:pt x="143" y="4"/>
                  </a:cubicBezTo>
                  <a:cubicBezTo>
                    <a:pt x="143" y="4"/>
                    <a:pt x="143" y="4"/>
                    <a:pt x="142" y="4"/>
                  </a:cubicBezTo>
                  <a:cubicBezTo>
                    <a:pt x="142" y="4"/>
                    <a:pt x="141" y="4"/>
                    <a:pt x="140" y="3"/>
                  </a:cubicBezTo>
                  <a:cubicBezTo>
                    <a:pt x="140" y="3"/>
                    <a:pt x="139" y="3"/>
                    <a:pt x="139" y="3"/>
                  </a:cubicBezTo>
                  <a:cubicBezTo>
                    <a:pt x="139" y="3"/>
                    <a:pt x="139" y="3"/>
                    <a:pt x="138" y="3"/>
                  </a:cubicBezTo>
                  <a:cubicBezTo>
                    <a:pt x="138" y="3"/>
                    <a:pt x="137" y="2"/>
                    <a:pt x="136" y="2"/>
                  </a:cubicBezTo>
                  <a:cubicBezTo>
                    <a:pt x="134" y="2"/>
                    <a:pt x="132" y="2"/>
                    <a:pt x="130" y="1"/>
                  </a:cubicBezTo>
                  <a:cubicBezTo>
                    <a:pt x="129" y="1"/>
                    <a:pt x="129" y="1"/>
                    <a:pt x="128" y="1"/>
                  </a:cubicBezTo>
                  <a:cubicBezTo>
                    <a:pt x="126" y="1"/>
                    <a:pt x="123" y="0"/>
                    <a:pt x="120" y="0"/>
                  </a:cubicBezTo>
                  <a:cubicBezTo>
                    <a:pt x="119" y="1"/>
                    <a:pt x="119" y="1"/>
                    <a:pt x="118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1"/>
                    <a:pt x="114" y="1"/>
                  </a:cubicBezTo>
                  <a:cubicBezTo>
                    <a:pt x="112" y="1"/>
                    <a:pt x="111" y="1"/>
                    <a:pt x="109" y="1"/>
                  </a:cubicBezTo>
                  <a:cubicBezTo>
                    <a:pt x="109" y="1"/>
                    <a:pt x="108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6" y="2"/>
                    <a:pt x="105" y="2"/>
                    <a:pt x="105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4" y="2"/>
                    <a:pt x="103" y="2"/>
                    <a:pt x="103" y="2"/>
                  </a:cubicBezTo>
                  <a:cubicBezTo>
                    <a:pt x="103" y="2"/>
                    <a:pt x="103" y="2"/>
                    <a:pt x="102" y="2"/>
                  </a:cubicBezTo>
                  <a:cubicBezTo>
                    <a:pt x="102" y="2"/>
                    <a:pt x="102" y="2"/>
                    <a:pt x="101" y="3"/>
                  </a:cubicBezTo>
                  <a:cubicBezTo>
                    <a:pt x="101" y="3"/>
                    <a:pt x="100" y="3"/>
                    <a:pt x="99" y="3"/>
                  </a:cubicBezTo>
                  <a:cubicBezTo>
                    <a:pt x="98" y="3"/>
                    <a:pt x="98" y="3"/>
                    <a:pt x="97" y="3"/>
                  </a:cubicBezTo>
                  <a:cubicBezTo>
                    <a:pt x="97" y="3"/>
                    <a:pt x="96" y="4"/>
                    <a:pt x="96" y="4"/>
                  </a:cubicBezTo>
                  <a:cubicBezTo>
                    <a:pt x="96" y="4"/>
                    <a:pt x="95" y="3"/>
                    <a:pt x="95" y="4"/>
                  </a:cubicBezTo>
                  <a:cubicBezTo>
                    <a:pt x="95" y="4"/>
                    <a:pt x="94" y="4"/>
                    <a:pt x="94" y="4"/>
                  </a:cubicBezTo>
                  <a:cubicBezTo>
                    <a:pt x="94" y="4"/>
                    <a:pt x="93" y="4"/>
                    <a:pt x="93" y="4"/>
                  </a:cubicBezTo>
                  <a:cubicBezTo>
                    <a:pt x="92" y="5"/>
                    <a:pt x="91" y="5"/>
                    <a:pt x="90" y="5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2" y="8"/>
                    <a:pt x="81" y="8"/>
                    <a:pt x="81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79" y="9"/>
                    <a:pt x="79" y="9"/>
                  </a:cubicBezTo>
                  <a:cubicBezTo>
                    <a:pt x="79" y="9"/>
                    <a:pt x="79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0"/>
                    <a:pt x="78" y="10"/>
                    <a:pt x="77" y="10"/>
                  </a:cubicBezTo>
                  <a:cubicBezTo>
                    <a:pt x="76" y="10"/>
                    <a:pt x="75" y="11"/>
                    <a:pt x="75" y="11"/>
                  </a:cubicBezTo>
                  <a:cubicBezTo>
                    <a:pt x="74" y="11"/>
                    <a:pt x="74" y="12"/>
                    <a:pt x="74" y="12"/>
                  </a:cubicBezTo>
                  <a:cubicBezTo>
                    <a:pt x="73" y="12"/>
                    <a:pt x="72" y="13"/>
                    <a:pt x="72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0" y="15"/>
                    <a:pt x="69" y="15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7"/>
                    <a:pt x="67" y="17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9"/>
                    <a:pt x="64" y="19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1"/>
                    <a:pt x="63" y="22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3"/>
                    <a:pt x="62" y="23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4"/>
                    <a:pt x="60" y="25"/>
                    <a:pt x="60" y="25"/>
                  </a:cubicBezTo>
                  <a:cubicBezTo>
                    <a:pt x="60" y="25"/>
                    <a:pt x="59" y="26"/>
                    <a:pt x="59" y="26"/>
                  </a:cubicBezTo>
                  <a:cubicBezTo>
                    <a:pt x="59" y="26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7" y="28"/>
                    <a:pt x="57" y="29"/>
                    <a:pt x="57" y="29"/>
                  </a:cubicBezTo>
                  <a:cubicBezTo>
                    <a:pt x="57" y="29"/>
                    <a:pt x="57" y="30"/>
                    <a:pt x="56" y="30"/>
                  </a:cubicBezTo>
                  <a:cubicBezTo>
                    <a:pt x="56" y="30"/>
                    <a:pt x="56" y="31"/>
                    <a:pt x="56" y="31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5" y="32"/>
                    <a:pt x="55" y="33"/>
                    <a:pt x="55" y="33"/>
                  </a:cubicBezTo>
                  <a:cubicBezTo>
                    <a:pt x="55" y="34"/>
                    <a:pt x="54" y="34"/>
                    <a:pt x="54" y="34"/>
                  </a:cubicBezTo>
                  <a:cubicBezTo>
                    <a:pt x="54" y="34"/>
                    <a:pt x="54" y="35"/>
                    <a:pt x="54" y="35"/>
                  </a:cubicBezTo>
                  <a:cubicBezTo>
                    <a:pt x="54" y="35"/>
                    <a:pt x="53" y="36"/>
                    <a:pt x="53" y="36"/>
                  </a:cubicBezTo>
                  <a:cubicBezTo>
                    <a:pt x="53" y="36"/>
                    <a:pt x="53" y="36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9"/>
                    <a:pt x="52" y="40"/>
                  </a:cubicBezTo>
                  <a:cubicBezTo>
                    <a:pt x="52" y="40"/>
                    <a:pt x="52" y="40"/>
                    <a:pt x="51" y="41"/>
                  </a:cubicBezTo>
                  <a:cubicBezTo>
                    <a:pt x="51" y="41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6"/>
                    <a:pt x="51" y="46"/>
                    <a:pt x="51" y="47"/>
                  </a:cubicBezTo>
                  <a:cubicBezTo>
                    <a:pt x="51" y="47"/>
                    <a:pt x="50" y="48"/>
                    <a:pt x="50" y="49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50" y="50"/>
                    <a:pt x="50" y="50"/>
                    <a:pt x="50" y="51"/>
                  </a:cubicBezTo>
                  <a:cubicBezTo>
                    <a:pt x="49" y="51"/>
                    <a:pt x="48" y="51"/>
                    <a:pt x="47" y="50"/>
                  </a:cubicBezTo>
                  <a:cubicBezTo>
                    <a:pt x="46" y="50"/>
                    <a:pt x="46" y="51"/>
                    <a:pt x="45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43" y="50"/>
                    <a:pt x="43" y="51"/>
                    <a:pt x="42" y="50"/>
                  </a:cubicBezTo>
                  <a:cubicBezTo>
                    <a:pt x="42" y="50"/>
                    <a:pt x="41" y="50"/>
                    <a:pt x="41" y="50"/>
                  </a:cubicBezTo>
                  <a:cubicBezTo>
                    <a:pt x="39" y="50"/>
                    <a:pt x="38" y="50"/>
                    <a:pt x="37" y="50"/>
                  </a:cubicBezTo>
                  <a:cubicBezTo>
                    <a:pt x="36" y="50"/>
                    <a:pt x="35" y="51"/>
                    <a:pt x="34" y="51"/>
                  </a:cubicBezTo>
                  <a:cubicBezTo>
                    <a:pt x="33" y="51"/>
                    <a:pt x="33" y="51"/>
                    <a:pt x="32" y="51"/>
                  </a:cubicBezTo>
                  <a:cubicBezTo>
                    <a:pt x="30" y="51"/>
                    <a:pt x="27" y="51"/>
                    <a:pt x="24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1" y="52"/>
                  </a:cubicBezTo>
                  <a:cubicBezTo>
                    <a:pt x="21" y="52"/>
                    <a:pt x="21" y="53"/>
                    <a:pt x="20" y="53"/>
                  </a:cubicBezTo>
                  <a:cubicBezTo>
                    <a:pt x="20" y="53"/>
                    <a:pt x="20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6" y="54"/>
                    <a:pt x="16" y="5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6"/>
                    <a:pt x="13" y="56"/>
                  </a:cubicBezTo>
                  <a:cubicBezTo>
                    <a:pt x="13" y="56"/>
                    <a:pt x="13" y="56"/>
                    <a:pt x="12" y="56"/>
                  </a:cubicBezTo>
                  <a:cubicBezTo>
                    <a:pt x="12" y="57"/>
                    <a:pt x="12" y="57"/>
                    <a:pt x="11" y="58"/>
                  </a:cubicBezTo>
                  <a:cubicBezTo>
                    <a:pt x="11" y="58"/>
                    <a:pt x="10" y="59"/>
                    <a:pt x="9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9" y="60"/>
                    <a:pt x="8" y="60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5" y="63"/>
                    <a:pt x="5" y="64"/>
                  </a:cubicBezTo>
                  <a:cubicBezTo>
                    <a:pt x="5" y="64"/>
                    <a:pt x="5" y="65"/>
                    <a:pt x="5" y="65"/>
                  </a:cubicBezTo>
                  <a:cubicBezTo>
                    <a:pt x="5" y="66"/>
                    <a:pt x="4" y="66"/>
                    <a:pt x="4" y="67"/>
                  </a:cubicBezTo>
                  <a:cubicBezTo>
                    <a:pt x="4" y="67"/>
                    <a:pt x="4" y="68"/>
                    <a:pt x="4" y="68"/>
                  </a:cubicBezTo>
                  <a:cubicBezTo>
                    <a:pt x="4" y="68"/>
                    <a:pt x="4" y="69"/>
                    <a:pt x="4" y="69"/>
                  </a:cubicBezTo>
                  <a:cubicBezTo>
                    <a:pt x="3" y="70"/>
                    <a:pt x="4" y="70"/>
                    <a:pt x="4" y="70"/>
                  </a:cubicBezTo>
                  <a:cubicBezTo>
                    <a:pt x="4" y="71"/>
                    <a:pt x="4" y="71"/>
                    <a:pt x="4" y="72"/>
                  </a:cubicBezTo>
                  <a:cubicBezTo>
                    <a:pt x="4" y="72"/>
                    <a:pt x="4" y="73"/>
                    <a:pt x="4" y="73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3" y="76"/>
                    <a:pt x="3" y="77"/>
                    <a:pt x="3" y="77"/>
                  </a:cubicBezTo>
                  <a:cubicBezTo>
                    <a:pt x="3" y="78"/>
                    <a:pt x="2" y="78"/>
                    <a:pt x="2" y="79"/>
                  </a:cubicBezTo>
                  <a:cubicBezTo>
                    <a:pt x="2" y="80"/>
                    <a:pt x="2" y="80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4"/>
                    <a:pt x="2" y="85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1" y="92"/>
                    <a:pt x="1" y="93"/>
                    <a:pt x="1" y="94"/>
                  </a:cubicBezTo>
                  <a:cubicBezTo>
                    <a:pt x="1" y="95"/>
                    <a:pt x="1" y="96"/>
                    <a:pt x="1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1" y="98"/>
                    <a:pt x="1" y="99"/>
                    <a:pt x="1" y="99"/>
                  </a:cubicBezTo>
                  <a:cubicBezTo>
                    <a:pt x="0" y="101"/>
                    <a:pt x="1" y="103"/>
                    <a:pt x="1" y="106"/>
                  </a:cubicBezTo>
                  <a:cubicBezTo>
                    <a:pt x="0" y="107"/>
                    <a:pt x="0" y="110"/>
                    <a:pt x="0" y="111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1" y="114"/>
                    <a:pt x="1" y="114"/>
                  </a:cubicBezTo>
                  <a:cubicBezTo>
                    <a:pt x="1" y="115"/>
                    <a:pt x="1" y="116"/>
                    <a:pt x="0" y="117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20"/>
                    <a:pt x="0" y="120"/>
                    <a:pt x="1" y="121"/>
                  </a:cubicBezTo>
                  <a:cubicBezTo>
                    <a:pt x="1" y="122"/>
                    <a:pt x="1" y="123"/>
                    <a:pt x="0" y="123"/>
                  </a:cubicBezTo>
                  <a:cubicBezTo>
                    <a:pt x="0" y="124"/>
                    <a:pt x="0" y="124"/>
                    <a:pt x="1" y="125"/>
                  </a:cubicBezTo>
                  <a:cubicBezTo>
                    <a:pt x="1" y="126"/>
                    <a:pt x="1" y="127"/>
                    <a:pt x="1" y="128"/>
                  </a:cubicBezTo>
                  <a:cubicBezTo>
                    <a:pt x="1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3"/>
                    <a:pt x="2" y="136"/>
                    <a:pt x="3" y="138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3" y="141"/>
                    <a:pt x="3" y="142"/>
                    <a:pt x="4" y="143"/>
                  </a:cubicBezTo>
                  <a:cubicBezTo>
                    <a:pt x="4" y="143"/>
                    <a:pt x="4" y="143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6"/>
                    <a:pt x="5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7" y="148"/>
                    <a:pt x="7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9" y="151"/>
                    <a:pt x="9" y="151"/>
                    <a:pt x="10" y="151"/>
                  </a:cubicBezTo>
                  <a:cubicBezTo>
                    <a:pt x="10" y="151"/>
                    <a:pt x="10" y="151"/>
                    <a:pt x="10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2" y="153"/>
                    <a:pt x="12" y="153"/>
                  </a:cubicBezTo>
                  <a:cubicBezTo>
                    <a:pt x="12" y="153"/>
                    <a:pt x="13" y="154"/>
                    <a:pt x="13" y="154"/>
                  </a:cubicBezTo>
                  <a:cubicBezTo>
                    <a:pt x="13" y="154"/>
                    <a:pt x="13" y="154"/>
                    <a:pt x="14" y="154"/>
                  </a:cubicBezTo>
                  <a:cubicBezTo>
                    <a:pt x="14" y="154"/>
                    <a:pt x="15" y="154"/>
                    <a:pt x="15" y="155"/>
                  </a:cubicBezTo>
                  <a:cubicBezTo>
                    <a:pt x="15" y="155"/>
                    <a:pt x="15" y="155"/>
                    <a:pt x="16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6" y="156"/>
                    <a:pt x="17" y="156"/>
                  </a:cubicBezTo>
                  <a:cubicBezTo>
                    <a:pt x="18" y="156"/>
                    <a:pt x="19" y="156"/>
                    <a:pt x="19" y="156"/>
                  </a:cubicBezTo>
                  <a:cubicBezTo>
                    <a:pt x="20" y="157"/>
                    <a:pt x="21" y="157"/>
                    <a:pt x="22" y="157"/>
                  </a:cubicBezTo>
                  <a:cubicBezTo>
                    <a:pt x="22" y="158"/>
                    <a:pt x="23" y="157"/>
                    <a:pt x="23" y="158"/>
                  </a:cubicBezTo>
                  <a:cubicBezTo>
                    <a:pt x="24" y="158"/>
                    <a:pt x="24" y="158"/>
                    <a:pt x="25" y="158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8"/>
                    <a:pt x="27" y="159"/>
                    <a:pt x="2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30" y="159"/>
                    <a:pt x="31" y="160"/>
                  </a:cubicBezTo>
                  <a:cubicBezTo>
                    <a:pt x="31" y="160"/>
                    <a:pt x="31" y="159"/>
                    <a:pt x="31" y="159"/>
                  </a:cubicBezTo>
                  <a:cubicBezTo>
                    <a:pt x="32" y="160"/>
                    <a:pt x="33" y="160"/>
                    <a:pt x="34" y="160"/>
                  </a:cubicBezTo>
                  <a:cubicBezTo>
                    <a:pt x="34" y="160"/>
                    <a:pt x="35" y="160"/>
                    <a:pt x="36" y="161"/>
                  </a:cubicBezTo>
                  <a:cubicBezTo>
                    <a:pt x="36" y="161"/>
                    <a:pt x="37" y="161"/>
                    <a:pt x="37" y="161"/>
                  </a:cubicBezTo>
                  <a:cubicBezTo>
                    <a:pt x="37" y="161"/>
                    <a:pt x="38" y="161"/>
                    <a:pt x="38" y="161"/>
                  </a:cubicBezTo>
                  <a:cubicBezTo>
                    <a:pt x="38" y="161"/>
                    <a:pt x="39" y="161"/>
                    <a:pt x="39" y="162"/>
                  </a:cubicBezTo>
                  <a:cubicBezTo>
                    <a:pt x="39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6"/>
                    <a:pt x="42" y="166"/>
                    <a:pt x="42" y="167"/>
                  </a:cubicBezTo>
                  <a:cubicBezTo>
                    <a:pt x="42" y="167"/>
                    <a:pt x="42" y="168"/>
                    <a:pt x="43" y="169"/>
                  </a:cubicBezTo>
                  <a:cubicBezTo>
                    <a:pt x="43" y="170"/>
                    <a:pt x="43" y="172"/>
                    <a:pt x="43" y="173"/>
                  </a:cubicBezTo>
                  <a:cubicBezTo>
                    <a:pt x="43" y="173"/>
                    <a:pt x="43" y="174"/>
                    <a:pt x="43" y="175"/>
                  </a:cubicBezTo>
                  <a:cubicBezTo>
                    <a:pt x="43" y="175"/>
                    <a:pt x="43" y="176"/>
                    <a:pt x="42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78"/>
                    <a:pt x="42" y="179"/>
                    <a:pt x="42" y="179"/>
                  </a:cubicBezTo>
                  <a:cubicBezTo>
                    <a:pt x="42" y="179"/>
                    <a:pt x="42" y="180"/>
                    <a:pt x="42" y="180"/>
                  </a:cubicBezTo>
                  <a:cubicBezTo>
                    <a:pt x="42" y="181"/>
                    <a:pt x="43" y="182"/>
                    <a:pt x="42" y="182"/>
                  </a:cubicBezTo>
                  <a:cubicBezTo>
                    <a:pt x="42" y="184"/>
                    <a:pt x="42" y="185"/>
                    <a:pt x="42" y="187"/>
                  </a:cubicBezTo>
                  <a:cubicBezTo>
                    <a:pt x="42" y="187"/>
                    <a:pt x="42" y="188"/>
                    <a:pt x="42" y="189"/>
                  </a:cubicBezTo>
                  <a:cubicBezTo>
                    <a:pt x="42" y="189"/>
                    <a:pt x="41" y="190"/>
                    <a:pt x="41" y="190"/>
                  </a:cubicBezTo>
                  <a:cubicBezTo>
                    <a:pt x="41" y="190"/>
                    <a:pt x="41" y="191"/>
                    <a:pt x="41" y="191"/>
                  </a:cubicBezTo>
                  <a:cubicBezTo>
                    <a:pt x="41" y="192"/>
                    <a:pt x="41" y="192"/>
                    <a:pt x="40" y="193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0" y="194"/>
                    <a:pt x="40" y="194"/>
                    <a:pt x="40" y="195"/>
                  </a:cubicBezTo>
                  <a:cubicBezTo>
                    <a:pt x="40" y="195"/>
                    <a:pt x="42" y="196"/>
                    <a:pt x="42" y="196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44" y="196"/>
                    <a:pt x="44" y="197"/>
                    <a:pt x="44" y="197"/>
                  </a:cubicBezTo>
                  <a:cubicBezTo>
                    <a:pt x="45" y="197"/>
                    <a:pt x="46" y="196"/>
                    <a:pt x="47" y="196"/>
                  </a:cubicBezTo>
                  <a:cubicBezTo>
                    <a:pt x="47" y="196"/>
                    <a:pt x="47" y="196"/>
                    <a:pt x="48" y="195"/>
                  </a:cubicBezTo>
                  <a:cubicBezTo>
                    <a:pt x="49" y="194"/>
                    <a:pt x="51" y="193"/>
                    <a:pt x="52" y="192"/>
                  </a:cubicBezTo>
                  <a:cubicBezTo>
                    <a:pt x="52" y="191"/>
                    <a:pt x="52" y="191"/>
                    <a:pt x="53" y="191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0"/>
                    <a:pt x="53" y="189"/>
                    <a:pt x="53" y="189"/>
                  </a:cubicBezTo>
                  <a:cubicBezTo>
                    <a:pt x="54" y="189"/>
                    <a:pt x="54" y="189"/>
                    <a:pt x="54" y="188"/>
                  </a:cubicBezTo>
                  <a:cubicBezTo>
                    <a:pt x="54" y="188"/>
                    <a:pt x="55" y="187"/>
                    <a:pt x="55" y="187"/>
                  </a:cubicBezTo>
                  <a:cubicBezTo>
                    <a:pt x="55" y="186"/>
                    <a:pt x="55" y="186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7" y="184"/>
                    <a:pt x="57" y="184"/>
                    <a:pt x="57" y="183"/>
                  </a:cubicBezTo>
                  <a:cubicBezTo>
                    <a:pt x="57" y="183"/>
                    <a:pt x="57" y="183"/>
                    <a:pt x="57" y="182"/>
                  </a:cubicBezTo>
                  <a:cubicBezTo>
                    <a:pt x="57" y="182"/>
                    <a:pt x="57" y="182"/>
                    <a:pt x="58" y="181"/>
                  </a:cubicBezTo>
                  <a:cubicBezTo>
                    <a:pt x="58" y="181"/>
                    <a:pt x="58" y="180"/>
                    <a:pt x="58" y="180"/>
                  </a:cubicBezTo>
                  <a:cubicBezTo>
                    <a:pt x="59" y="179"/>
                    <a:pt x="59" y="179"/>
                    <a:pt x="59" y="178"/>
                  </a:cubicBezTo>
                  <a:cubicBezTo>
                    <a:pt x="59" y="178"/>
                    <a:pt x="60" y="178"/>
                    <a:pt x="60" y="177"/>
                  </a:cubicBezTo>
                  <a:cubicBezTo>
                    <a:pt x="60" y="177"/>
                    <a:pt x="60" y="177"/>
                    <a:pt x="60" y="176"/>
                  </a:cubicBezTo>
                  <a:cubicBezTo>
                    <a:pt x="60" y="176"/>
                    <a:pt x="61" y="175"/>
                    <a:pt x="61" y="175"/>
                  </a:cubicBezTo>
                  <a:cubicBezTo>
                    <a:pt x="61" y="175"/>
                    <a:pt x="61" y="174"/>
                    <a:pt x="61" y="17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2"/>
                    <a:pt x="62" y="172"/>
                    <a:pt x="63" y="172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3" y="170"/>
                    <a:pt x="64" y="170"/>
                    <a:pt x="64" y="170"/>
                  </a:cubicBezTo>
                  <a:cubicBezTo>
                    <a:pt x="64" y="169"/>
                    <a:pt x="64" y="169"/>
                    <a:pt x="65" y="168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65" y="168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6"/>
                  </a:cubicBezTo>
                  <a:cubicBezTo>
                    <a:pt x="65" y="166"/>
                    <a:pt x="66" y="165"/>
                    <a:pt x="66" y="165"/>
                  </a:cubicBezTo>
                  <a:cubicBezTo>
                    <a:pt x="66" y="165"/>
                    <a:pt x="66" y="164"/>
                    <a:pt x="66" y="164"/>
                  </a:cubicBezTo>
                  <a:cubicBezTo>
                    <a:pt x="66" y="164"/>
                    <a:pt x="66" y="163"/>
                    <a:pt x="66" y="163"/>
                  </a:cubicBezTo>
                  <a:cubicBezTo>
                    <a:pt x="67" y="163"/>
                    <a:pt x="67" y="162"/>
                    <a:pt x="67" y="162"/>
                  </a:cubicBezTo>
                  <a:cubicBezTo>
                    <a:pt x="67" y="162"/>
                    <a:pt x="68" y="162"/>
                    <a:pt x="68" y="162"/>
                  </a:cubicBezTo>
                  <a:cubicBezTo>
                    <a:pt x="68" y="161"/>
                    <a:pt x="69" y="161"/>
                    <a:pt x="69" y="161"/>
                  </a:cubicBezTo>
                  <a:cubicBezTo>
                    <a:pt x="70" y="161"/>
                    <a:pt x="70" y="161"/>
                    <a:pt x="71" y="161"/>
                  </a:cubicBezTo>
                  <a:cubicBezTo>
                    <a:pt x="71" y="161"/>
                    <a:pt x="72" y="160"/>
                    <a:pt x="72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4" y="160"/>
                    <a:pt x="75" y="160"/>
                    <a:pt x="75" y="160"/>
                  </a:cubicBezTo>
                  <a:cubicBezTo>
                    <a:pt x="75" y="160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7" y="159"/>
                    <a:pt x="77" y="159"/>
                    <a:pt x="77" y="158"/>
                  </a:cubicBezTo>
                  <a:cubicBezTo>
                    <a:pt x="77" y="158"/>
                    <a:pt x="78" y="158"/>
                    <a:pt x="78" y="158"/>
                  </a:cubicBezTo>
                  <a:cubicBezTo>
                    <a:pt x="78" y="158"/>
                    <a:pt x="79" y="158"/>
                    <a:pt x="79" y="158"/>
                  </a:cubicBezTo>
                  <a:cubicBezTo>
                    <a:pt x="79" y="158"/>
                    <a:pt x="80" y="158"/>
                    <a:pt x="80" y="158"/>
                  </a:cubicBezTo>
                  <a:cubicBezTo>
                    <a:pt x="80" y="158"/>
                    <a:pt x="81" y="157"/>
                    <a:pt x="81" y="157"/>
                  </a:cubicBezTo>
                  <a:cubicBezTo>
                    <a:pt x="81" y="157"/>
                    <a:pt x="82" y="157"/>
                    <a:pt x="82" y="157"/>
                  </a:cubicBezTo>
                  <a:cubicBezTo>
                    <a:pt x="83" y="157"/>
                    <a:pt x="83" y="156"/>
                    <a:pt x="84" y="156"/>
                  </a:cubicBezTo>
                  <a:cubicBezTo>
                    <a:pt x="84" y="156"/>
                    <a:pt x="85" y="156"/>
                    <a:pt x="85" y="156"/>
                  </a:cubicBezTo>
                  <a:cubicBezTo>
                    <a:pt x="85" y="156"/>
                    <a:pt x="85" y="155"/>
                    <a:pt x="85" y="155"/>
                  </a:cubicBezTo>
                  <a:cubicBezTo>
                    <a:pt x="86" y="155"/>
                    <a:pt x="86" y="155"/>
                    <a:pt x="87" y="155"/>
                  </a:cubicBezTo>
                  <a:cubicBezTo>
                    <a:pt x="87" y="154"/>
                    <a:pt x="88" y="154"/>
                    <a:pt x="88" y="154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90" y="152"/>
                    <a:pt x="90" y="152"/>
                    <a:pt x="91" y="152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2" y="151"/>
                    <a:pt x="93" y="150"/>
                    <a:pt x="93" y="150"/>
                  </a:cubicBezTo>
                  <a:cubicBezTo>
                    <a:pt x="93" y="150"/>
                    <a:pt x="93" y="150"/>
                    <a:pt x="94" y="150"/>
                  </a:cubicBezTo>
                  <a:cubicBezTo>
                    <a:pt x="94" y="150"/>
                    <a:pt x="94" y="149"/>
                    <a:pt x="94" y="149"/>
                  </a:cubicBezTo>
                  <a:cubicBezTo>
                    <a:pt x="94" y="149"/>
                    <a:pt x="95" y="149"/>
                    <a:pt x="95" y="149"/>
                  </a:cubicBezTo>
                  <a:cubicBezTo>
                    <a:pt x="95" y="149"/>
                    <a:pt x="95" y="148"/>
                    <a:pt x="95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7" y="147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4"/>
                    <a:pt x="100" y="144"/>
                    <a:pt x="101" y="143"/>
                  </a:cubicBezTo>
                  <a:cubicBezTo>
                    <a:pt x="101" y="143"/>
                    <a:pt x="101" y="142"/>
                    <a:pt x="101" y="141"/>
                  </a:cubicBezTo>
                  <a:cubicBezTo>
                    <a:pt x="102" y="141"/>
                    <a:pt x="102" y="140"/>
                    <a:pt x="102" y="140"/>
                  </a:cubicBezTo>
                  <a:cubicBezTo>
                    <a:pt x="102" y="140"/>
                    <a:pt x="102" y="139"/>
                    <a:pt x="102" y="139"/>
                  </a:cubicBezTo>
                  <a:cubicBezTo>
                    <a:pt x="102" y="139"/>
                    <a:pt x="103" y="138"/>
                    <a:pt x="103" y="13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6"/>
                    <a:pt x="104" y="135"/>
                    <a:pt x="104" y="134"/>
                  </a:cubicBezTo>
                  <a:cubicBezTo>
                    <a:pt x="104" y="134"/>
                    <a:pt x="104" y="132"/>
                    <a:pt x="104" y="131"/>
                  </a:cubicBezTo>
                  <a:cubicBezTo>
                    <a:pt x="104" y="131"/>
                    <a:pt x="104" y="129"/>
                    <a:pt x="105" y="128"/>
                  </a:cubicBezTo>
                  <a:cubicBezTo>
                    <a:pt x="105" y="128"/>
                    <a:pt x="105" y="127"/>
                    <a:pt x="105" y="126"/>
                  </a:cubicBezTo>
                  <a:cubicBezTo>
                    <a:pt x="105" y="126"/>
                    <a:pt x="105" y="126"/>
                    <a:pt x="105" y="126"/>
                  </a:cubicBezTo>
                  <a:cubicBezTo>
                    <a:pt x="106" y="126"/>
                    <a:pt x="106" y="126"/>
                    <a:pt x="107" y="126"/>
                  </a:cubicBezTo>
                  <a:cubicBezTo>
                    <a:pt x="107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9" y="126"/>
                    <a:pt x="110" y="126"/>
                    <a:pt x="110" y="126"/>
                  </a:cubicBezTo>
                  <a:cubicBezTo>
                    <a:pt x="110" y="126"/>
                    <a:pt x="111" y="127"/>
                    <a:pt x="111" y="127"/>
                  </a:cubicBezTo>
                  <a:cubicBezTo>
                    <a:pt x="111" y="127"/>
                    <a:pt x="112" y="127"/>
                    <a:pt x="112" y="127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4" y="127"/>
                    <a:pt x="114" y="127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7"/>
                    <a:pt x="116" y="127"/>
                    <a:pt x="116" y="127"/>
                  </a:cubicBezTo>
                  <a:cubicBezTo>
                    <a:pt x="116" y="128"/>
                    <a:pt x="117" y="127"/>
                    <a:pt x="117" y="127"/>
                  </a:cubicBezTo>
                  <a:cubicBezTo>
                    <a:pt x="117" y="127"/>
                    <a:pt x="118" y="127"/>
                    <a:pt x="118" y="128"/>
                  </a:cubicBezTo>
                  <a:cubicBezTo>
                    <a:pt x="118" y="127"/>
                    <a:pt x="119" y="127"/>
                    <a:pt x="119" y="127"/>
                  </a:cubicBezTo>
                  <a:cubicBezTo>
                    <a:pt x="120" y="128"/>
                    <a:pt x="121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5" y="127"/>
                  </a:cubicBezTo>
                  <a:cubicBezTo>
                    <a:pt x="126" y="127"/>
                    <a:pt x="127" y="127"/>
                    <a:pt x="128" y="126"/>
                  </a:cubicBezTo>
                  <a:cubicBezTo>
                    <a:pt x="129" y="126"/>
                    <a:pt x="129" y="126"/>
                    <a:pt x="130" y="126"/>
                  </a:cubicBezTo>
                  <a:cubicBezTo>
                    <a:pt x="130" y="126"/>
                    <a:pt x="130" y="126"/>
                    <a:pt x="131" y="126"/>
                  </a:cubicBezTo>
                  <a:cubicBezTo>
                    <a:pt x="131" y="126"/>
                    <a:pt x="131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3" y="126"/>
                    <a:pt x="134" y="126"/>
                    <a:pt x="134" y="125"/>
                  </a:cubicBezTo>
                  <a:cubicBezTo>
                    <a:pt x="134" y="125"/>
                    <a:pt x="135" y="125"/>
                    <a:pt x="135" y="125"/>
                  </a:cubicBezTo>
                  <a:cubicBezTo>
                    <a:pt x="136" y="125"/>
                    <a:pt x="136" y="126"/>
                    <a:pt x="136" y="127"/>
                  </a:cubicBezTo>
                  <a:cubicBezTo>
                    <a:pt x="138" y="128"/>
                    <a:pt x="139" y="130"/>
                    <a:pt x="140" y="131"/>
                  </a:cubicBezTo>
                  <a:cubicBezTo>
                    <a:pt x="140" y="131"/>
                    <a:pt x="141" y="132"/>
                    <a:pt x="141" y="132"/>
                  </a:cubicBezTo>
                  <a:cubicBezTo>
                    <a:pt x="141" y="133"/>
                    <a:pt x="142" y="133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5"/>
                    <a:pt x="144" y="135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7"/>
                    <a:pt x="145" y="137"/>
                    <a:pt x="146" y="138"/>
                  </a:cubicBezTo>
                  <a:cubicBezTo>
                    <a:pt x="146" y="138"/>
                    <a:pt x="147" y="139"/>
                    <a:pt x="147" y="139"/>
                  </a:cubicBezTo>
                  <a:cubicBezTo>
                    <a:pt x="147" y="139"/>
                    <a:pt x="147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9" y="141"/>
                    <a:pt x="149" y="141"/>
                    <a:pt x="150" y="142"/>
                  </a:cubicBezTo>
                  <a:cubicBezTo>
                    <a:pt x="151" y="144"/>
                    <a:pt x="153" y="145"/>
                    <a:pt x="155" y="147"/>
                  </a:cubicBezTo>
                  <a:cubicBezTo>
                    <a:pt x="155" y="147"/>
                    <a:pt x="156" y="148"/>
                    <a:pt x="156" y="148"/>
                  </a:cubicBezTo>
                  <a:cubicBezTo>
                    <a:pt x="157" y="148"/>
                    <a:pt x="157" y="149"/>
                    <a:pt x="158" y="149"/>
                  </a:cubicBezTo>
                  <a:cubicBezTo>
                    <a:pt x="158" y="149"/>
                    <a:pt x="159" y="150"/>
                    <a:pt x="159" y="150"/>
                  </a:cubicBezTo>
                  <a:cubicBezTo>
                    <a:pt x="159" y="150"/>
                    <a:pt x="159" y="150"/>
                    <a:pt x="159" y="150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2" y="151"/>
                    <a:pt x="162" y="151"/>
                  </a:cubicBezTo>
                  <a:cubicBezTo>
                    <a:pt x="162" y="151"/>
                    <a:pt x="163" y="151"/>
                    <a:pt x="163" y="151"/>
                  </a:cubicBezTo>
                  <a:cubicBezTo>
                    <a:pt x="163" y="151"/>
                    <a:pt x="165" y="149"/>
                    <a:pt x="165" y="149"/>
                  </a:cubicBezTo>
                  <a:cubicBezTo>
                    <a:pt x="165" y="149"/>
                    <a:pt x="166" y="148"/>
                    <a:pt x="166" y="148"/>
                  </a:cubicBezTo>
                  <a:cubicBezTo>
                    <a:pt x="166" y="147"/>
                    <a:pt x="164" y="146"/>
                    <a:pt x="164" y="145"/>
                  </a:cubicBezTo>
                  <a:cubicBezTo>
                    <a:pt x="164" y="145"/>
                    <a:pt x="164" y="144"/>
                    <a:pt x="164" y="144"/>
                  </a:cubicBezTo>
                  <a:cubicBezTo>
                    <a:pt x="163" y="143"/>
                    <a:pt x="163" y="143"/>
                    <a:pt x="163" y="143"/>
                  </a:cubicBezTo>
                  <a:cubicBezTo>
                    <a:pt x="162" y="142"/>
                    <a:pt x="162" y="141"/>
                    <a:pt x="162" y="140"/>
                  </a:cubicBezTo>
                  <a:cubicBezTo>
                    <a:pt x="162" y="139"/>
                    <a:pt x="162" y="138"/>
                    <a:pt x="162" y="138"/>
                  </a:cubicBezTo>
                  <a:cubicBezTo>
                    <a:pt x="161" y="136"/>
                    <a:pt x="161" y="132"/>
                    <a:pt x="162" y="130"/>
                  </a:cubicBezTo>
                  <a:cubicBezTo>
                    <a:pt x="162" y="130"/>
                    <a:pt x="162" y="129"/>
                    <a:pt x="162" y="129"/>
                  </a:cubicBezTo>
                  <a:cubicBezTo>
                    <a:pt x="162" y="129"/>
                    <a:pt x="162" y="128"/>
                    <a:pt x="162" y="128"/>
                  </a:cubicBezTo>
                  <a:cubicBezTo>
                    <a:pt x="162" y="128"/>
                    <a:pt x="162" y="127"/>
                    <a:pt x="162" y="127"/>
                  </a:cubicBezTo>
                  <a:cubicBezTo>
                    <a:pt x="163" y="125"/>
                    <a:pt x="163" y="124"/>
                    <a:pt x="164" y="122"/>
                  </a:cubicBezTo>
                  <a:cubicBezTo>
                    <a:pt x="164" y="122"/>
                    <a:pt x="164" y="121"/>
                    <a:pt x="164" y="121"/>
                  </a:cubicBezTo>
                  <a:cubicBezTo>
                    <a:pt x="164" y="120"/>
                    <a:pt x="164" y="119"/>
                    <a:pt x="164" y="118"/>
                  </a:cubicBezTo>
                  <a:cubicBezTo>
                    <a:pt x="164" y="118"/>
                    <a:pt x="165" y="118"/>
                    <a:pt x="165" y="118"/>
                  </a:cubicBezTo>
                  <a:cubicBezTo>
                    <a:pt x="165" y="117"/>
                    <a:pt x="165" y="117"/>
                    <a:pt x="165" y="116"/>
                  </a:cubicBezTo>
                  <a:cubicBezTo>
                    <a:pt x="166" y="116"/>
                    <a:pt x="166" y="116"/>
                    <a:pt x="166" y="115"/>
                  </a:cubicBezTo>
                  <a:cubicBezTo>
                    <a:pt x="167" y="115"/>
                    <a:pt x="168" y="115"/>
                    <a:pt x="168" y="115"/>
                  </a:cubicBezTo>
                  <a:cubicBezTo>
                    <a:pt x="168" y="115"/>
                    <a:pt x="169" y="114"/>
                    <a:pt x="169" y="114"/>
                  </a:cubicBezTo>
                  <a:cubicBezTo>
                    <a:pt x="169" y="114"/>
                    <a:pt x="170" y="114"/>
                    <a:pt x="170" y="114"/>
                  </a:cubicBezTo>
                  <a:cubicBezTo>
                    <a:pt x="170" y="114"/>
                    <a:pt x="171" y="113"/>
                    <a:pt x="171" y="113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73" y="113"/>
                    <a:pt x="173" y="112"/>
                    <a:pt x="173" y="112"/>
                  </a:cubicBezTo>
                  <a:cubicBezTo>
                    <a:pt x="174" y="112"/>
                    <a:pt x="174" y="112"/>
                    <a:pt x="175" y="112"/>
                  </a:cubicBezTo>
                  <a:cubicBezTo>
                    <a:pt x="175" y="111"/>
                    <a:pt x="175" y="111"/>
                    <a:pt x="176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6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8" y="110"/>
                    <a:pt x="178" y="109"/>
                    <a:pt x="178" y="109"/>
                  </a:cubicBezTo>
                  <a:cubicBezTo>
                    <a:pt x="179" y="109"/>
                    <a:pt x="179" y="109"/>
                    <a:pt x="179" y="108"/>
                  </a:cubicBezTo>
                  <a:cubicBezTo>
                    <a:pt x="179" y="108"/>
                    <a:pt x="180" y="107"/>
                    <a:pt x="180" y="107"/>
                  </a:cubicBezTo>
                  <a:cubicBezTo>
                    <a:pt x="180" y="107"/>
                    <a:pt x="181" y="106"/>
                    <a:pt x="182" y="106"/>
                  </a:cubicBezTo>
                  <a:cubicBezTo>
                    <a:pt x="182" y="106"/>
                    <a:pt x="182" y="105"/>
                    <a:pt x="182" y="105"/>
                  </a:cubicBezTo>
                  <a:cubicBezTo>
                    <a:pt x="182" y="105"/>
                    <a:pt x="183" y="104"/>
                    <a:pt x="183" y="104"/>
                  </a:cubicBezTo>
                  <a:cubicBezTo>
                    <a:pt x="184" y="103"/>
                    <a:pt x="184" y="103"/>
                    <a:pt x="184" y="102"/>
                  </a:cubicBezTo>
                  <a:cubicBezTo>
                    <a:pt x="184" y="102"/>
                    <a:pt x="185" y="101"/>
                    <a:pt x="185" y="101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5" y="100"/>
                    <a:pt x="186" y="99"/>
                    <a:pt x="187" y="98"/>
                  </a:cubicBezTo>
                  <a:cubicBezTo>
                    <a:pt x="187" y="97"/>
                    <a:pt x="187" y="95"/>
                    <a:pt x="188" y="94"/>
                  </a:cubicBezTo>
                  <a:cubicBezTo>
                    <a:pt x="188" y="94"/>
                    <a:pt x="188" y="93"/>
                    <a:pt x="188" y="9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8" y="92"/>
                    <a:pt x="189" y="91"/>
                    <a:pt x="189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90" y="87"/>
                    <a:pt x="190" y="87"/>
                    <a:pt x="190" y="86"/>
                  </a:cubicBezTo>
                  <a:cubicBezTo>
                    <a:pt x="190" y="86"/>
                    <a:pt x="190" y="85"/>
                    <a:pt x="190" y="85"/>
                  </a:cubicBezTo>
                  <a:cubicBezTo>
                    <a:pt x="190" y="84"/>
                    <a:pt x="191" y="83"/>
                    <a:pt x="191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1" y="81"/>
                    <a:pt x="191" y="80"/>
                    <a:pt x="191" y="80"/>
                  </a:cubicBezTo>
                  <a:cubicBezTo>
                    <a:pt x="191" y="79"/>
                    <a:pt x="191" y="79"/>
                    <a:pt x="191" y="78"/>
                  </a:cubicBezTo>
                  <a:cubicBezTo>
                    <a:pt x="191" y="77"/>
                    <a:pt x="191" y="76"/>
                    <a:pt x="191" y="75"/>
                  </a:cubicBezTo>
                  <a:cubicBezTo>
                    <a:pt x="191" y="75"/>
                    <a:pt x="191" y="74"/>
                    <a:pt x="191" y="74"/>
                  </a:cubicBezTo>
                  <a:cubicBezTo>
                    <a:pt x="191" y="74"/>
                    <a:pt x="191" y="73"/>
                    <a:pt x="191" y="73"/>
                  </a:cubicBezTo>
                  <a:cubicBezTo>
                    <a:pt x="191" y="73"/>
                    <a:pt x="191" y="72"/>
                    <a:pt x="191" y="72"/>
                  </a:cubicBezTo>
                  <a:cubicBezTo>
                    <a:pt x="191" y="71"/>
                    <a:pt x="191" y="70"/>
                    <a:pt x="191" y="70"/>
                  </a:cubicBezTo>
                  <a:close/>
                  <a:moveTo>
                    <a:pt x="2" y="114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lnTo>
                    <a:pt x="2" y="114"/>
                  </a:lnTo>
                  <a:close/>
                  <a:moveTo>
                    <a:pt x="4" y="109"/>
                  </a:move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lose/>
                  <a:moveTo>
                    <a:pt x="45" y="185"/>
                  </a:moveTo>
                  <a:cubicBezTo>
                    <a:pt x="46" y="185"/>
                    <a:pt x="45" y="185"/>
                    <a:pt x="46" y="185"/>
                  </a:cubicBezTo>
                  <a:cubicBezTo>
                    <a:pt x="45" y="185"/>
                    <a:pt x="46" y="185"/>
                    <a:pt x="45" y="185"/>
                  </a:cubicBezTo>
                  <a:close/>
                  <a:moveTo>
                    <a:pt x="50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9" y="190"/>
                    <a:pt x="49" y="190"/>
                    <a:pt x="49" y="189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0" y="190"/>
                  </a:cubicBezTo>
                  <a:close/>
                  <a:moveTo>
                    <a:pt x="75" y="156"/>
                  </a:moveTo>
                  <a:cubicBezTo>
                    <a:pt x="75" y="156"/>
                    <a:pt x="75" y="156"/>
                    <a:pt x="75" y="156"/>
                  </a:cubicBezTo>
                  <a:cubicBezTo>
                    <a:pt x="75" y="156"/>
                    <a:pt x="75" y="156"/>
                    <a:pt x="75" y="156"/>
                  </a:cubicBezTo>
                  <a:close/>
                  <a:moveTo>
                    <a:pt x="99" y="129"/>
                  </a:moveTo>
                  <a:cubicBezTo>
                    <a:pt x="99" y="130"/>
                    <a:pt x="99" y="130"/>
                    <a:pt x="99" y="131"/>
                  </a:cubicBezTo>
                  <a:cubicBezTo>
                    <a:pt x="99" y="132"/>
                    <a:pt x="99" y="132"/>
                    <a:pt x="99" y="133"/>
                  </a:cubicBezTo>
                  <a:cubicBezTo>
                    <a:pt x="99" y="135"/>
                    <a:pt x="98" y="136"/>
                    <a:pt x="97" y="138"/>
                  </a:cubicBezTo>
                  <a:cubicBezTo>
                    <a:pt x="97" y="138"/>
                    <a:pt x="97" y="139"/>
                    <a:pt x="96" y="139"/>
                  </a:cubicBezTo>
                  <a:cubicBezTo>
                    <a:pt x="96" y="139"/>
                    <a:pt x="96" y="140"/>
                    <a:pt x="96" y="140"/>
                  </a:cubicBezTo>
                  <a:cubicBezTo>
                    <a:pt x="96" y="140"/>
                    <a:pt x="96" y="141"/>
                    <a:pt x="96" y="141"/>
                  </a:cubicBezTo>
                  <a:cubicBezTo>
                    <a:pt x="95" y="141"/>
                    <a:pt x="95" y="141"/>
                    <a:pt x="95" y="142"/>
                  </a:cubicBezTo>
                  <a:cubicBezTo>
                    <a:pt x="95" y="142"/>
                    <a:pt x="94" y="143"/>
                    <a:pt x="94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4"/>
                    <a:pt x="92" y="144"/>
                    <a:pt x="92" y="144"/>
                  </a:cubicBezTo>
                  <a:cubicBezTo>
                    <a:pt x="92" y="144"/>
                    <a:pt x="92" y="145"/>
                    <a:pt x="91" y="145"/>
                  </a:cubicBezTo>
                  <a:cubicBezTo>
                    <a:pt x="91" y="145"/>
                    <a:pt x="90" y="146"/>
                    <a:pt x="90" y="146"/>
                  </a:cubicBezTo>
                  <a:cubicBezTo>
                    <a:pt x="89" y="146"/>
                    <a:pt x="89" y="147"/>
                    <a:pt x="89" y="147"/>
                  </a:cubicBezTo>
                  <a:cubicBezTo>
                    <a:pt x="88" y="148"/>
                    <a:pt x="87" y="148"/>
                    <a:pt x="87" y="149"/>
                  </a:cubicBezTo>
                  <a:cubicBezTo>
                    <a:pt x="87" y="149"/>
                    <a:pt x="86" y="149"/>
                    <a:pt x="86" y="149"/>
                  </a:cubicBezTo>
                  <a:cubicBezTo>
                    <a:pt x="86" y="149"/>
                    <a:pt x="86" y="149"/>
                    <a:pt x="85" y="150"/>
                  </a:cubicBezTo>
                  <a:cubicBezTo>
                    <a:pt x="85" y="150"/>
                    <a:pt x="84" y="150"/>
                    <a:pt x="84" y="151"/>
                  </a:cubicBezTo>
                  <a:cubicBezTo>
                    <a:pt x="81" y="152"/>
                    <a:pt x="79" y="153"/>
                    <a:pt x="76" y="154"/>
                  </a:cubicBezTo>
                  <a:cubicBezTo>
                    <a:pt x="76" y="154"/>
                    <a:pt x="75" y="155"/>
                    <a:pt x="75" y="155"/>
                  </a:cubicBezTo>
                  <a:cubicBezTo>
                    <a:pt x="74" y="155"/>
                    <a:pt x="73" y="155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70" y="156"/>
                    <a:pt x="69" y="157"/>
                    <a:pt x="69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68" y="157"/>
                    <a:pt x="67" y="157"/>
                    <a:pt x="66" y="157"/>
                  </a:cubicBezTo>
                  <a:cubicBezTo>
                    <a:pt x="66" y="157"/>
                    <a:pt x="65" y="157"/>
                    <a:pt x="65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2" y="157"/>
                    <a:pt x="62" y="157"/>
                    <a:pt x="61" y="158"/>
                  </a:cubicBezTo>
                  <a:cubicBezTo>
                    <a:pt x="61" y="158"/>
                    <a:pt x="61" y="159"/>
                    <a:pt x="61" y="15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0"/>
                    <a:pt x="61" y="161"/>
                    <a:pt x="61" y="161"/>
                  </a:cubicBezTo>
                  <a:cubicBezTo>
                    <a:pt x="61" y="161"/>
                    <a:pt x="61" y="162"/>
                    <a:pt x="61" y="162"/>
                  </a:cubicBezTo>
                  <a:cubicBezTo>
                    <a:pt x="61" y="162"/>
                    <a:pt x="61" y="163"/>
                    <a:pt x="61" y="163"/>
                  </a:cubicBezTo>
                  <a:cubicBezTo>
                    <a:pt x="61" y="163"/>
                    <a:pt x="61" y="163"/>
                    <a:pt x="61" y="164"/>
                  </a:cubicBezTo>
                  <a:cubicBezTo>
                    <a:pt x="61" y="164"/>
                    <a:pt x="60" y="164"/>
                    <a:pt x="60" y="165"/>
                  </a:cubicBezTo>
                  <a:cubicBezTo>
                    <a:pt x="60" y="165"/>
                    <a:pt x="60" y="166"/>
                    <a:pt x="60" y="166"/>
                  </a:cubicBezTo>
                  <a:cubicBezTo>
                    <a:pt x="60" y="166"/>
                    <a:pt x="60" y="167"/>
                    <a:pt x="60" y="167"/>
                  </a:cubicBezTo>
                  <a:cubicBezTo>
                    <a:pt x="59" y="167"/>
                    <a:pt x="59" y="168"/>
                    <a:pt x="59" y="168"/>
                  </a:cubicBezTo>
                  <a:cubicBezTo>
                    <a:pt x="58" y="170"/>
                    <a:pt x="57" y="171"/>
                    <a:pt x="56" y="173"/>
                  </a:cubicBezTo>
                  <a:cubicBezTo>
                    <a:pt x="56" y="173"/>
                    <a:pt x="56" y="174"/>
                    <a:pt x="56" y="174"/>
                  </a:cubicBezTo>
                  <a:cubicBezTo>
                    <a:pt x="56" y="175"/>
                    <a:pt x="55" y="175"/>
                    <a:pt x="55" y="176"/>
                  </a:cubicBezTo>
                  <a:cubicBezTo>
                    <a:pt x="55" y="176"/>
                    <a:pt x="55" y="176"/>
                    <a:pt x="55" y="177"/>
                  </a:cubicBezTo>
                  <a:cubicBezTo>
                    <a:pt x="54" y="177"/>
                    <a:pt x="54" y="177"/>
                    <a:pt x="54" y="178"/>
                  </a:cubicBezTo>
                  <a:cubicBezTo>
                    <a:pt x="54" y="178"/>
                    <a:pt x="54" y="178"/>
                    <a:pt x="54" y="179"/>
                  </a:cubicBezTo>
                  <a:cubicBezTo>
                    <a:pt x="53" y="180"/>
                    <a:pt x="53" y="181"/>
                    <a:pt x="52" y="182"/>
                  </a:cubicBezTo>
                  <a:cubicBezTo>
                    <a:pt x="52" y="183"/>
                    <a:pt x="51" y="184"/>
                    <a:pt x="50" y="185"/>
                  </a:cubicBezTo>
                  <a:cubicBezTo>
                    <a:pt x="50" y="186"/>
                    <a:pt x="50" y="186"/>
                    <a:pt x="50" y="186"/>
                  </a:cubicBezTo>
                  <a:cubicBezTo>
                    <a:pt x="50" y="186"/>
                    <a:pt x="50" y="187"/>
                    <a:pt x="49" y="187"/>
                  </a:cubicBezTo>
                  <a:cubicBezTo>
                    <a:pt x="49" y="187"/>
                    <a:pt x="49" y="188"/>
                    <a:pt x="49" y="188"/>
                  </a:cubicBezTo>
                  <a:cubicBezTo>
                    <a:pt x="48" y="188"/>
                    <a:pt x="48" y="189"/>
                    <a:pt x="48" y="189"/>
                  </a:cubicBezTo>
                  <a:cubicBezTo>
                    <a:pt x="48" y="189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ubicBezTo>
                    <a:pt x="46" y="190"/>
                    <a:pt x="46" y="189"/>
                    <a:pt x="46" y="189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7" y="187"/>
                    <a:pt x="47" y="186"/>
                    <a:pt x="47" y="185"/>
                  </a:cubicBezTo>
                  <a:cubicBezTo>
                    <a:pt x="47" y="185"/>
                    <a:pt x="47" y="185"/>
                    <a:pt x="47" y="184"/>
                  </a:cubicBezTo>
                  <a:cubicBezTo>
                    <a:pt x="47" y="183"/>
                    <a:pt x="47" y="182"/>
                    <a:pt x="47" y="181"/>
                  </a:cubicBezTo>
                  <a:cubicBezTo>
                    <a:pt x="47" y="180"/>
                    <a:pt x="48" y="179"/>
                    <a:pt x="48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8" y="175"/>
                    <a:pt x="48" y="174"/>
                    <a:pt x="48" y="174"/>
                  </a:cubicBezTo>
                  <a:cubicBezTo>
                    <a:pt x="48" y="174"/>
                    <a:pt x="48" y="172"/>
                    <a:pt x="48" y="172"/>
                  </a:cubicBezTo>
                  <a:cubicBezTo>
                    <a:pt x="48" y="172"/>
                    <a:pt x="48" y="171"/>
                    <a:pt x="48" y="171"/>
                  </a:cubicBezTo>
                  <a:cubicBezTo>
                    <a:pt x="48" y="171"/>
                    <a:pt x="48" y="171"/>
                    <a:pt x="48" y="170"/>
                  </a:cubicBezTo>
                  <a:cubicBezTo>
                    <a:pt x="48" y="170"/>
                    <a:pt x="48" y="170"/>
                    <a:pt x="48" y="169"/>
                  </a:cubicBezTo>
                  <a:cubicBezTo>
                    <a:pt x="48" y="169"/>
                    <a:pt x="48" y="169"/>
                    <a:pt x="48" y="168"/>
                  </a:cubicBezTo>
                  <a:cubicBezTo>
                    <a:pt x="47" y="167"/>
                    <a:pt x="47" y="166"/>
                    <a:pt x="47" y="165"/>
                  </a:cubicBezTo>
                  <a:cubicBezTo>
                    <a:pt x="47" y="165"/>
                    <a:pt x="47" y="164"/>
                    <a:pt x="47" y="163"/>
                  </a:cubicBezTo>
                  <a:cubicBezTo>
                    <a:pt x="47" y="163"/>
                    <a:pt x="46" y="163"/>
                    <a:pt x="46" y="162"/>
                  </a:cubicBezTo>
                  <a:cubicBezTo>
                    <a:pt x="46" y="162"/>
                    <a:pt x="46" y="161"/>
                    <a:pt x="46" y="161"/>
                  </a:cubicBezTo>
                  <a:cubicBezTo>
                    <a:pt x="46" y="161"/>
                    <a:pt x="46" y="160"/>
                    <a:pt x="46" y="160"/>
                  </a:cubicBezTo>
                  <a:cubicBezTo>
                    <a:pt x="46" y="159"/>
                    <a:pt x="46" y="159"/>
                    <a:pt x="46" y="158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7"/>
                    <a:pt x="45" y="157"/>
                    <a:pt x="44" y="157"/>
                  </a:cubicBezTo>
                  <a:cubicBezTo>
                    <a:pt x="44" y="157"/>
                    <a:pt x="44" y="157"/>
                    <a:pt x="43" y="156"/>
                  </a:cubicBezTo>
                  <a:cubicBezTo>
                    <a:pt x="43" y="156"/>
                    <a:pt x="42" y="156"/>
                    <a:pt x="42" y="155"/>
                  </a:cubicBezTo>
                  <a:cubicBezTo>
                    <a:pt x="41" y="155"/>
                    <a:pt x="41" y="155"/>
                    <a:pt x="40" y="155"/>
                  </a:cubicBezTo>
                  <a:cubicBezTo>
                    <a:pt x="40" y="155"/>
                    <a:pt x="40" y="154"/>
                    <a:pt x="39" y="154"/>
                  </a:cubicBezTo>
                  <a:cubicBezTo>
                    <a:pt x="39" y="154"/>
                    <a:pt x="39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4"/>
                    <a:pt x="36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3"/>
                    <a:pt x="36" y="153"/>
                    <a:pt x="37" y="153"/>
                  </a:cubicBezTo>
                  <a:cubicBezTo>
                    <a:pt x="37" y="153"/>
                    <a:pt x="38" y="153"/>
                    <a:pt x="38" y="153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9" y="152"/>
                    <a:pt x="39" y="152"/>
                  </a:cubicBezTo>
                  <a:cubicBezTo>
                    <a:pt x="39" y="152"/>
                    <a:pt x="39" y="151"/>
                    <a:pt x="39" y="151"/>
                  </a:cubicBezTo>
                  <a:cubicBezTo>
                    <a:pt x="39" y="151"/>
                    <a:pt x="40" y="151"/>
                    <a:pt x="40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8"/>
                    <a:pt x="42" y="148"/>
                  </a:cubicBezTo>
                  <a:cubicBezTo>
                    <a:pt x="42" y="148"/>
                    <a:pt x="42" y="147"/>
                    <a:pt x="42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2" y="146"/>
                    <a:pt x="43" y="146"/>
                    <a:pt x="42" y="145"/>
                  </a:cubicBezTo>
                  <a:cubicBezTo>
                    <a:pt x="42" y="144"/>
                    <a:pt x="42" y="142"/>
                    <a:pt x="42" y="141"/>
                  </a:cubicBezTo>
                  <a:cubicBezTo>
                    <a:pt x="42" y="141"/>
                    <a:pt x="43" y="140"/>
                    <a:pt x="43" y="140"/>
                  </a:cubicBezTo>
                  <a:cubicBezTo>
                    <a:pt x="43" y="140"/>
                    <a:pt x="44" y="140"/>
                    <a:pt x="44" y="140"/>
                  </a:cubicBezTo>
                  <a:cubicBezTo>
                    <a:pt x="44" y="140"/>
                    <a:pt x="44" y="140"/>
                    <a:pt x="44" y="139"/>
                  </a:cubicBezTo>
                  <a:cubicBezTo>
                    <a:pt x="44" y="139"/>
                    <a:pt x="45" y="139"/>
                    <a:pt x="45" y="139"/>
                  </a:cubicBezTo>
                  <a:cubicBezTo>
                    <a:pt x="45" y="138"/>
                    <a:pt x="46" y="138"/>
                    <a:pt x="46" y="138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47" y="136"/>
                    <a:pt x="47" y="135"/>
                    <a:pt x="47" y="135"/>
                  </a:cubicBezTo>
                  <a:cubicBezTo>
                    <a:pt x="47" y="134"/>
                    <a:pt x="47" y="133"/>
                    <a:pt x="47" y="132"/>
                  </a:cubicBezTo>
                  <a:cubicBezTo>
                    <a:pt x="46" y="132"/>
                    <a:pt x="46" y="131"/>
                    <a:pt x="46" y="130"/>
                  </a:cubicBezTo>
                  <a:cubicBezTo>
                    <a:pt x="47" y="130"/>
                    <a:pt x="47" y="129"/>
                    <a:pt x="47" y="129"/>
                  </a:cubicBezTo>
                  <a:cubicBezTo>
                    <a:pt x="48" y="128"/>
                    <a:pt x="48" y="128"/>
                    <a:pt x="48" y="127"/>
                  </a:cubicBezTo>
                  <a:cubicBezTo>
                    <a:pt x="48" y="126"/>
                    <a:pt x="49" y="125"/>
                    <a:pt x="49" y="123"/>
                  </a:cubicBezTo>
                  <a:cubicBezTo>
                    <a:pt x="48" y="122"/>
                    <a:pt x="49" y="121"/>
                    <a:pt x="48" y="120"/>
                  </a:cubicBezTo>
                  <a:cubicBezTo>
                    <a:pt x="48" y="119"/>
                    <a:pt x="50" y="118"/>
                    <a:pt x="51" y="117"/>
                  </a:cubicBezTo>
                  <a:cubicBezTo>
                    <a:pt x="52" y="117"/>
                    <a:pt x="53" y="117"/>
                    <a:pt x="53" y="117"/>
                  </a:cubicBezTo>
                  <a:cubicBezTo>
                    <a:pt x="53" y="117"/>
                    <a:pt x="54" y="117"/>
                    <a:pt x="54" y="116"/>
                  </a:cubicBezTo>
                  <a:cubicBezTo>
                    <a:pt x="54" y="116"/>
                    <a:pt x="54" y="116"/>
                    <a:pt x="55" y="116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3"/>
                    <a:pt x="56" y="112"/>
                    <a:pt x="56" y="112"/>
                  </a:cubicBezTo>
                  <a:cubicBezTo>
                    <a:pt x="56" y="112"/>
                    <a:pt x="55" y="112"/>
                    <a:pt x="55" y="112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0"/>
                    <a:pt x="55" y="110"/>
                    <a:pt x="55" y="109"/>
                  </a:cubicBezTo>
                  <a:cubicBezTo>
                    <a:pt x="54" y="109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3" y="107"/>
                    <a:pt x="53" y="107"/>
                    <a:pt x="52" y="107"/>
                  </a:cubicBezTo>
                  <a:cubicBezTo>
                    <a:pt x="52" y="107"/>
                    <a:pt x="52" y="106"/>
                    <a:pt x="52" y="106"/>
                  </a:cubicBezTo>
                  <a:cubicBezTo>
                    <a:pt x="52" y="106"/>
                    <a:pt x="51" y="106"/>
                    <a:pt x="51" y="106"/>
                  </a:cubicBezTo>
                  <a:cubicBezTo>
                    <a:pt x="51" y="106"/>
                    <a:pt x="51" y="105"/>
                    <a:pt x="51" y="105"/>
                  </a:cubicBezTo>
                  <a:cubicBezTo>
                    <a:pt x="51" y="105"/>
                    <a:pt x="50" y="104"/>
                    <a:pt x="50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8" y="103"/>
                    <a:pt x="48" y="103"/>
                  </a:cubicBezTo>
                  <a:cubicBezTo>
                    <a:pt x="48" y="103"/>
                    <a:pt x="48" y="102"/>
                    <a:pt x="48" y="102"/>
                  </a:cubicBezTo>
                  <a:cubicBezTo>
                    <a:pt x="48" y="102"/>
                    <a:pt x="48" y="101"/>
                    <a:pt x="47" y="101"/>
                  </a:cubicBezTo>
                  <a:cubicBezTo>
                    <a:pt x="47" y="101"/>
                    <a:pt x="47" y="101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99"/>
                    <a:pt x="47" y="98"/>
                    <a:pt x="47" y="98"/>
                  </a:cubicBezTo>
                  <a:cubicBezTo>
                    <a:pt x="47" y="97"/>
                    <a:pt x="46" y="97"/>
                    <a:pt x="46" y="96"/>
                  </a:cubicBezTo>
                  <a:cubicBezTo>
                    <a:pt x="47" y="94"/>
                    <a:pt x="48" y="92"/>
                    <a:pt x="48" y="90"/>
                  </a:cubicBezTo>
                  <a:cubicBezTo>
                    <a:pt x="48" y="90"/>
                    <a:pt x="48" y="89"/>
                    <a:pt x="48" y="89"/>
                  </a:cubicBezTo>
                  <a:cubicBezTo>
                    <a:pt x="48" y="88"/>
                    <a:pt x="48" y="88"/>
                    <a:pt x="47" y="87"/>
                  </a:cubicBezTo>
                  <a:cubicBezTo>
                    <a:pt x="47" y="87"/>
                    <a:pt x="47" y="86"/>
                    <a:pt x="47" y="86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5" y="81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9"/>
                    <a:pt x="45" y="7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7"/>
                    <a:pt x="45" y="76"/>
                    <a:pt x="45" y="76"/>
                  </a:cubicBezTo>
                  <a:cubicBezTo>
                    <a:pt x="45" y="75"/>
                    <a:pt x="44" y="75"/>
                    <a:pt x="44" y="75"/>
                  </a:cubicBezTo>
                  <a:cubicBezTo>
                    <a:pt x="44" y="73"/>
                    <a:pt x="43" y="71"/>
                    <a:pt x="43" y="69"/>
                  </a:cubicBezTo>
                  <a:cubicBezTo>
                    <a:pt x="42" y="69"/>
                    <a:pt x="43" y="68"/>
                    <a:pt x="43" y="68"/>
                  </a:cubicBezTo>
                  <a:cubicBezTo>
                    <a:pt x="43" y="67"/>
                    <a:pt x="43" y="67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4"/>
                    <a:pt x="44" y="63"/>
                    <a:pt x="44" y="63"/>
                  </a:cubicBezTo>
                  <a:cubicBezTo>
                    <a:pt x="44" y="62"/>
                    <a:pt x="44" y="61"/>
                    <a:pt x="43" y="61"/>
                  </a:cubicBezTo>
                  <a:cubicBezTo>
                    <a:pt x="43" y="60"/>
                    <a:pt x="43" y="60"/>
                    <a:pt x="43" y="59"/>
                  </a:cubicBezTo>
                  <a:cubicBezTo>
                    <a:pt x="43" y="58"/>
                    <a:pt x="42" y="57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48" y="56"/>
                    <a:pt x="49" y="56"/>
                    <a:pt x="49" y="56"/>
                  </a:cubicBezTo>
                  <a:cubicBezTo>
                    <a:pt x="49" y="57"/>
                    <a:pt x="50" y="57"/>
                    <a:pt x="50" y="58"/>
                  </a:cubicBezTo>
                  <a:cubicBezTo>
                    <a:pt x="50" y="58"/>
                    <a:pt x="50" y="58"/>
                    <a:pt x="50" y="59"/>
                  </a:cubicBezTo>
                  <a:cubicBezTo>
                    <a:pt x="51" y="60"/>
                    <a:pt x="51" y="60"/>
                    <a:pt x="52" y="61"/>
                  </a:cubicBezTo>
                  <a:cubicBezTo>
                    <a:pt x="52" y="61"/>
                    <a:pt x="52" y="62"/>
                    <a:pt x="52" y="63"/>
                  </a:cubicBezTo>
                  <a:cubicBezTo>
                    <a:pt x="52" y="63"/>
                    <a:pt x="53" y="64"/>
                    <a:pt x="53" y="64"/>
                  </a:cubicBezTo>
                  <a:cubicBezTo>
                    <a:pt x="53" y="65"/>
                    <a:pt x="52" y="65"/>
                    <a:pt x="53" y="66"/>
                  </a:cubicBezTo>
                  <a:cubicBezTo>
                    <a:pt x="53" y="66"/>
                    <a:pt x="54" y="68"/>
                    <a:pt x="53" y="69"/>
                  </a:cubicBezTo>
                  <a:cubicBezTo>
                    <a:pt x="53" y="70"/>
                    <a:pt x="54" y="71"/>
                    <a:pt x="54" y="72"/>
                  </a:cubicBezTo>
                  <a:cubicBezTo>
                    <a:pt x="53" y="73"/>
                    <a:pt x="54" y="75"/>
                    <a:pt x="54" y="76"/>
                  </a:cubicBezTo>
                  <a:cubicBezTo>
                    <a:pt x="54" y="76"/>
                    <a:pt x="54" y="77"/>
                    <a:pt x="54" y="77"/>
                  </a:cubicBezTo>
                  <a:cubicBezTo>
                    <a:pt x="54" y="77"/>
                    <a:pt x="54" y="77"/>
                    <a:pt x="54" y="78"/>
                  </a:cubicBezTo>
                  <a:cubicBezTo>
                    <a:pt x="54" y="78"/>
                    <a:pt x="54" y="79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1"/>
                    <a:pt x="54" y="81"/>
                    <a:pt x="54" y="82"/>
                  </a:cubicBezTo>
                  <a:cubicBezTo>
                    <a:pt x="54" y="82"/>
                    <a:pt x="55" y="83"/>
                    <a:pt x="55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5" y="85"/>
                    <a:pt x="55" y="87"/>
                    <a:pt x="55" y="88"/>
                  </a:cubicBezTo>
                  <a:cubicBezTo>
                    <a:pt x="55" y="88"/>
                    <a:pt x="56" y="89"/>
                    <a:pt x="56" y="89"/>
                  </a:cubicBezTo>
                  <a:cubicBezTo>
                    <a:pt x="56" y="90"/>
                    <a:pt x="56" y="90"/>
                    <a:pt x="56" y="91"/>
                  </a:cubicBezTo>
                  <a:cubicBezTo>
                    <a:pt x="56" y="91"/>
                    <a:pt x="57" y="92"/>
                    <a:pt x="57" y="92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9" y="95"/>
                    <a:pt x="59" y="96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60" y="98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2"/>
                  </a:cubicBezTo>
                  <a:cubicBezTo>
                    <a:pt x="63" y="102"/>
                    <a:pt x="63" y="103"/>
                    <a:pt x="63" y="103"/>
                  </a:cubicBezTo>
                  <a:cubicBezTo>
                    <a:pt x="64" y="104"/>
                    <a:pt x="64" y="104"/>
                    <a:pt x="64" y="105"/>
                  </a:cubicBezTo>
                  <a:cubicBezTo>
                    <a:pt x="64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6" y="106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08"/>
                    <a:pt x="67" y="109"/>
                    <a:pt x="68" y="109"/>
                  </a:cubicBezTo>
                  <a:cubicBezTo>
                    <a:pt x="68" y="109"/>
                    <a:pt x="69" y="110"/>
                    <a:pt x="69" y="110"/>
                  </a:cubicBezTo>
                  <a:cubicBezTo>
                    <a:pt x="70" y="110"/>
                    <a:pt x="70" y="111"/>
                    <a:pt x="70" y="111"/>
                  </a:cubicBezTo>
                  <a:cubicBezTo>
                    <a:pt x="70" y="111"/>
                    <a:pt x="70" y="111"/>
                    <a:pt x="71" y="111"/>
                  </a:cubicBezTo>
                  <a:cubicBezTo>
                    <a:pt x="71" y="111"/>
                    <a:pt x="71" y="112"/>
                    <a:pt x="72" y="112"/>
                  </a:cubicBezTo>
                  <a:cubicBezTo>
                    <a:pt x="72" y="113"/>
                    <a:pt x="73" y="113"/>
                    <a:pt x="73" y="113"/>
                  </a:cubicBezTo>
                  <a:cubicBezTo>
                    <a:pt x="73" y="113"/>
                    <a:pt x="74" y="114"/>
                    <a:pt x="74" y="114"/>
                  </a:cubicBezTo>
                  <a:cubicBezTo>
                    <a:pt x="74" y="114"/>
                    <a:pt x="75" y="114"/>
                    <a:pt x="75" y="115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7" y="116"/>
                    <a:pt x="77" y="116"/>
                    <a:pt x="78" y="116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8" y="117"/>
                    <a:pt x="79" y="117"/>
                    <a:pt x="79" y="117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80" y="118"/>
                    <a:pt x="80" y="118"/>
                    <a:pt x="81" y="118"/>
                  </a:cubicBezTo>
                  <a:cubicBezTo>
                    <a:pt x="81" y="118"/>
                    <a:pt x="81" y="119"/>
                    <a:pt x="81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3" y="120"/>
                    <a:pt x="83" y="120"/>
                    <a:pt x="84" y="120"/>
                  </a:cubicBezTo>
                  <a:cubicBezTo>
                    <a:pt x="84" y="120"/>
                    <a:pt x="85" y="120"/>
                    <a:pt x="85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6" y="121"/>
                    <a:pt x="87" y="121"/>
                    <a:pt x="87" y="121"/>
                  </a:cubicBezTo>
                  <a:cubicBezTo>
                    <a:pt x="88" y="121"/>
                    <a:pt x="88" y="122"/>
                    <a:pt x="89" y="12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0" y="122"/>
                    <a:pt x="91" y="122"/>
                    <a:pt x="91" y="122"/>
                  </a:cubicBezTo>
                  <a:cubicBezTo>
                    <a:pt x="92" y="123"/>
                    <a:pt x="93" y="123"/>
                    <a:pt x="94" y="124"/>
                  </a:cubicBezTo>
                  <a:cubicBezTo>
                    <a:pt x="95" y="124"/>
                    <a:pt x="96" y="124"/>
                    <a:pt x="96" y="124"/>
                  </a:cubicBezTo>
                  <a:cubicBezTo>
                    <a:pt x="97" y="124"/>
                    <a:pt x="97" y="124"/>
                    <a:pt x="98" y="124"/>
                  </a:cubicBezTo>
                  <a:cubicBezTo>
                    <a:pt x="98" y="125"/>
                    <a:pt x="99" y="125"/>
                    <a:pt x="99" y="125"/>
                  </a:cubicBezTo>
                  <a:cubicBezTo>
                    <a:pt x="100" y="125"/>
                    <a:pt x="99" y="128"/>
                    <a:pt x="99" y="129"/>
                  </a:cubicBezTo>
                  <a:close/>
                  <a:moveTo>
                    <a:pt x="103" y="128"/>
                  </a:move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28"/>
                    <a:pt x="103" y="128"/>
                    <a:pt x="103" y="128"/>
                  </a:cubicBezTo>
                  <a:close/>
                  <a:moveTo>
                    <a:pt x="104" y="11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lose/>
                  <a:moveTo>
                    <a:pt x="140" y="11"/>
                  </a:moveTo>
                  <a:cubicBezTo>
                    <a:pt x="140" y="11"/>
                    <a:pt x="139" y="11"/>
                    <a:pt x="139" y="11"/>
                  </a:cubicBezTo>
                  <a:cubicBezTo>
                    <a:pt x="139" y="11"/>
                    <a:pt x="138" y="11"/>
                    <a:pt x="138" y="11"/>
                  </a:cubicBezTo>
                  <a:cubicBezTo>
                    <a:pt x="138" y="11"/>
                    <a:pt x="138" y="12"/>
                    <a:pt x="138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3"/>
                    <a:pt x="136" y="13"/>
                  </a:cubicBezTo>
                  <a:cubicBezTo>
                    <a:pt x="135" y="13"/>
                    <a:pt x="135" y="13"/>
                    <a:pt x="134" y="13"/>
                  </a:cubicBezTo>
                  <a:cubicBezTo>
                    <a:pt x="134" y="13"/>
                    <a:pt x="134" y="14"/>
                    <a:pt x="133" y="14"/>
                  </a:cubicBezTo>
                  <a:cubicBezTo>
                    <a:pt x="133" y="14"/>
                    <a:pt x="133" y="14"/>
                    <a:pt x="132" y="14"/>
                  </a:cubicBezTo>
                  <a:cubicBezTo>
                    <a:pt x="132" y="14"/>
                    <a:pt x="131" y="15"/>
                    <a:pt x="131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6"/>
                    <a:pt x="130" y="16"/>
                    <a:pt x="129" y="16"/>
                  </a:cubicBezTo>
                  <a:cubicBezTo>
                    <a:pt x="129" y="16"/>
                    <a:pt x="129" y="16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7" y="19"/>
                    <a:pt x="126" y="19"/>
                    <a:pt x="126" y="19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5" y="20"/>
                  </a:cubicBezTo>
                  <a:cubicBezTo>
                    <a:pt x="125" y="21"/>
                    <a:pt x="125" y="22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3" y="25"/>
                    <a:pt x="123" y="26"/>
                  </a:cubicBezTo>
                  <a:cubicBezTo>
                    <a:pt x="123" y="27"/>
                    <a:pt x="123" y="28"/>
                    <a:pt x="12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23" y="29"/>
                    <a:pt x="123" y="31"/>
                    <a:pt x="123" y="31"/>
                  </a:cubicBezTo>
                  <a:cubicBezTo>
                    <a:pt x="123" y="31"/>
                    <a:pt x="123" y="32"/>
                    <a:pt x="123" y="32"/>
                  </a:cubicBezTo>
                  <a:cubicBezTo>
                    <a:pt x="123" y="32"/>
                    <a:pt x="123" y="33"/>
                    <a:pt x="123" y="33"/>
                  </a:cubicBezTo>
                  <a:cubicBezTo>
                    <a:pt x="123" y="33"/>
                    <a:pt x="123" y="34"/>
                    <a:pt x="123" y="34"/>
                  </a:cubicBezTo>
                  <a:cubicBezTo>
                    <a:pt x="123" y="35"/>
                    <a:pt x="123" y="35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2" y="37"/>
                    <a:pt x="121" y="37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9"/>
                    <a:pt x="121" y="39"/>
                  </a:cubicBezTo>
                  <a:cubicBezTo>
                    <a:pt x="121" y="39"/>
                    <a:pt x="121" y="40"/>
                    <a:pt x="121" y="40"/>
                  </a:cubicBezTo>
                  <a:cubicBezTo>
                    <a:pt x="121" y="41"/>
                    <a:pt x="121" y="41"/>
                    <a:pt x="121" y="42"/>
                  </a:cubicBezTo>
                  <a:cubicBezTo>
                    <a:pt x="120" y="42"/>
                    <a:pt x="120" y="42"/>
                    <a:pt x="120" y="43"/>
                  </a:cubicBezTo>
                  <a:cubicBezTo>
                    <a:pt x="120" y="43"/>
                    <a:pt x="120" y="44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19" y="46"/>
                    <a:pt x="119" y="47"/>
                    <a:pt x="119" y="48"/>
                  </a:cubicBezTo>
                  <a:cubicBezTo>
                    <a:pt x="119" y="49"/>
                    <a:pt x="119" y="50"/>
                    <a:pt x="119" y="51"/>
                  </a:cubicBezTo>
                  <a:cubicBezTo>
                    <a:pt x="119" y="51"/>
                    <a:pt x="119" y="52"/>
                    <a:pt x="119" y="52"/>
                  </a:cubicBezTo>
                  <a:cubicBezTo>
                    <a:pt x="119" y="52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19" y="54"/>
                    <a:pt x="119" y="55"/>
                    <a:pt x="119" y="55"/>
                  </a:cubicBezTo>
                  <a:cubicBezTo>
                    <a:pt x="119" y="55"/>
                    <a:pt x="119" y="56"/>
                    <a:pt x="119" y="56"/>
                  </a:cubicBezTo>
                  <a:cubicBezTo>
                    <a:pt x="119" y="56"/>
                    <a:pt x="119" y="57"/>
                    <a:pt x="119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58"/>
                    <a:pt x="119" y="59"/>
                    <a:pt x="119" y="59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61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6" y="62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4"/>
                    <a:pt x="115" y="64"/>
                    <a:pt x="115" y="65"/>
                  </a:cubicBezTo>
                  <a:cubicBezTo>
                    <a:pt x="114" y="65"/>
                    <a:pt x="114" y="66"/>
                    <a:pt x="113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68"/>
                    <a:pt x="112" y="69"/>
                    <a:pt x="112" y="69"/>
                  </a:cubicBezTo>
                  <a:cubicBezTo>
                    <a:pt x="112" y="69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1"/>
                  </a:cubicBezTo>
                  <a:cubicBezTo>
                    <a:pt x="111" y="71"/>
                    <a:pt x="112" y="71"/>
                    <a:pt x="111" y="71"/>
                  </a:cubicBezTo>
                  <a:cubicBezTo>
                    <a:pt x="111" y="71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3"/>
                  </a:cubicBezTo>
                  <a:cubicBezTo>
                    <a:pt x="111" y="73"/>
                    <a:pt x="110" y="73"/>
                    <a:pt x="110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74"/>
                    <a:pt x="110" y="75"/>
                    <a:pt x="110" y="75"/>
                  </a:cubicBezTo>
                  <a:cubicBezTo>
                    <a:pt x="110" y="75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8"/>
                    <a:pt x="111" y="79"/>
                    <a:pt x="112" y="80"/>
                  </a:cubicBezTo>
                  <a:cubicBezTo>
                    <a:pt x="112" y="80"/>
                    <a:pt x="113" y="80"/>
                    <a:pt x="113" y="81"/>
                  </a:cubicBezTo>
                  <a:cubicBezTo>
                    <a:pt x="113" y="81"/>
                    <a:pt x="114" y="81"/>
                    <a:pt x="115" y="81"/>
                  </a:cubicBezTo>
                  <a:cubicBezTo>
                    <a:pt x="115" y="82"/>
                    <a:pt x="116" y="82"/>
                    <a:pt x="116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7" y="83"/>
                    <a:pt x="118" y="83"/>
                    <a:pt x="118" y="83"/>
                  </a:cubicBezTo>
                  <a:cubicBezTo>
                    <a:pt x="118" y="84"/>
                    <a:pt x="117" y="85"/>
                    <a:pt x="117" y="85"/>
                  </a:cubicBezTo>
                  <a:cubicBezTo>
                    <a:pt x="117" y="85"/>
                    <a:pt x="117" y="86"/>
                    <a:pt x="117" y="86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6"/>
                    <a:pt x="116" y="87"/>
                    <a:pt x="116" y="87"/>
                  </a:cubicBezTo>
                  <a:cubicBezTo>
                    <a:pt x="116" y="87"/>
                    <a:pt x="116" y="88"/>
                    <a:pt x="116" y="88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91"/>
                    <a:pt x="116" y="91"/>
                    <a:pt x="116" y="92"/>
                  </a:cubicBezTo>
                  <a:cubicBezTo>
                    <a:pt x="116" y="92"/>
                    <a:pt x="117" y="93"/>
                    <a:pt x="117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6" y="95"/>
                    <a:pt x="117" y="95"/>
                    <a:pt x="117" y="95"/>
                  </a:cubicBezTo>
                  <a:cubicBezTo>
                    <a:pt x="116" y="96"/>
                    <a:pt x="116" y="97"/>
                    <a:pt x="116" y="97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7" y="99"/>
                    <a:pt x="117" y="99"/>
                  </a:cubicBezTo>
                  <a:cubicBezTo>
                    <a:pt x="117" y="100"/>
                    <a:pt x="117" y="100"/>
                    <a:pt x="118" y="100"/>
                  </a:cubicBezTo>
                  <a:cubicBezTo>
                    <a:pt x="118" y="100"/>
                    <a:pt x="118" y="101"/>
                    <a:pt x="118" y="101"/>
                  </a:cubicBezTo>
                  <a:cubicBezTo>
                    <a:pt x="118" y="102"/>
                    <a:pt x="118" y="102"/>
                    <a:pt x="118" y="103"/>
                  </a:cubicBezTo>
                  <a:cubicBezTo>
                    <a:pt x="118" y="103"/>
                    <a:pt x="118" y="103"/>
                    <a:pt x="118" y="104"/>
                  </a:cubicBezTo>
                  <a:cubicBezTo>
                    <a:pt x="118" y="104"/>
                    <a:pt x="117" y="105"/>
                    <a:pt x="117" y="105"/>
                  </a:cubicBezTo>
                  <a:cubicBezTo>
                    <a:pt x="117" y="105"/>
                    <a:pt x="117" y="106"/>
                    <a:pt x="117" y="106"/>
                  </a:cubicBezTo>
                  <a:cubicBezTo>
                    <a:pt x="117" y="106"/>
                    <a:pt x="117" y="107"/>
                    <a:pt x="117" y="107"/>
                  </a:cubicBezTo>
                  <a:cubicBezTo>
                    <a:pt x="117" y="107"/>
                    <a:pt x="117" y="108"/>
                    <a:pt x="117" y="108"/>
                  </a:cubicBezTo>
                  <a:cubicBezTo>
                    <a:pt x="117" y="108"/>
                    <a:pt x="117" y="109"/>
                    <a:pt x="118" y="109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8" y="110"/>
                    <a:pt x="118" y="111"/>
                    <a:pt x="118" y="111"/>
                  </a:cubicBezTo>
                  <a:cubicBezTo>
                    <a:pt x="118" y="111"/>
                    <a:pt x="118" y="112"/>
                    <a:pt x="119" y="112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20" y="114"/>
                  </a:cubicBezTo>
                  <a:cubicBezTo>
                    <a:pt x="120" y="114"/>
                    <a:pt x="120" y="114"/>
                    <a:pt x="121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2" y="115"/>
                    <a:pt x="122" y="115"/>
                    <a:pt x="123" y="116"/>
                  </a:cubicBezTo>
                  <a:cubicBezTo>
                    <a:pt x="123" y="116"/>
                    <a:pt x="124" y="116"/>
                    <a:pt x="124" y="116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27" y="116"/>
                    <a:pt x="127" y="116"/>
                    <a:pt x="128" y="116"/>
                  </a:cubicBezTo>
                  <a:cubicBezTo>
                    <a:pt x="128" y="116"/>
                    <a:pt x="128" y="117"/>
                    <a:pt x="129" y="117"/>
                  </a:cubicBezTo>
                  <a:cubicBezTo>
                    <a:pt x="129" y="117"/>
                    <a:pt x="129" y="117"/>
                    <a:pt x="130" y="117"/>
                  </a:cubicBezTo>
                  <a:cubicBezTo>
                    <a:pt x="130" y="118"/>
                    <a:pt x="131" y="119"/>
                    <a:pt x="132" y="120"/>
                  </a:cubicBezTo>
                  <a:cubicBezTo>
                    <a:pt x="132" y="120"/>
                    <a:pt x="132" y="120"/>
                    <a:pt x="132" y="121"/>
                  </a:cubicBezTo>
                  <a:cubicBezTo>
                    <a:pt x="132" y="121"/>
                    <a:pt x="131" y="121"/>
                    <a:pt x="131" y="121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29" y="122"/>
                    <a:pt x="129" y="122"/>
                    <a:pt x="128" y="122"/>
                  </a:cubicBezTo>
                  <a:cubicBezTo>
                    <a:pt x="128" y="122"/>
                    <a:pt x="128" y="122"/>
                    <a:pt x="127" y="122"/>
                  </a:cubicBezTo>
                  <a:cubicBezTo>
                    <a:pt x="127" y="122"/>
                    <a:pt x="126" y="122"/>
                    <a:pt x="125" y="122"/>
                  </a:cubicBezTo>
                  <a:cubicBezTo>
                    <a:pt x="125" y="122"/>
                    <a:pt x="123" y="122"/>
                    <a:pt x="123" y="122"/>
                  </a:cubicBezTo>
                  <a:cubicBezTo>
                    <a:pt x="122" y="123"/>
                    <a:pt x="122" y="122"/>
                    <a:pt x="122" y="122"/>
                  </a:cubicBezTo>
                  <a:cubicBezTo>
                    <a:pt x="121" y="122"/>
                    <a:pt x="121" y="122"/>
                    <a:pt x="120" y="123"/>
                  </a:cubicBezTo>
                  <a:cubicBezTo>
                    <a:pt x="120" y="123"/>
                    <a:pt x="119" y="122"/>
                    <a:pt x="119" y="122"/>
                  </a:cubicBezTo>
                  <a:cubicBezTo>
                    <a:pt x="117" y="122"/>
                    <a:pt x="116" y="122"/>
                    <a:pt x="114" y="122"/>
                  </a:cubicBezTo>
                  <a:cubicBezTo>
                    <a:pt x="114" y="122"/>
                    <a:pt x="113" y="122"/>
                    <a:pt x="113" y="122"/>
                  </a:cubicBezTo>
                  <a:cubicBezTo>
                    <a:pt x="111" y="122"/>
                    <a:pt x="109" y="122"/>
                    <a:pt x="108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7" y="121"/>
                    <a:pt x="106" y="121"/>
                    <a:pt x="105" y="121"/>
                  </a:cubicBezTo>
                  <a:cubicBezTo>
                    <a:pt x="105" y="120"/>
                    <a:pt x="105" y="119"/>
                    <a:pt x="105" y="118"/>
                  </a:cubicBezTo>
                  <a:cubicBezTo>
                    <a:pt x="105" y="116"/>
                    <a:pt x="105" y="113"/>
                    <a:pt x="105" y="111"/>
                  </a:cubicBezTo>
                  <a:cubicBezTo>
                    <a:pt x="105" y="111"/>
                    <a:pt x="105" y="111"/>
                    <a:pt x="105" y="110"/>
                  </a:cubicBezTo>
                  <a:cubicBezTo>
                    <a:pt x="105" y="110"/>
                    <a:pt x="105" y="109"/>
                    <a:pt x="105" y="109"/>
                  </a:cubicBezTo>
                  <a:cubicBezTo>
                    <a:pt x="106" y="108"/>
                    <a:pt x="105" y="108"/>
                    <a:pt x="105" y="108"/>
                  </a:cubicBezTo>
                  <a:cubicBezTo>
                    <a:pt x="105" y="107"/>
                    <a:pt x="105" y="107"/>
                    <a:pt x="105" y="10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05" y="105"/>
                    <a:pt x="106" y="104"/>
                    <a:pt x="105" y="103"/>
                  </a:cubicBezTo>
                  <a:cubicBezTo>
                    <a:pt x="105" y="103"/>
                    <a:pt x="105" y="102"/>
                    <a:pt x="105" y="102"/>
                  </a:cubicBezTo>
                  <a:cubicBezTo>
                    <a:pt x="105" y="102"/>
                    <a:pt x="105" y="101"/>
                    <a:pt x="105" y="100"/>
                  </a:cubicBezTo>
                  <a:cubicBezTo>
                    <a:pt x="106" y="99"/>
                    <a:pt x="105" y="98"/>
                    <a:pt x="105" y="98"/>
                  </a:cubicBezTo>
                  <a:cubicBezTo>
                    <a:pt x="105" y="97"/>
                    <a:pt x="105" y="97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5"/>
                    <a:pt x="105" y="95"/>
                    <a:pt x="105" y="94"/>
                  </a:cubicBezTo>
                  <a:cubicBezTo>
                    <a:pt x="105" y="94"/>
                    <a:pt x="105" y="92"/>
                    <a:pt x="105" y="92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5" y="90"/>
                    <a:pt x="105" y="89"/>
                    <a:pt x="105" y="89"/>
                  </a:cubicBezTo>
                  <a:cubicBezTo>
                    <a:pt x="105" y="89"/>
                    <a:pt x="105" y="89"/>
                    <a:pt x="105" y="88"/>
                  </a:cubicBezTo>
                  <a:cubicBezTo>
                    <a:pt x="105" y="88"/>
                    <a:pt x="105" y="88"/>
                    <a:pt x="105" y="87"/>
                  </a:cubicBezTo>
                  <a:cubicBezTo>
                    <a:pt x="105" y="87"/>
                    <a:pt x="105" y="87"/>
                    <a:pt x="105" y="86"/>
                  </a:cubicBezTo>
                  <a:cubicBezTo>
                    <a:pt x="105" y="86"/>
                    <a:pt x="105" y="85"/>
                    <a:pt x="105" y="85"/>
                  </a:cubicBezTo>
                  <a:cubicBezTo>
                    <a:pt x="104" y="84"/>
                    <a:pt x="104" y="83"/>
                    <a:pt x="104" y="83"/>
                  </a:cubicBezTo>
                  <a:cubicBezTo>
                    <a:pt x="104" y="82"/>
                    <a:pt x="104" y="82"/>
                    <a:pt x="104" y="81"/>
                  </a:cubicBezTo>
                  <a:cubicBezTo>
                    <a:pt x="104" y="81"/>
                    <a:pt x="104" y="81"/>
                    <a:pt x="104" y="80"/>
                  </a:cubicBezTo>
                  <a:cubicBezTo>
                    <a:pt x="104" y="80"/>
                    <a:pt x="104" y="80"/>
                    <a:pt x="104" y="79"/>
                  </a:cubicBezTo>
                  <a:cubicBezTo>
                    <a:pt x="104" y="79"/>
                    <a:pt x="103" y="78"/>
                    <a:pt x="103" y="78"/>
                  </a:cubicBezTo>
                  <a:cubicBezTo>
                    <a:pt x="103" y="77"/>
                    <a:pt x="103" y="77"/>
                    <a:pt x="103" y="76"/>
                  </a:cubicBezTo>
                  <a:cubicBezTo>
                    <a:pt x="103" y="76"/>
                    <a:pt x="103" y="75"/>
                    <a:pt x="103" y="75"/>
                  </a:cubicBezTo>
                  <a:cubicBezTo>
                    <a:pt x="103" y="75"/>
                    <a:pt x="103" y="75"/>
                    <a:pt x="103" y="74"/>
                  </a:cubicBezTo>
                  <a:cubicBezTo>
                    <a:pt x="103" y="74"/>
                    <a:pt x="103" y="74"/>
                    <a:pt x="103" y="73"/>
                  </a:cubicBezTo>
                  <a:cubicBezTo>
                    <a:pt x="103" y="73"/>
                    <a:pt x="102" y="73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2" y="70"/>
                    <a:pt x="101" y="69"/>
                    <a:pt x="101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67"/>
                    <a:pt x="100" y="67"/>
                    <a:pt x="100" y="67"/>
                  </a:cubicBezTo>
                  <a:cubicBezTo>
                    <a:pt x="100" y="67"/>
                    <a:pt x="100" y="66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9" y="65"/>
                    <a:pt x="99" y="65"/>
                    <a:pt x="99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7" y="62"/>
                    <a:pt x="97" y="62"/>
                    <a:pt x="96" y="61"/>
                  </a:cubicBezTo>
                  <a:cubicBezTo>
                    <a:pt x="96" y="61"/>
                    <a:pt x="95" y="61"/>
                    <a:pt x="95" y="60"/>
                  </a:cubicBezTo>
                  <a:cubicBezTo>
                    <a:pt x="95" y="60"/>
                    <a:pt x="94" y="60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8"/>
                    <a:pt x="91" y="58"/>
                    <a:pt x="91" y="58"/>
                  </a:cubicBezTo>
                  <a:cubicBezTo>
                    <a:pt x="91" y="58"/>
                    <a:pt x="91" y="58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7"/>
                    <a:pt x="89" y="57"/>
                    <a:pt x="88" y="57"/>
                  </a:cubicBezTo>
                  <a:cubicBezTo>
                    <a:pt x="87" y="56"/>
                    <a:pt x="86" y="56"/>
                    <a:pt x="85" y="55"/>
                  </a:cubicBezTo>
                  <a:cubicBezTo>
                    <a:pt x="85" y="55"/>
                    <a:pt x="84" y="55"/>
                    <a:pt x="83" y="55"/>
                  </a:cubicBezTo>
                  <a:cubicBezTo>
                    <a:pt x="83" y="55"/>
                    <a:pt x="83" y="56"/>
                    <a:pt x="82" y="55"/>
                  </a:cubicBezTo>
                  <a:cubicBezTo>
                    <a:pt x="82" y="55"/>
                    <a:pt x="82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0" y="55"/>
                    <a:pt x="80" y="55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7" y="53"/>
                    <a:pt x="76" y="54"/>
                    <a:pt x="76" y="54"/>
                  </a:cubicBezTo>
                  <a:cubicBezTo>
                    <a:pt x="75" y="54"/>
                    <a:pt x="75" y="54"/>
                    <a:pt x="75" y="53"/>
                  </a:cubicBezTo>
                  <a:cubicBezTo>
                    <a:pt x="74" y="53"/>
                    <a:pt x="74" y="54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1" y="53"/>
                    <a:pt x="71" y="53"/>
                    <a:pt x="70" y="53"/>
                  </a:cubicBezTo>
                  <a:cubicBezTo>
                    <a:pt x="69" y="53"/>
                    <a:pt x="67" y="53"/>
                    <a:pt x="66" y="53"/>
                  </a:cubicBezTo>
                  <a:cubicBezTo>
                    <a:pt x="66" y="52"/>
                    <a:pt x="65" y="53"/>
                    <a:pt x="64" y="52"/>
                  </a:cubicBezTo>
                  <a:cubicBezTo>
                    <a:pt x="63" y="52"/>
                    <a:pt x="61" y="52"/>
                    <a:pt x="59" y="52"/>
                  </a:cubicBezTo>
                  <a:cubicBezTo>
                    <a:pt x="59" y="52"/>
                    <a:pt x="58" y="52"/>
                    <a:pt x="58" y="52"/>
                  </a:cubicBezTo>
                  <a:cubicBezTo>
                    <a:pt x="57" y="51"/>
                    <a:pt x="56" y="51"/>
                    <a:pt x="56" y="50"/>
                  </a:cubicBezTo>
                  <a:cubicBezTo>
                    <a:pt x="56" y="49"/>
                    <a:pt x="56" y="48"/>
                    <a:pt x="56" y="47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6" y="46"/>
                    <a:pt x="57" y="46"/>
                    <a:pt x="57" y="45"/>
                  </a:cubicBezTo>
                  <a:cubicBezTo>
                    <a:pt x="57" y="45"/>
                    <a:pt x="57" y="44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8" y="41"/>
                    <a:pt x="58" y="41"/>
                  </a:cubicBezTo>
                  <a:cubicBezTo>
                    <a:pt x="58" y="40"/>
                    <a:pt x="58" y="40"/>
                    <a:pt x="59" y="39"/>
                  </a:cubicBezTo>
                  <a:cubicBezTo>
                    <a:pt x="59" y="39"/>
                    <a:pt x="59" y="38"/>
                    <a:pt x="59" y="38"/>
                  </a:cubicBezTo>
                  <a:cubicBezTo>
                    <a:pt x="59" y="38"/>
                    <a:pt x="59" y="38"/>
                    <a:pt x="59" y="37"/>
                  </a:cubicBezTo>
                  <a:cubicBezTo>
                    <a:pt x="59" y="37"/>
                    <a:pt x="59" y="37"/>
                    <a:pt x="60" y="37"/>
                  </a:cubicBezTo>
                  <a:cubicBezTo>
                    <a:pt x="60" y="37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5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3"/>
                    <a:pt x="62" y="33"/>
                    <a:pt x="62" y="32"/>
                  </a:cubicBezTo>
                  <a:cubicBezTo>
                    <a:pt x="63" y="31"/>
                    <a:pt x="63" y="31"/>
                    <a:pt x="64" y="30"/>
                  </a:cubicBezTo>
                  <a:cubicBezTo>
                    <a:pt x="64" y="29"/>
                    <a:pt x="65" y="29"/>
                    <a:pt x="65" y="28"/>
                  </a:cubicBezTo>
                  <a:cubicBezTo>
                    <a:pt x="65" y="28"/>
                    <a:pt x="65" y="28"/>
                    <a:pt x="65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8" y="25"/>
                    <a:pt x="68" y="25"/>
                    <a:pt x="69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4"/>
                    <a:pt x="69" y="23"/>
                    <a:pt x="69" y="23"/>
                  </a:cubicBezTo>
                  <a:cubicBezTo>
                    <a:pt x="70" y="23"/>
                    <a:pt x="70" y="23"/>
                    <a:pt x="70" y="22"/>
                  </a:cubicBezTo>
                  <a:cubicBezTo>
                    <a:pt x="71" y="22"/>
                    <a:pt x="71" y="22"/>
                    <a:pt x="72" y="21"/>
                  </a:cubicBezTo>
                  <a:cubicBezTo>
                    <a:pt x="72" y="21"/>
                    <a:pt x="72" y="21"/>
                    <a:pt x="72" y="20"/>
                  </a:cubicBezTo>
                  <a:cubicBezTo>
                    <a:pt x="72" y="20"/>
                    <a:pt x="73" y="20"/>
                    <a:pt x="73" y="20"/>
                  </a:cubicBezTo>
                  <a:cubicBezTo>
                    <a:pt x="73" y="20"/>
                    <a:pt x="74" y="19"/>
                    <a:pt x="74" y="19"/>
                  </a:cubicBezTo>
                  <a:cubicBezTo>
                    <a:pt x="75" y="18"/>
                    <a:pt x="76" y="17"/>
                    <a:pt x="78" y="17"/>
                  </a:cubicBezTo>
                  <a:cubicBezTo>
                    <a:pt x="78" y="16"/>
                    <a:pt x="79" y="16"/>
                    <a:pt x="79" y="15"/>
                  </a:cubicBezTo>
                  <a:cubicBezTo>
                    <a:pt x="79" y="15"/>
                    <a:pt x="80" y="15"/>
                    <a:pt x="80" y="15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4" y="13"/>
                    <a:pt x="85" y="13"/>
                    <a:pt x="85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2"/>
                    <a:pt x="87" y="12"/>
                    <a:pt x="87" y="12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8" y="12"/>
                    <a:pt x="89" y="12"/>
                    <a:pt x="90" y="12"/>
                  </a:cubicBezTo>
                  <a:cubicBezTo>
                    <a:pt x="90" y="12"/>
                    <a:pt x="91" y="11"/>
                    <a:pt x="9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3" y="11"/>
                    <a:pt x="94" y="10"/>
                    <a:pt x="94" y="10"/>
                  </a:cubicBezTo>
                  <a:cubicBezTo>
                    <a:pt x="95" y="10"/>
                    <a:pt x="96" y="10"/>
                    <a:pt x="96" y="10"/>
                  </a:cubicBezTo>
                  <a:cubicBezTo>
                    <a:pt x="96" y="10"/>
                    <a:pt x="97" y="10"/>
                    <a:pt x="97" y="10"/>
                  </a:cubicBezTo>
                  <a:cubicBezTo>
                    <a:pt x="97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9"/>
                    <a:pt x="101" y="9"/>
                    <a:pt x="101" y="8"/>
                  </a:cubicBezTo>
                  <a:cubicBezTo>
                    <a:pt x="101" y="8"/>
                    <a:pt x="102" y="8"/>
                    <a:pt x="102" y="8"/>
                  </a:cubicBezTo>
                  <a:cubicBezTo>
                    <a:pt x="102" y="8"/>
                    <a:pt x="103" y="8"/>
                    <a:pt x="10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5" y="8"/>
                    <a:pt x="105" y="8"/>
                  </a:cubicBezTo>
                  <a:cubicBezTo>
                    <a:pt x="105" y="7"/>
                    <a:pt x="106" y="7"/>
                    <a:pt x="106" y="7"/>
                  </a:cubicBezTo>
                  <a:cubicBezTo>
                    <a:pt x="106" y="7"/>
                    <a:pt x="106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8" y="7"/>
                    <a:pt x="108" y="7"/>
                    <a:pt x="109" y="7"/>
                  </a:cubicBezTo>
                  <a:cubicBezTo>
                    <a:pt x="109" y="7"/>
                    <a:pt x="109" y="7"/>
                    <a:pt x="110" y="7"/>
                  </a:cubicBezTo>
                  <a:cubicBezTo>
                    <a:pt x="110" y="7"/>
                    <a:pt x="111" y="7"/>
                    <a:pt x="111" y="7"/>
                  </a:cubicBezTo>
                  <a:cubicBezTo>
                    <a:pt x="111" y="7"/>
                    <a:pt x="112" y="6"/>
                    <a:pt x="112" y="6"/>
                  </a:cubicBezTo>
                  <a:cubicBezTo>
                    <a:pt x="112" y="6"/>
                    <a:pt x="112" y="6"/>
                    <a:pt x="113" y="6"/>
                  </a:cubicBezTo>
                  <a:cubicBezTo>
                    <a:pt x="114" y="6"/>
                    <a:pt x="115" y="6"/>
                    <a:pt x="115" y="6"/>
                  </a:cubicBezTo>
                  <a:cubicBezTo>
                    <a:pt x="116" y="6"/>
                    <a:pt x="117" y="6"/>
                    <a:pt x="117" y="6"/>
                  </a:cubicBezTo>
                  <a:cubicBezTo>
                    <a:pt x="119" y="6"/>
                    <a:pt x="120" y="6"/>
                    <a:pt x="121" y="7"/>
                  </a:cubicBezTo>
                  <a:cubicBezTo>
                    <a:pt x="121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6" y="7"/>
                    <a:pt x="126" y="7"/>
                  </a:cubicBezTo>
                  <a:cubicBezTo>
                    <a:pt x="127" y="7"/>
                    <a:pt x="128" y="7"/>
                    <a:pt x="128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1" y="7"/>
                    <a:pt x="131" y="7"/>
                    <a:pt x="132" y="7"/>
                  </a:cubicBezTo>
                  <a:cubicBezTo>
                    <a:pt x="132" y="7"/>
                    <a:pt x="133" y="7"/>
                    <a:pt x="134" y="7"/>
                  </a:cubicBezTo>
                  <a:cubicBezTo>
                    <a:pt x="134" y="7"/>
                    <a:pt x="135" y="8"/>
                    <a:pt x="135" y="8"/>
                  </a:cubicBezTo>
                  <a:cubicBezTo>
                    <a:pt x="136" y="8"/>
                    <a:pt x="136" y="8"/>
                    <a:pt x="137" y="8"/>
                  </a:cubicBezTo>
                  <a:cubicBezTo>
                    <a:pt x="137" y="8"/>
                    <a:pt x="138" y="8"/>
                    <a:pt x="138" y="9"/>
                  </a:cubicBezTo>
                  <a:cubicBezTo>
                    <a:pt x="138" y="9"/>
                    <a:pt x="139" y="9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0" y="9"/>
                    <a:pt x="141" y="10"/>
                    <a:pt x="141" y="10"/>
                  </a:cubicBezTo>
                  <a:cubicBezTo>
                    <a:pt x="141" y="11"/>
                    <a:pt x="140" y="11"/>
                    <a:pt x="140" y="11"/>
                  </a:cubicBezTo>
                  <a:close/>
                  <a:moveTo>
                    <a:pt x="124" y="31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31"/>
                    <a:pt x="124" y="31"/>
                  </a:cubicBezTo>
                  <a:close/>
                  <a:moveTo>
                    <a:pt x="150" y="140"/>
                  </a:move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0" y="140"/>
                    <a:pt x="150" y="140"/>
                    <a:pt x="150" y="140"/>
                  </a:cubicBezTo>
                  <a:close/>
                  <a:moveTo>
                    <a:pt x="151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0" y="141"/>
                    <a:pt x="150" y="141"/>
                    <a:pt x="150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2"/>
                    <a:pt x="151" y="142"/>
                  </a:cubicBezTo>
                  <a:close/>
                  <a:moveTo>
                    <a:pt x="152" y="143"/>
                  </a:moveTo>
                  <a:cubicBezTo>
                    <a:pt x="152" y="143"/>
                    <a:pt x="152" y="143"/>
                    <a:pt x="152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52" y="143"/>
                  </a:lnTo>
                  <a:close/>
                  <a:moveTo>
                    <a:pt x="155" y="144"/>
                  </a:move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4"/>
                    <a:pt x="155" y="144"/>
                    <a:pt x="155" y="144"/>
                  </a:cubicBezTo>
                  <a:close/>
                  <a:moveTo>
                    <a:pt x="158" y="144"/>
                  </a:move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8" y="143"/>
                    <a:pt x="158" y="144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59" y="144"/>
                    <a:pt x="159" y="144"/>
                    <a:pt x="159" y="144"/>
                  </a:cubicBezTo>
                  <a:lnTo>
                    <a:pt x="158" y="144"/>
                  </a:lnTo>
                  <a:close/>
                  <a:moveTo>
                    <a:pt x="159" y="133"/>
                  </a:move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lnTo>
                    <a:pt x="159" y="133"/>
                  </a:lnTo>
                  <a:close/>
                  <a:moveTo>
                    <a:pt x="160" y="140"/>
                  </a:move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lose/>
                  <a:moveTo>
                    <a:pt x="160" y="119"/>
                  </a:move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60" y="119"/>
                    <a:pt x="160" y="119"/>
                    <a:pt x="160" y="119"/>
                  </a:cubicBezTo>
                  <a:close/>
                  <a:moveTo>
                    <a:pt x="183" y="95"/>
                  </a:moveTo>
                  <a:cubicBezTo>
                    <a:pt x="183" y="95"/>
                    <a:pt x="183" y="95"/>
                    <a:pt x="183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5"/>
                    <a:pt x="184" y="95"/>
                  </a:cubicBezTo>
                  <a:lnTo>
                    <a:pt x="183" y="95"/>
                  </a:lnTo>
                  <a:close/>
                  <a:moveTo>
                    <a:pt x="185" y="93"/>
                  </a:move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3"/>
                    <a:pt x="185" y="92"/>
                    <a:pt x="185" y="92"/>
                  </a:cubicBezTo>
                  <a:cubicBezTo>
                    <a:pt x="185" y="92"/>
                    <a:pt x="185" y="92"/>
                    <a:pt x="18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02" name="Freeform 32"/>
            <p:cNvSpPr>
              <a:spLocks/>
            </p:cNvSpPr>
            <p:nvPr/>
          </p:nvSpPr>
          <p:spPr bwMode="auto">
            <a:xfrm>
              <a:off x="4806950" y="1112838"/>
              <a:ext cx="439738" cy="606425"/>
            </a:xfrm>
            <a:custGeom>
              <a:avLst/>
              <a:gdLst>
                <a:gd name="T0" fmla="*/ 1 w 45"/>
                <a:gd name="T1" fmla="*/ 1 h 62"/>
                <a:gd name="T2" fmla="*/ 2 w 45"/>
                <a:gd name="T3" fmla="*/ 6 h 62"/>
                <a:gd name="T4" fmla="*/ 2 w 45"/>
                <a:gd name="T5" fmla="*/ 8 h 62"/>
                <a:gd name="T6" fmla="*/ 2 w 45"/>
                <a:gd name="T7" fmla="*/ 11 h 62"/>
                <a:gd name="T8" fmla="*/ 3 w 45"/>
                <a:gd name="T9" fmla="*/ 16 h 62"/>
                <a:gd name="T10" fmla="*/ 3 w 45"/>
                <a:gd name="T11" fmla="*/ 18 h 62"/>
                <a:gd name="T12" fmla="*/ 3 w 45"/>
                <a:gd name="T13" fmla="*/ 20 h 62"/>
                <a:gd name="T14" fmla="*/ 3 w 45"/>
                <a:gd name="T15" fmla="*/ 25 h 62"/>
                <a:gd name="T16" fmla="*/ 4 w 45"/>
                <a:gd name="T17" fmla="*/ 29 h 62"/>
                <a:gd name="T18" fmla="*/ 5 w 45"/>
                <a:gd name="T19" fmla="*/ 30 h 62"/>
                <a:gd name="T20" fmla="*/ 5 w 45"/>
                <a:gd name="T21" fmla="*/ 32 h 62"/>
                <a:gd name="T22" fmla="*/ 6 w 45"/>
                <a:gd name="T23" fmla="*/ 34 h 62"/>
                <a:gd name="T24" fmla="*/ 11 w 45"/>
                <a:gd name="T25" fmla="*/ 42 h 62"/>
                <a:gd name="T26" fmla="*/ 13 w 45"/>
                <a:gd name="T27" fmla="*/ 45 h 62"/>
                <a:gd name="T28" fmla="*/ 14 w 45"/>
                <a:gd name="T29" fmla="*/ 46 h 62"/>
                <a:gd name="T30" fmla="*/ 17 w 45"/>
                <a:gd name="T31" fmla="*/ 50 h 62"/>
                <a:gd name="T32" fmla="*/ 19 w 45"/>
                <a:gd name="T33" fmla="*/ 51 h 62"/>
                <a:gd name="T34" fmla="*/ 21 w 45"/>
                <a:gd name="T35" fmla="*/ 53 h 62"/>
                <a:gd name="T36" fmla="*/ 22 w 45"/>
                <a:gd name="T37" fmla="*/ 53 h 62"/>
                <a:gd name="T38" fmla="*/ 23 w 45"/>
                <a:gd name="T39" fmla="*/ 54 h 62"/>
                <a:gd name="T40" fmla="*/ 24 w 45"/>
                <a:gd name="T41" fmla="*/ 55 h 62"/>
                <a:gd name="T42" fmla="*/ 26 w 45"/>
                <a:gd name="T43" fmla="*/ 56 h 62"/>
                <a:gd name="T44" fmla="*/ 29 w 45"/>
                <a:gd name="T45" fmla="*/ 58 h 62"/>
                <a:gd name="T46" fmla="*/ 31 w 45"/>
                <a:gd name="T47" fmla="*/ 58 h 62"/>
                <a:gd name="T48" fmla="*/ 35 w 45"/>
                <a:gd name="T49" fmla="*/ 60 h 62"/>
                <a:gd name="T50" fmla="*/ 40 w 45"/>
                <a:gd name="T51" fmla="*/ 62 h 62"/>
                <a:gd name="T52" fmla="*/ 44 w 45"/>
                <a:gd name="T53" fmla="*/ 62 h 62"/>
                <a:gd name="T54" fmla="*/ 44 w 45"/>
                <a:gd name="T55" fmla="*/ 57 h 62"/>
                <a:gd name="T56" fmla="*/ 44 w 45"/>
                <a:gd name="T57" fmla="*/ 52 h 62"/>
                <a:gd name="T58" fmla="*/ 44 w 45"/>
                <a:gd name="T59" fmla="*/ 48 h 62"/>
                <a:gd name="T60" fmla="*/ 45 w 45"/>
                <a:gd name="T61" fmla="*/ 45 h 62"/>
                <a:gd name="T62" fmla="*/ 44 w 45"/>
                <a:gd name="T63" fmla="*/ 42 h 62"/>
                <a:gd name="T64" fmla="*/ 44 w 45"/>
                <a:gd name="T65" fmla="*/ 35 h 62"/>
                <a:gd name="T66" fmla="*/ 44 w 45"/>
                <a:gd name="T67" fmla="*/ 32 h 62"/>
                <a:gd name="T68" fmla="*/ 44 w 45"/>
                <a:gd name="T69" fmla="*/ 27 h 62"/>
                <a:gd name="T70" fmla="*/ 43 w 45"/>
                <a:gd name="T71" fmla="*/ 25 h 62"/>
                <a:gd name="T72" fmla="*/ 43 w 45"/>
                <a:gd name="T73" fmla="*/ 23 h 62"/>
                <a:gd name="T74" fmla="*/ 42 w 45"/>
                <a:gd name="T75" fmla="*/ 17 h 62"/>
                <a:gd name="T76" fmla="*/ 41 w 45"/>
                <a:gd name="T77" fmla="*/ 13 h 62"/>
                <a:gd name="T78" fmla="*/ 40 w 45"/>
                <a:gd name="T79" fmla="*/ 12 h 62"/>
                <a:gd name="T80" fmla="*/ 39 w 45"/>
                <a:gd name="T81" fmla="*/ 9 h 62"/>
                <a:gd name="T82" fmla="*/ 37 w 45"/>
                <a:gd name="T83" fmla="*/ 7 h 62"/>
                <a:gd name="T84" fmla="*/ 34 w 45"/>
                <a:gd name="T85" fmla="*/ 5 h 62"/>
                <a:gd name="T86" fmla="*/ 32 w 45"/>
                <a:gd name="T87" fmla="*/ 4 h 62"/>
                <a:gd name="T88" fmla="*/ 31 w 45"/>
                <a:gd name="T89" fmla="*/ 4 h 62"/>
                <a:gd name="T90" fmla="*/ 27 w 45"/>
                <a:gd name="T91" fmla="*/ 3 h 62"/>
                <a:gd name="T92" fmla="*/ 23 w 45"/>
                <a:gd name="T93" fmla="*/ 3 h 62"/>
                <a:gd name="T94" fmla="*/ 20 w 45"/>
                <a:gd name="T95" fmla="*/ 2 h 62"/>
                <a:gd name="T96" fmla="*/ 15 w 45"/>
                <a:gd name="T97" fmla="*/ 2 h 62"/>
                <a:gd name="T98" fmla="*/ 10 w 45"/>
                <a:gd name="T99" fmla="*/ 1 h 62"/>
                <a:gd name="T100" fmla="*/ 1 w 45"/>
                <a:gd name="T10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" h="6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3"/>
                    <a:pt x="3" y="14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3" y="23"/>
                  </a:cubicBezTo>
                  <a:cubicBezTo>
                    <a:pt x="4" y="24"/>
                    <a:pt x="3" y="24"/>
                    <a:pt x="3" y="25"/>
                  </a:cubicBezTo>
                  <a:cubicBezTo>
                    <a:pt x="3" y="25"/>
                    <a:pt x="4" y="26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6" y="32"/>
                    <a:pt x="6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7" y="36"/>
                    <a:pt x="8" y="38"/>
                    <a:pt x="9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3"/>
                    <a:pt x="12" y="44"/>
                    <a:pt x="12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5" y="47"/>
                    <a:pt x="16" y="48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2"/>
                    <a:pt x="20" y="52"/>
                    <a:pt x="21" y="52"/>
                  </a:cubicBezTo>
                  <a:cubicBezTo>
                    <a:pt x="21" y="52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5" y="55"/>
                    <a:pt x="25" y="55"/>
                  </a:cubicBezTo>
                  <a:cubicBezTo>
                    <a:pt x="25" y="55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7" y="57"/>
                    <a:pt x="28" y="57"/>
                    <a:pt x="29" y="58"/>
                  </a:cubicBezTo>
                  <a:cubicBezTo>
                    <a:pt x="29" y="58"/>
                    <a:pt x="30" y="58"/>
                    <a:pt x="30" y="58"/>
                  </a:cubicBezTo>
                  <a:cubicBezTo>
                    <a:pt x="30" y="58"/>
                    <a:pt x="30" y="58"/>
                    <a:pt x="31" y="58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3" y="59"/>
                    <a:pt x="34" y="60"/>
                    <a:pt x="35" y="60"/>
                  </a:cubicBezTo>
                  <a:cubicBezTo>
                    <a:pt x="36" y="61"/>
                    <a:pt x="37" y="61"/>
                    <a:pt x="38" y="61"/>
                  </a:cubicBezTo>
                  <a:cubicBezTo>
                    <a:pt x="39" y="61"/>
                    <a:pt x="39" y="62"/>
                    <a:pt x="40" y="62"/>
                  </a:cubicBezTo>
                  <a:cubicBezTo>
                    <a:pt x="40" y="62"/>
                    <a:pt x="40" y="62"/>
                    <a:pt x="41" y="62"/>
                  </a:cubicBezTo>
                  <a:cubicBezTo>
                    <a:pt x="42" y="62"/>
                    <a:pt x="43" y="62"/>
                    <a:pt x="44" y="62"/>
                  </a:cubicBezTo>
                  <a:cubicBezTo>
                    <a:pt x="44" y="61"/>
                    <a:pt x="44" y="61"/>
                    <a:pt x="44" y="60"/>
                  </a:cubicBezTo>
                  <a:cubicBezTo>
                    <a:pt x="44" y="59"/>
                    <a:pt x="44" y="58"/>
                    <a:pt x="44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4" y="54"/>
                    <a:pt x="44" y="53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5" y="50"/>
                    <a:pt x="45" y="49"/>
                    <a:pt x="44" y="48"/>
                  </a:cubicBezTo>
                  <a:cubicBezTo>
                    <a:pt x="44" y="48"/>
                    <a:pt x="45" y="47"/>
                    <a:pt x="44" y="47"/>
                  </a:cubicBezTo>
                  <a:cubicBezTo>
                    <a:pt x="44" y="46"/>
                    <a:pt x="45" y="46"/>
                    <a:pt x="45" y="45"/>
                  </a:cubicBezTo>
                  <a:cubicBezTo>
                    <a:pt x="45" y="44"/>
                    <a:pt x="45" y="44"/>
                    <a:pt x="44" y="43"/>
                  </a:cubicBezTo>
                  <a:cubicBezTo>
                    <a:pt x="44" y="43"/>
                    <a:pt x="44" y="43"/>
                    <a:pt x="44" y="42"/>
                  </a:cubicBezTo>
                  <a:cubicBezTo>
                    <a:pt x="45" y="42"/>
                    <a:pt x="44" y="41"/>
                    <a:pt x="44" y="41"/>
                  </a:cubicBezTo>
                  <a:cubicBezTo>
                    <a:pt x="44" y="39"/>
                    <a:pt x="44" y="37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8"/>
                    <a:pt x="44" y="27"/>
                    <a:pt x="44" y="27"/>
                  </a:cubicBezTo>
                  <a:cubicBezTo>
                    <a:pt x="44" y="26"/>
                    <a:pt x="44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4"/>
                  </a:cubicBezTo>
                  <a:cubicBezTo>
                    <a:pt x="43" y="24"/>
                    <a:pt x="43" y="23"/>
                    <a:pt x="43" y="23"/>
                  </a:cubicBezTo>
                  <a:cubicBezTo>
                    <a:pt x="43" y="22"/>
                    <a:pt x="43" y="20"/>
                    <a:pt x="42" y="19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6"/>
                    <a:pt x="41" y="15"/>
                    <a:pt x="41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9" y="10"/>
                    <a:pt x="39" y="10"/>
                    <a:pt x="39" y="9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8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6"/>
                    <a:pt x="35" y="6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3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29" y="3"/>
                    <a:pt x="29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03" name="Freeform 33"/>
            <p:cNvSpPr>
              <a:spLocks/>
            </p:cNvSpPr>
            <p:nvPr/>
          </p:nvSpPr>
          <p:spPr bwMode="auto">
            <a:xfrm>
              <a:off x="5392738" y="701675"/>
              <a:ext cx="693738" cy="1241425"/>
            </a:xfrm>
            <a:custGeom>
              <a:avLst/>
              <a:gdLst>
                <a:gd name="T0" fmla="*/ 27 w 71"/>
                <a:gd name="T1" fmla="*/ 1 h 127"/>
                <a:gd name="T2" fmla="*/ 22 w 71"/>
                <a:gd name="T3" fmla="*/ 3 h 127"/>
                <a:gd name="T4" fmla="*/ 18 w 71"/>
                <a:gd name="T5" fmla="*/ 5 h 127"/>
                <a:gd name="T6" fmla="*/ 14 w 71"/>
                <a:gd name="T7" fmla="*/ 7 h 127"/>
                <a:gd name="T8" fmla="*/ 12 w 71"/>
                <a:gd name="T9" fmla="*/ 13 h 127"/>
                <a:gd name="T10" fmla="*/ 12 w 71"/>
                <a:gd name="T11" fmla="*/ 21 h 127"/>
                <a:gd name="T12" fmla="*/ 11 w 71"/>
                <a:gd name="T13" fmla="*/ 25 h 127"/>
                <a:gd name="T14" fmla="*/ 9 w 71"/>
                <a:gd name="T15" fmla="*/ 30 h 127"/>
                <a:gd name="T16" fmla="*/ 8 w 71"/>
                <a:gd name="T17" fmla="*/ 34 h 127"/>
                <a:gd name="T18" fmla="*/ 9 w 71"/>
                <a:gd name="T19" fmla="*/ 38 h 127"/>
                <a:gd name="T20" fmla="*/ 10 w 71"/>
                <a:gd name="T21" fmla="*/ 42 h 127"/>
                <a:gd name="T22" fmla="*/ 8 w 71"/>
                <a:gd name="T23" fmla="*/ 47 h 127"/>
                <a:gd name="T24" fmla="*/ 6 w 71"/>
                <a:gd name="T25" fmla="*/ 50 h 127"/>
                <a:gd name="T26" fmla="*/ 3 w 71"/>
                <a:gd name="T27" fmla="*/ 53 h 127"/>
                <a:gd name="T28" fmla="*/ 0 w 71"/>
                <a:gd name="T29" fmla="*/ 60 h 127"/>
                <a:gd name="T30" fmla="*/ 5 w 71"/>
                <a:gd name="T31" fmla="*/ 63 h 127"/>
                <a:gd name="T32" fmla="*/ 7 w 71"/>
                <a:gd name="T33" fmla="*/ 66 h 127"/>
                <a:gd name="T34" fmla="*/ 7 w 71"/>
                <a:gd name="T35" fmla="*/ 70 h 127"/>
                <a:gd name="T36" fmla="*/ 7 w 71"/>
                <a:gd name="T37" fmla="*/ 77 h 127"/>
                <a:gd name="T38" fmla="*/ 8 w 71"/>
                <a:gd name="T39" fmla="*/ 79 h 127"/>
                <a:gd name="T40" fmla="*/ 9 w 71"/>
                <a:gd name="T41" fmla="*/ 86 h 127"/>
                <a:gd name="T42" fmla="*/ 7 w 71"/>
                <a:gd name="T43" fmla="*/ 89 h 127"/>
                <a:gd name="T44" fmla="*/ 7 w 71"/>
                <a:gd name="T45" fmla="*/ 94 h 127"/>
                <a:gd name="T46" fmla="*/ 11 w 71"/>
                <a:gd name="T47" fmla="*/ 96 h 127"/>
                <a:gd name="T48" fmla="*/ 15 w 71"/>
                <a:gd name="T49" fmla="*/ 97 h 127"/>
                <a:gd name="T50" fmla="*/ 18 w 71"/>
                <a:gd name="T51" fmla="*/ 99 h 127"/>
                <a:gd name="T52" fmla="*/ 20 w 71"/>
                <a:gd name="T53" fmla="*/ 102 h 127"/>
                <a:gd name="T54" fmla="*/ 23 w 71"/>
                <a:gd name="T55" fmla="*/ 107 h 127"/>
                <a:gd name="T56" fmla="*/ 30 w 71"/>
                <a:gd name="T57" fmla="*/ 116 h 127"/>
                <a:gd name="T58" fmla="*/ 41 w 71"/>
                <a:gd name="T59" fmla="*/ 127 h 127"/>
                <a:gd name="T60" fmla="*/ 41 w 71"/>
                <a:gd name="T61" fmla="*/ 119 h 127"/>
                <a:gd name="T62" fmla="*/ 43 w 71"/>
                <a:gd name="T63" fmla="*/ 104 h 127"/>
                <a:gd name="T64" fmla="*/ 45 w 71"/>
                <a:gd name="T65" fmla="*/ 98 h 127"/>
                <a:gd name="T66" fmla="*/ 47 w 71"/>
                <a:gd name="T67" fmla="*/ 96 h 127"/>
                <a:gd name="T68" fmla="*/ 54 w 71"/>
                <a:gd name="T69" fmla="*/ 93 h 127"/>
                <a:gd name="T70" fmla="*/ 58 w 71"/>
                <a:gd name="T71" fmla="*/ 91 h 127"/>
                <a:gd name="T72" fmla="*/ 63 w 71"/>
                <a:gd name="T73" fmla="*/ 86 h 127"/>
                <a:gd name="T74" fmla="*/ 66 w 71"/>
                <a:gd name="T75" fmla="*/ 81 h 127"/>
                <a:gd name="T76" fmla="*/ 68 w 71"/>
                <a:gd name="T77" fmla="*/ 73 h 127"/>
                <a:gd name="T78" fmla="*/ 70 w 71"/>
                <a:gd name="T79" fmla="*/ 58 h 127"/>
                <a:gd name="T80" fmla="*/ 70 w 71"/>
                <a:gd name="T81" fmla="*/ 48 h 127"/>
                <a:gd name="T82" fmla="*/ 70 w 71"/>
                <a:gd name="T83" fmla="*/ 42 h 127"/>
                <a:gd name="T84" fmla="*/ 68 w 71"/>
                <a:gd name="T85" fmla="*/ 34 h 127"/>
                <a:gd name="T86" fmla="*/ 67 w 71"/>
                <a:gd name="T87" fmla="*/ 28 h 127"/>
                <a:gd name="T88" fmla="*/ 66 w 71"/>
                <a:gd name="T89" fmla="*/ 24 h 127"/>
                <a:gd name="T90" fmla="*/ 64 w 71"/>
                <a:gd name="T91" fmla="*/ 21 h 127"/>
                <a:gd name="T92" fmla="*/ 62 w 71"/>
                <a:gd name="T93" fmla="*/ 19 h 127"/>
                <a:gd name="T94" fmla="*/ 61 w 71"/>
                <a:gd name="T95" fmla="*/ 16 h 127"/>
                <a:gd name="T96" fmla="*/ 57 w 71"/>
                <a:gd name="T97" fmla="*/ 13 h 127"/>
                <a:gd name="T98" fmla="*/ 54 w 71"/>
                <a:gd name="T99" fmla="*/ 10 h 127"/>
                <a:gd name="T100" fmla="*/ 50 w 71"/>
                <a:gd name="T101" fmla="*/ 8 h 127"/>
                <a:gd name="T102" fmla="*/ 47 w 71"/>
                <a:gd name="T103" fmla="*/ 6 h 127"/>
                <a:gd name="T104" fmla="*/ 43 w 71"/>
                <a:gd name="T105" fmla="*/ 4 h 127"/>
                <a:gd name="T106" fmla="*/ 39 w 71"/>
                <a:gd name="T107" fmla="*/ 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127">
                  <a:moveTo>
                    <a:pt x="35" y="0"/>
                  </a:moveTo>
                  <a:cubicBezTo>
                    <a:pt x="34" y="0"/>
                    <a:pt x="32" y="0"/>
                    <a:pt x="32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3" y="3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3" y="8"/>
                    <a:pt x="13" y="9"/>
                    <a:pt x="13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2" y="12"/>
                    <a:pt x="12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1"/>
                    <a:pt x="12" y="22"/>
                    <a:pt x="12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9" y="29"/>
                    <a:pt x="9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1"/>
                    <a:pt x="9" y="32"/>
                    <a:pt x="8" y="32"/>
                  </a:cubicBezTo>
                  <a:cubicBezTo>
                    <a:pt x="8" y="32"/>
                    <a:pt x="8" y="33"/>
                    <a:pt x="8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4"/>
                    <a:pt x="9" y="44"/>
                    <a:pt x="9" y="45"/>
                  </a:cubicBezTo>
                  <a:cubicBezTo>
                    <a:pt x="9" y="45"/>
                    <a:pt x="9" y="46"/>
                    <a:pt x="9" y="46"/>
                  </a:cubicBezTo>
                  <a:cubicBezTo>
                    <a:pt x="8" y="46"/>
                    <a:pt x="8" y="46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4" y="51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2"/>
                    <a:pt x="3" y="53"/>
                    <a:pt x="3" y="53"/>
                  </a:cubicBezTo>
                  <a:cubicBezTo>
                    <a:pt x="3" y="53"/>
                    <a:pt x="3" y="54"/>
                    <a:pt x="3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6"/>
                    <a:pt x="0" y="58"/>
                    <a:pt x="0" y="60"/>
                  </a:cubicBezTo>
                  <a:cubicBezTo>
                    <a:pt x="1" y="60"/>
                    <a:pt x="1" y="61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3" y="62"/>
                    <a:pt x="3" y="62"/>
                  </a:cubicBezTo>
                  <a:cubicBezTo>
                    <a:pt x="3" y="62"/>
                    <a:pt x="4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4"/>
                    <a:pt x="6" y="64"/>
                  </a:cubicBezTo>
                  <a:cubicBezTo>
                    <a:pt x="6" y="64"/>
                    <a:pt x="6" y="64"/>
                    <a:pt x="7" y="64"/>
                  </a:cubicBezTo>
                  <a:cubicBezTo>
                    <a:pt x="7" y="65"/>
                    <a:pt x="7" y="65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7" y="68"/>
                    <a:pt x="7" y="68"/>
                  </a:cubicBezTo>
                  <a:cubicBezTo>
                    <a:pt x="7" y="68"/>
                    <a:pt x="7" y="69"/>
                    <a:pt x="7" y="69"/>
                  </a:cubicBezTo>
                  <a:cubicBezTo>
                    <a:pt x="7" y="69"/>
                    <a:pt x="7" y="70"/>
                    <a:pt x="7" y="70"/>
                  </a:cubicBezTo>
                  <a:cubicBezTo>
                    <a:pt x="7" y="70"/>
                    <a:pt x="7" y="70"/>
                    <a:pt x="7" y="71"/>
                  </a:cubicBezTo>
                  <a:cubicBezTo>
                    <a:pt x="6" y="72"/>
                    <a:pt x="5" y="74"/>
                    <a:pt x="6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7" y="76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8" y="79"/>
                    <a:pt x="8" y="79"/>
                  </a:cubicBezTo>
                  <a:cubicBezTo>
                    <a:pt x="8" y="80"/>
                    <a:pt x="7" y="82"/>
                    <a:pt x="7" y="83"/>
                  </a:cubicBezTo>
                  <a:cubicBezTo>
                    <a:pt x="8" y="83"/>
                    <a:pt x="8" y="83"/>
                    <a:pt x="8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5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7"/>
                    <a:pt x="8" y="88"/>
                    <a:pt x="8" y="88"/>
                  </a:cubicBezTo>
                  <a:cubicBezTo>
                    <a:pt x="8" y="88"/>
                    <a:pt x="8" y="88"/>
                    <a:pt x="8" y="89"/>
                  </a:cubicBezTo>
                  <a:cubicBezTo>
                    <a:pt x="7" y="89"/>
                    <a:pt x="8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1"/>
                    <a:pt x="7" y="91"/>
                  </a:cubicBezTo>
                  <a:cubicBezTo>
                    <a:pt x="7" y="91"/>
                    <a:pt x="7" y="91"/>
                    <a:pt x="7" y="92"/>
                  </a:cubicBezTo>
                  <a:cubicBezTo>
                    <a:pt x="6" y="92"/>
                    <a:pt x="7" y="93"/>
                    <a:pt x="7" y="94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4"/>
                    <a:pt x="8" y="95"/>
                    <a:pt x="8" y="95"/>
                  </a:cubicBezTo>
                  <a:cubicBezTo>
                    <a:pt x="8" y="95"/>
                    <a:pt x="9" y="96"/>
                    <a:pt x="10" y="96"/>
                  </a:cubicBezTo>
                  <a:cubicBezTo>
                    <a:pt x="10" y="96"/>
                    <a:pt x="11" y="96"/>
                    <a:pt x="11" y="96"/>
                  </a:cubicBezTo>
                  <a:cubicBezTo>
                    <a:pt x="11" y="96"/>
                    <a:pt x="11" y="96"/>
                    <a:pt x="12" y="96"/>
                  </a:cubicBezTo>
                  <a:cubicBezTo>
                    <a:pt x="12" y="96"/>
                    <a:pt x="13" y="96"/>
                    <a:pt x="13" y="97"/>
                  </a:cubicBezTo>
                  <a:cubicBezTo>
                    <a:pt x="13" y="97"/>
                    <a:pt x="14" y="97"/>
                    <a:pt x="14" y="97"/>
                  </a:cubicBezTo>
                  <a:cubicBezTo>
                    <a:pt x="14" y="97"/>
                    <a:pt x="14" y="97"/>
                    <a:pt x="15" y="97"/>
                  </a:cubicBezTo>
                  <a:cubicBezTo>
                    <a:pt x="15" y="97"/>
                    <a:pt x="15" y="98"/>
                    <a:pt x="15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8"/>
                    <a:pt x="17" y="99"/>
                  </a:cubicBezTo>
                  <a:cubicBezTo>
                    <a:pt x="17" y="99"/>
                    <a:pt x="18" y="99"/>
                    <a:pt x="18" y="99"/>
                  </a:cubicBezTo>
                  <a:cubicBezTo>
                    <a:pt x="18" y="100"/>
                    <a:pt x="18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1"/>
                    <a:pt x="19" y="101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3"/>
                    <a:pt x="21" y="103"/>
                    <a:pt x="21" y="104"/>
                  </a:cubicBezTo>
                  <a:cubicBezTo>
                    <a:pt x="21" y="104"/>
                    <a:pt x="22" y="104"/>
                    <a:pt x="22" y="104"/>
                  </a:cubicBezTo>
                  <a:cubicBezTo>
                    <a:pt x="22" y="105"/>
                    <a:pt x="23" y="106"/>
                    <a:pt x="23" y="106"/>
                  </a:cubicBezTo>
                  <a:cubicBezTo>
                    <a:pt x="23" y="106"/>
                    <a:pt x="23" y="107"/>
                    <a:pt x="23" y="107"/>
                  </a:cubicBezTo>
                  <a:cubicBezTo>
                    <a:pt x="24" y="108"/>
                    <a:pt x="24" y="108"/>
                    <a:pt x="25" y="109"/>
                  </a:cubicBezTo>
                  <a:cubicBezTo>
                    <a:pt x="25" y="110"/>
                    <a:pt x="25" y="110"/>
                    <a:pt x="26" y="111"/>
                  </a:cubicBezTo>
                  <a:cubicBezTo>
                    <a:pt x="26" y="111"/>
                    <a:pt x="27" y="112"/>
                    <a:pt x="27" y="112"/>
                  </a:cubicBezTo>
                  <a:cubicBezTo>
                    <a:pt x="28" y="113"/>
                    <a:pt x="29" y="115"/>
                    <a:pt x="30" y="116"/>
                  </a:cubicBezTo>
                  <a:cubicBezTo>
                    <a:pt x="31" y="116"/>
                    <a:pt x="31" y="117"/>
                    <a:pt x="31" y="117"/>
                  </a:cubicBezTo>
                  <a:cubicBezTo>
                    <a:pt x="34" y="120"/>
                    <a:pt x="36" y="122"/>
                    <a:pt x="39" y="125"/>
                  </a:cubicBezTo>
                  <a:cubicBezTo>
                    <a:pt x="39" y="125"/>
                    <a:pt x="40" y="126"/>
                    <a:pt x="40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7"/>
                    <a:pt x="41" y="125"/>
                    <a:pt x="41" y="125"/>
                  </a:cubicBezTo>
                  <a:cubicBezTo>
                    <a:pt x="41" y="124"/>
                    <a:pt x="40" y="121"/>
                    <a:pt x="41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1" y="118"/>
                    <a:pt x="41" y="116"/>
                    <a:pt x="41" y="116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1"/>
                    <a:pt x="42" y="108"/>
                    <a:pt x="43" y="105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3"/>
                    <a:pt x="43" y="102"/>
                    <a:pt x="43" y="102"/>
                  </a:cubicBezTo>
                  <a:cubicBezTo>
                    <a:pt x="44" y="101"/>
                    <a:pt x="43" y="101"/>
                    <a:pt x="44" y="100"/>
                  </a:cubicBezTo>
                  <a:cubicBezTo>
                    <a:pt x="44" y="100"/>
                    <a:pt x="44" y="100"/>
                    <a:pt x="44" y="99"/>
                  </a:cubicBezTo>
                  <a:cubicBezTo>
                    <a:pt x="44" y="99"/>
                    <a:pt x="44" y="99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7"/>
                    <a:pt x="45" y="97"/>
                    <a:pt x="46" y="97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7"/>
                    <a:pt x="47" y="96"/>
                    <a:pt x="47" y="96"/>
                  </a:cubicBezTo>
                  <a:cubicBezTo>
                    <a:pt x="48" y="96"/>
                    <a:pt x="49" y="96"/>
                    <a:pt x="50" y="96"/>
                  </a:cubicBezTo>
                  <a:cubicBezTo>
                    <a:pt x="51" y="95"/>
                    <a:pt x="52" y="95"/>
                    <a:pt x="53" y="94"/>
                  </a:cubicBezTo>
                  <a:cubicBezTo>
                    <a:pt x="53" y="94"/>
                    <a:pt x="53" y="94"/>
                    <a:pt x="54" y="94"/>
                  </a:cubicBezTo>
                  <a:cubicBezTo>
                    <a:pt x="54" y="94"/>
                    <a:pt x="54" y="93"/>
                    <a:pt x="54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6" y="93"/>
                    <a:pt x="5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7" y="92"/>
                    <a:pt x="57" y="91"/>
                    <a:pt x="58" y="91"/>
                  </a:cubicBezTo>
                  <a:cubicBezTo>
                    <a:pt x="58" y="91"/>
                    <a:pt x="59" y="90"/>
                    <a:pt x="59" y="90"/>
                  </a:cubicBezTo>
                  <a:cubicBezTo>
                    <a:pt x="60" y="89"/>
                    <a:pt x="61" y="89"/>
                    <a:pt x="61" y="88"/>
                  </a:cubicBezTo>
                  <a:cubicBezTo>
                    <a:pt x="62" y="88"/>
                    <a:pt x="62" y="87"/>
                    <a:pt x="62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3" y="86"/>
                    <a:pt x="63" y="85"/>
                    <a:pt x="64" y="85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7" y="80"/>
                  </a:cubicBezTo>
                  <a:cubicBezTo>
                    <a:pt x="67" y="79"/>
                    <a:pt x="67" y="79"/>
                    <a:pt x="67" y="78"/>
                  </a:cubicBezTo>
                  <a:cubicBezTo>
                    <a:pt x="67" y="77"/>
                    <a:pt x="68" y="76"/>
                    <a:pt x="68" y="75"/>
                  </a:cubicBezTo>
                  <a:cubicBezTo>
                    <a:pt x="68" y="74"/>
                    <a:pt x="68" y="74"/>
                    <a:pt x="68" y="73"/>
                  </a:cubicBezTo>
                  <a:cubicBezTo>
                    <a:pt x="69" y="71"/>
                    <a:pt x="70" y="69"/>
                    <a:pt x="70" y="66"/>
                  </a:cubicBezTo>
                  <a:cubicBezTo>
                    <a:pt x="70" y="66"/>
                    <a:pt x="70" y="65"/>
                    <a:pt x="70" y="64"/>
                  </a:cubicBezTo>
                  <a:cubicBezTo>
                    <a:pt x="70" y="64"/>
                    <a:pt x="70" y="63"/>
                    <a:pt x="70" y="63"/>
                  </a:cubicBezTo>
                  <a:cubicBezTo>
                    <a:pt x="71" y="61"/>
                    <a:pt x="71" y="59"/>
                    <a:pt x="70" y="58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5"/>
                    <a:pt x="70" y="54"/>
                    <a:pt x="70" y="53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70" y="50"/>
                    <a:pt x="70" y="49"/>
                    <a:pt x="70" y="48"/>
                  </a:cubicBezTo>
                  <a:cubicBezTo>
                    <a:pt x="70" y="48"/>
                    <a:pt x="70" y="48"/>
                    <a:pt x="70" y="47"/>
                  </a:cubicBezTo>
                  <a:cubicBezTo>
                    <a:pt x="70" y="47"/>
                    <a:pt x="70" y="45"/>
                    <a:pt x="70" y="45"/>
                  </a:cubicBezTo>
                  <a:cubicBezTo>
                    <a:pt x="70" y="45"/>
                    <a:pt x="70" y="44"/>
                    <a:pt x="70" y="44"/>
                  </a:cubicBezTo>
                  <a:cubicBezTo>
                    <a:pt x="70" y="44"/>
                    <a:pt x="70" y="43"/>
                    <a:pt x="70" y="42"/>
                  </a:cubicBezTo>
                  <a:cubicBezTo>
                    <a:pt x="70" y="42"/>
                    <a:pt x="69" y="41"/>
                    <a:pt x="69" y="41"/>
                  </a:cubicBezTo>
                  <a:cubicBezTo>
                    <a:pt x="69" y="40"/>
                    <a:pt x="69" y="40"/>
                    <a:pt x="68" y="39"/>
                  </a:cubicBezTo>
                  <a:cubicBezTo>
                    <a:pt x="68" y="38"/>
                    <a:pt x="68" y="38"/>
                    <a:pt x="68" y="37"/>
                  </a:cubicBezTo>
                  <a:cubicBezTo>
                    <a:pt x="68" y="36"/>
                    <a:pt x="68" y="35"/>
                    <a:pt x="68" y="34"/>
                  </a:cubicBezTo>
                  <a:cubicBezTo>
                    <a:pt x="68" y="34"/>
                    <a:pt x="68" y="34"/>
                    <a:pt x="68" y="33"/>
                  </a:cubicBezTo>
                  <a:cubicBezTo>
                    <a:pt x="68" y="32"/>
                    <a:pt x="68" y="32"/>
                    <a:pt x="68" y="31"/>
                  </a:cubicBezTo>
                  <a:cubicBezTo>
                    <a:pt x="68" y="31"/>
                    <a:pt x="68" y="30"/>
                    <a:pt x="68" y="30"/>
                  </a:cubicBezTo>
                  <a:cubicBezTo>
                    <a:pt x="67" y="29"/>
                    <a:pt x="67" y="29"/>
                    <a:pt x="67" y="28"/>
                  </a:cubicBezTo>
                  <a:cubicBezTo>
                    <a:pt x="67" y="28"/>
                    <a:pt x="67" y="27"/>
                    <a:pt x="67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6" y="26"/>
                    <a:pt x="66" y="25"/>
                    <a:pt x="66" y="25"/>
                  </a:cubicBezTo>
                  <a:cubicBezTo>
                    <a:pt x="66" y="25"/>
                    <a:pt x="66" y="24"/>
                    <a:pt x="66" y="24"/>
                  </a:cubicBezTo>
                  <a:cubicBezTo>
                    <a:pt x="66" y="24"/>
                    <a:pt x="66" y="24"/>
                    <a:pt x="66" y="23"/>
                  </a:cubicBezTo>
                  <a:cubicBezTo>
                    <a:pt x="65" y="23"/>
                    <a:pt x="65" y="22"/>
                    <a:pt x="65" y="22"/>
                  </a:cubicBezTo>
                  <a:cubicBezTo>
                    <a:pt x="65" y="22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8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0" y="16"/>
                    <a:pt x="60" y="16"/>
                    <a:pt x="60" y="15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9" y="14"/>
                    <a:pt x="58" y="14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5" y="11"/>
                    <a:pt x="55" y="11"/>
                  </a:cubicBezTo>
                  <a:cubicBezTo>
                    <a:pt x="55" y="11"/>
                    <a:pt x="54" y="11"/>
                    <a:pt x="54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2" y="9"/>
                    <a:pt x="51" y="9"/>
                  </a:cubicBezTo>
                  <a:cubicBezTo>
                    <a:pt x="51" y="9"/>
                    <a:pt x="51" y="9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7" y="6"/>
                    <a:pt x="47" y="6"/>
                  </a:cubicBezTo>
                  <a:cubicBezTo>
                    <a:pt x="46" y="6"/>
                    <a:pt x="46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4" y="5"/>
                    <a:pt x="44" y="5"/>
                  </a:cubicBezTo>
                  <a:cubicBezTo>
                    <a:pt x="44" y="4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1" y="3"/>
                    <a:pt x="41" y="3"/>
                    <a:pt x="40" y="2"/>
                  </a:cubicBezTo>
                  <a:cubicBezTo>
                    <a:pt x="40" y="2"/>
                    <a:pt x="40" y="2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04" name="Freeform 34"/>
            <p:cNvSpPr>
              <a:spLocks/>
            </p:cNvSpPr>
            <p:nvPr/>
          </p:nvSpPr>
          <p:spPr bwMode="auto">
            <a:xfrm>
              <a:off x="4308475" y="1103313"/>
              <a:ext cx="420688" cy="928688"/>
            </a:xfrm>
            <a:custGeom>
              <a:avLst/>
              <a:gdLst>
                <a:gd name="T0" fmla="*/ 24 w 43"/>
                <a:gd name="T1" fmla="*/ 1 h 95"/>
                <a:gd name="T2" fmla="*/ 20 w 43"/>
                <a:gd name="T3" fmla="*/ 1 h 95"/>
                <a:gd name="T4" fmla="*/ 18 w 43"/>
                <a:gd name="T5" fmla="*/ 2 h 95"/>
                <a:gd name="T6" fmla="*/ 11 w 43"/>
                <a:gd name="T7" fmla="*/ 5 h 95"/>
                <a:gd name="T8" fmla="*/ 7 w 43"/>
                <a:gd name="T9" fmla="*/ 9 h 95"/>
                <a:gd name="T10" fmla="*/ 4 w 43"/>
                <a:gd name="T11" fmla="*/ 15 h 95"/>
                <a:gd name="T12" fmla="*/ 3 w 43"/>
                <a:gd name="T13" fmla="*/ 21 h 95"/>
                <a:gd name="T14" fmla="*/ 2 w 43"/>
                <a:gd name="T15" fmla="*/ 27 h 95"/>
                <a:gd name="T16" fmla="*/ 1 w 43"/>
                <a:gd name="T17" fmla="*/ 31 h 95"/>
                <a:gd name="T18" fmla="*/ 1 w 43"/>
                <a:gd name="T19" fmla="*/ 35 h 95"/>
                <a:gd name="T20" fmla="*/ 1 w 43"/>
                <a:gd name="T21" fmla="*/ 40 h 95"/>
                <a:gd name="T22" fmla="*/ 0 w 43"/>
                <a:gd name="T23" fmla="*/ 46 h 95"/>
                <a:gd name="T24" fmla="*/ 0 w 43"/>
                <a:gd name="T25" fmla="*/ 50 h 95"/>
                <a:gd name="T26" fmla="*/ 0 w 43"/>
                <a:gd name="T27" fmla="*/ 53 h 95"/>
                <a:gd name="T28" fmla="*/ 0 w 43"/>
                <a:gd name="T29" fmla="*/ 59 h 95"/>
                <a:gd name="T30" fmla="*/ 0 w 43"/>
                <a:gd name="T31" fmla="*/ 67 h 95"/>
                <a:gd name="T32" fmla="*/ 0 w 43"/>
                <a:gd name="T33" fmla="*/ 73 h 95"/>
                <a:gd name="T34" fmla="*/ 2 w 43"/>
                <a:gd name="T35" fmla="*/ 81 h 95"/>
                <a:gd name="T36" fmla="*/ 3 w 43"/>
                <a:gd name="T37" fmla="*/ 84 h 95"/>
                <a:gd name="T38" fmla="*/ 4 w 43"/>
                <a:gd name="T39" fmla="*/ 87 h 95"/>
                <a:gd name="T40" fmla="*/ 9 w 43"/>
                <a:gd name="T41" fmla="*/ 91 h 95"/>
                <a:gd name="T42" fmla="*/ 12 w 43"/>
                <a:gd name="T43" fmla="*/ 94 h 95"/>
                <a:gd name="T44" fmla="*/ 16 w 43"/>
                <a:gd name="T45" fmla="*/ 94 h 95"/>
                <a:gd name="T46" fmla="*/ 25 w 43"/>
                <a:gd name="T47" fmla="*/ 94 h 95"/>
                <a:gd name="T48" fmla="*/ 29 w 43"/>
                <a:gd name="T49" fmla="*/ 92 h 95"/>
                <a:gd name="T50" fmla="*/ 31 w 43"/>
                <a:gd name="T51" fmla="*/ 89 h 95"/>
                <a:gd name="T52" fmla="*/ 31 w 43"/>
                <a:gd name="T53" fmla="*/ 85 h 95"/>
                <a:gd name="T54" fmla="*/ 32 w 43"/>
                <a:gd name="T55" fmla="*/ 80 h 95"/>
                <a:gd name="T56" fmla="*/ 35 w 43"/>
                <a:gd name="T57" fmla="*/ 78 h 95"/>
                <a:gd name="T58" fmla="*/ 35 w 43"/>
                <a:gd name="T59" fmla="*/ 75 h 95"/>
                <a:gd name="T60" fmla="*/ 35 w 43"/>
                <a:gd name="T61" fmla="*/ 71 h 95"/>
                <a:gd name="T62" fmla="*/ 37 w 43"/>
                <a:gd name="T63" fmla="*/ 69 h 95"/>
                <a:gd name="T64" fmla="*/ 37 w 43"/>
                <a:gd name="T65" fmla="*/ 63 h 95"/>
                <a:gd name="T66" fmla="*/ 37 w 43"/>
                <a:gd name="T67" fmla="*/ 60 h 95"/>
                <a:gd name="T68" fmla="*/ 38 w 43"/>
                <a:gd name="T69" fmla="*/ 58 h 95"/>
                <a:gd name="T70" fmla="*/ 41 w 43"/>
                <a:gd name="T71" fmla="*/ 56 h 95"/>
                <a:gd name="T72" fmla="*/ 43 w 43"/>
                <a:gd name="T73" fmla="*/ 54 h 95"/>
                <a:gd name="T74" fmla="*/ 41 w 43"/>
                <a:gd name="T75" fmla="*/ 52 h 95"/>
                <a:gd name="T76" fmla="*/ 40 w 43"/>
                <a:gd name="T77" fmla="*/ 49 h 95"/>
                <a:gd name="T78" fmla="*/ 38 w 43"/>
                <a:gd name="T79" fmla="*/ 47 h 95"/>
                <a:gd name="T80" fmla="*/ 36 w 43"/>
                <a:gd name="T81" fmla="*/ 44 h 95"/>
                <a:gd name="T82" fmla="*/ 36 w 43"/>
                <a:gd name="T83" fmla="*/ 39 h 95"/>
                <a:gd name="T84" fmla="*/ 37 w 43"/>
                <a:gd name="T85" fmla="*/ 34 h 95"/>
                <a:gd name="T86" fmla="*/ 36 w 43"/>
                <a:gd name="T87" fmla="*/ 29 h 95"/>
                <a:gd name="T88" fmla="*/ 36 w 43"/>
                <a:gd name="T89" fmla="*/ 27 h 95"/>
                <a:gd name="T90" fmla="*/ 35 w 43"/>
                <a:gd name="T91" fmla="*/ 24 h 95"/>
                <a:gd name="T92" fmla="*/ 34 w 43"/>
                <a:gd name="T93" fmla="*/ 19 h 95"/>
                <a:gd name="T94" fmla="*/ 32 w 43"/>
                <a:gd name="T95" fmla="*/ 15 h 95"/>
                <a:gd name="T96" fmla="*/ 33 w 43"/>
                <a:gd name="T97" fmla="*/ 9 h 95"/>
                <a:gd name="T98" fmla="*/ 33 w 43"/>
                <a:gd name="T99" fmla="*/ 4 h 95"/>
                <a:gd name="T100" fmla="*/ 32 w 43"/>
                <a:gd name="T10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95">
                  <a:moveTo>
                    <a:pt x="28" y="0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3"/>
                    <a:pt x="13" y="3"/>
                    <a:pt x="12" y="4"/>
                  </a:cubicBezTo>
                  <a:cubicBezTo>
                    <a:pt x="12" y="4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1"/>
                    <a:pt x="6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1" y="31"/>
                    <a:pt x="1" y="31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0" y="41"/>
                    <a:pt x="1" y="42"/>
                  </a:cubicBezTo>
                  <a:cubicBezTo>
                    <a:pt x="1" y="42"/>
                    <a:pt x="1" y="43"/>
                    <a:pt x="1" y="43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3"/>
                    <a:pt x="0" y="64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1" y="70"/>
                    <a:pt x="0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1" y="74"/>
                    <a:pt x="1" y="76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1"/>
                    <a:pt x="2" y="81"/>
                  </a:cubicBezTo>
                  <a:cubicBezTo>
                    <a:pt x="2" y="82"/>
                    <a:pt x="3" y="82"/>
                    <a:pt x="3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4" y="86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5" y="88"/>
                    <a:pt x="6" y="89"/>
                    <a:pt x="7" y="90"/>
                  </a:cubicBezTo>
                  <a:cubicBezTo>
                    <a:pt x="7" y="90"/>
                    <a:pt x="7" y="90"/>
                    <a:pt x="8" y="91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9" y="92"/>
                  </a:cubicBezTo>
                  <a:cubicBezTo>
                    <a:pt x="10" y="92"/>
                    <a:pt x="11" y="92"/>
                    <a:pt x="11" y="93"/>
                  </a:cubicBezTo>
                  <a:cubicBezTo>
                    <a:pt x="11" y="93"/>
                    <a:pt x="12" y="93"/>
                    <a:pt x="12" y="94"/>
                  </a:cubicBezTo>
                  <a:cubicBezTo>
                    <a:pt x="13" y="94"/>
                    <a:pt x="13" y="94"/>
                    <a:pt x="14" y="94"/>
                  </a:cubicBezTo>
                  <a:cubicBezTo>
                    <a:pt x="14" y="94"/>
                    <a:pt x="15" y="94"/>
                    <a:pt x="15" y="95"/>
                  </a:cubicBezTo>
                  <a:cubicBezTo>
                    <a:pt x="15" y="95"/>
                    <a:pt x="16" y="95"/>
                    <a:pt x="16" y="94"/>
                  </a:cubicBezTo>
                  <a:cubicBezTo>
                    <a:pt x="17" y="94"/>
                    <a:pt x="18" y="95"/>
                    <a:pt x="19" y="94"/>
                  </a:cubicBezTo>
                  <a:cubicBezTo>
                    <a:pt x="20" y="94"/>
                    <a:pt x="21" y="94"/>
                    <a:pt x="23" y="94"/>
                  </a:cubicBezTo>
                  <a:cubicBezTo>
                    <a:pt x="23" y="94"/>
                    <a:pt x="24" y="94"/>
                    <a:pt x="25" y="94"/>
                  </a:cubicBezTo>
                  <a:cubicBezTo>
                    <a:pt x="26" y="94"/>
                    <a:pt x="26" y="93"/>
                    <a:pt x="27" y="93"/>
                  </a:cubicBezTo>
                  <a:cubicBezTo>
                    <a:pt x="27" y="93"/>
                    <a:pt x="28" y="93"/>
                    <a:pt x="28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2"/>
                    <a:pt x="30" y="92"/>
                    <a:pt x="30" y="92"/>
                  </a:cubicBezTo>
                  <a:cubicBezTo>
                    <a:pt x="30" y="92"/>
                    <a:pt x="31" y="90"/>
                    <a:pt x="31" y="9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8"/>
                    <a:pt x="32" y="88"/>
                    <a:pt x="31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6"/>
                    <a:pt x="31" y="85"/>
                    <a:pt x="31" y="85"/>
                  </a:cubicBezTo>
                  <a:cubicBezTo>
                    <a:pt x="31" y="85"/>
                    <a:pt x="31" y="84"/>
                    <a:pt x="31" y="84"/>
                  </a:cubicBezTo>
                  <a:cubicBezTo>
                    <a:pt x="31" y="83"/>
                    <a:pt x="31" y="82"/>
                    <a:pt x="31" y="81"/>
                  </a:cubicBezTo>
                  <a:cubicBezTo>
                    <a:pt x="31" y="81"/>
                    <a:pt x="32" y="80"/>
                    <a:pt x="32" y="80"/>
                  </a:cubicBezTo>
                  <a:cubicBezTo>
                    <a:pt x="32" y="80"/>
                    <a:pt x="32" y="80"/>
                    <a:pt x="33" y="80"/>
                  </a:cubicBezTo>
                  <a:cubicBezTo>
                    <a:pt x="33" y="80"/>
                    <a:pt x="33" y="79"/>
                    <a:pt x="34" y="79"/>
                  </a:cubicBezTo>
                  <a:cubicBezTo>
                    <a:pt x="34" y="78"/>
                    <a:pt x="35" y="79"/>
                    <a:pt x="35" y="78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6"/>
                    <a:pt x="35" y="76"/>
                    <a:pt x="35" y="75"/>
                  </a:cubicBezTo>
                  <a:cubicBezTo>
                    <a:pt x="34" y="75"/>
                    <a:pt x="34" y="74"/>
                    <a:pt x="34" y="73"/>
                  </a:cubicBezTo>
                  <a:cubicBezTo>
                    <a:pt x="34" y="73"/>
                    <a:pt x="34" y="72"/>
                    <a:pt x="35" y="72"/>
                  </a:cubicBezTo>
                  <a:cubicBezTo>
                    <a:pt x="35" y="72"/>
                    <a:pt x="35" y="72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7" y="70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7"/>
                    <a:pt x="37" y="66"/>
                    <a:pt x="37" y="64"/>
                  </a:cubicBezTo>
                  <a:cubicBezTo>
                    <a:pt x="37" y="64"/>
                    <a:pt x="37" y="63"/>
                    <a:pt x="37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7" y="61"/>
                    <a:pt x="37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7"/>
                    <a:pt x="39" y="57"/>
                    <a:pt x="40" y="57"/>
                  </a:cubicBezTo>
                  <a:cubicBezTo>
                    <a:pt x="40" y="57"/>
                    <a:pt x="40" y="56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2" y="56"/>
                  </a:cubicBezTo>
                  <a:cubicBezTo>
                    <a:pt x="42" y="55"/>
                    <a:pt x="42" y="56"/>
                    <a:pt x="43" y="55"/>
                  </a:cubicBezTo>
                  <a:cubicBezTo>
                    <a:pt x="43" y="55"/>
                    <a:pt x="43" y="54"/>
                    <a:pt x="43" y="54"/>
                  </a:cubicBezTo>
                  <a:cubicBezTo>
                    <a:pt x="43" y="54"/>
                    <a:pt x="43" y="53"/>
                    <a:pt x="43" y="53"/>
                  </a:cubicBezTo>
                  <a:cubicBezTo>
                    <a:pt x="42" y="53"/>
                    <a:pt x="42" y="53"/>
                    <a:pt x="42" y="52"/>
                  </a:cubicBezTo>
                  <a:cubicBezTo>
                    <a:pt x="42" y="52"/>
                    <a:pt x="42" y="52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0" y="50"/>
                    <a:pt x="40" y="50"/>
                  </a:cubicBezTo>
                  <a:cubicBezTo>
                    <a:pt x="40" y="50"/>
                    <a:pt x="40" y="49"/>
                    <a:pt x="40" y="49"/>
                  </a:cubicBezTo>
                  <a:cubicBezTo>
                    <a:pt x="40" y="49"/>
                    <a:pt x="39" y="49"/>
                    <a:pt x="39" y="48"/>
                  </a:cubicBezTo>
                  <a:cubicBezTo>
                    <a:pt x="39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6"/>
                    <a:pt x="37" y="46"/>
                    <a:pt x="37" y="45"/>
                  </a:cubicBezTo>
                  <a:cubicBezTo>
                    <a:pt x="37" y="45"/>
                    <a:pt x="37" y="45"/>
                    <a:pt x="37" y="44"/>
                  </a:cubicBezTo>
                  <a:cubicBezTo>
                    <a:pt x="37" y="44"/>
                    <a:pt x="37" y="44"/>
                    <a:pt x="36" y="44"/>
                  </a:cubicBezTo>
                  <a:cubicBezTo>
                    <a:pt x="36" y="43"/>
                    <a:pt x="36" y="43"/>
                    <a:pt x="36" y="42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7"/>
                    <a:pt x="36" y="37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7" y="35"/>
                    <a:pt x="37" y="35"/>
                    <a:pt x="37" y="34"/>
                  </a:cubicBezTo>
                  <a:cubicBezTo>
                    <a:pt x="37" y="33"/>
                    <a:pt x="37" y="32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6" y="29"/>
                    <a:pt x="36" y="29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2"/>
                  </a:cubicBezTo>
                  <a:cubicBezTo>
                    <a:pt x="35" y="22"/>
                    <a:pt x="35" y="21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3" y="15"/>
                    <a:pt x="32" y="15"/>
                    <a:pt x="32" y="15"/>
                  </a:cubicBezTo>
                  <a:cubicBezTo>
                    <a:pt x="32" y="15"/>
                    <a:pt x="31" y="14"/>
                    <a:pt x="31" y="13"/>
                  </a:cubicBezTo>
                  <a:cubicBezTo>
                    <a:pt x="31" y="12"/>
                    <a:pt x="33" y="11"/>
                    <a:pt x="33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4" y="6"/>
                    <a:pt x="34" y="5"/>
                    <a:pt x="34" y="5"/>
                  </a:cubicBezTo>
                  <a:cubicBezTo>
                    <a:pt x="33" y="5"/>
                    <a:pt x="33" y="4"/>
                    <a:pt x="33" y="4"/>
                  </a:cubicBezTo>
                  <a:cubicBezTo>
                    <a:pt x="33" y="4"/>
                    <a:pt x="33" y="3"/>
                    <a:pt x="33" y="3"/>
                  </a:cubicBezTo>
                  <a:cubicBezTo>
                    <a:pt x="33" y="3"/>
                    <a:pt x="32" y="3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smtClean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05" name="Rectangle 404"/>
          <p:cNvSpPr/>
          <p:nvPr/>
        </p:nvSpPr>
        <p:spPr>
          <a:xfrm>
            <a:off x="1792763" y="1506365"/>
            <a:ext cx="900000" cy="8949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err="1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Fct</a:t>
            </a:r>
            <a:r>
              <a:rPr lang="fr-FR" sz="105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 non </a:t>
            </a:r>
            <a:r>
              <a:rPr lang="fr-FR" sz="1050" dirty="0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dispo</a:t>
            </a:r>
            <a:endParaRPr lang="fr-FR" sz="1050" dirty="0">
              <a:solidFill>
                <a:prstClr val="white">
                  <a:lumMod val="8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783409" y="1506365"/>
            <a:ext cx="900000" cy="8949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fr-FR" sz="1050" dirty="0" err="1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Fct</a:t>
            </a:r>
            <a:r>
              <a:rPr lang="fr-FR" sz="1050" dirty="0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 non dispo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1792763" y="1506365"/>
            <a:ext cx="900000" cy="43018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300" dirty="0" smtClean="0">
                <a:solidFill>
                  <a:prstClr val="white"/>
                </a:solidFill>
                <a:latin typeface="Arial"/>
                <a:cs typeface="Arial"/>
              </a:rPr>
              <a:t>BAQ</a:t>
            </a:r>
          </a:p>
          <a:p>
            <a:pPr algn="ctr"/>
            <a:r>
              <a:rPr lang="fr-FR" sz="1300" dirty="0" smtClean="0">
                <a:solidFill>
                  <a:prstClr val="white"/>
                </a:solidFill>
                <a:latin typeface="Arial"/>
                <a:cs typeface="Arial"/>
              </a:rPr>
              <a:t>TOP 10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83409" y="1506365"/>
            <a:ext cx="900000" cy="43018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300" dirty="0" smtClean="0">
                <a:solidFill>
                  <a:prstClr val="white"/>
                </a:solidFill>
                <a:latin typeface="Arial"/>
                <a:cs typeface="Arial"/>
              </a:rPr>
              <a:t>Synthèse Météo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7854886" y="1506365"/>
            <a:ext cx="900000" cy="894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fr-FR" sz="1050" dirty="0" smtClean="0">
                <a:solidFill>
                  <a:prstClr val="black"/>
                </a:solidFill>
                <a:latin typeface="Arial"/>
                <a:cs typeface="Arial"/>
              </a:rPr>
              <a:t>Revampé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6845532" y="1506365"/>
            <a:ext cx="900000" cy="894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fr-FR" sz="1050" dirty="0" smtClean="0">
                <a:solidFill>
                  <a:prstClr val="black"/>
                </a:solidFill>
                <a:latin typeface="Arial"/>
                <a:cs typeface="Arial"/>
              </a:rPr>
              <a:t>Revampé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54886" y="1506365"/>
            <a:ext cx="900000" cy="63543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300" dirty="0">
                <a:solidFill>
                  <a:prstClr val="white"/>
                </a:solidFill>
                <a:latin typeface="Arial"/>
                <a:cs typeface="Arial"/>
              </a:rPr>
              <a:t>Toutes fonctions</a:t>
            </a:r>
          </a:p>
        </p:txBody>
      </p:sp>
      <p:sp>
        <p:nvSpPr>
          <p:cNvPr id="410" name="Rectangle 409"/>
          <p:cNvSpPr/>
          <p:nvPr/>
        </p:nvSpPr>
        <p:spPr>
          <a:xfrm>
            <a:off x="6845532" y="1506365"/>
            <a:ext cx="900000" cy="63543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300" dirty="0">
                <a:solidFill>
                  <a:prstClr val="white"/>
                </a:solidFill>
                <a:latin typeface="Arial"/>
                <a:cs typeface="Arial"/>
              </a:rPr>
              <a:t>Synthèses détaillées</a:t>
            </a:r>
          </a:p>
          <a:p>
            <a:pPr algn="ctr"/>
            <a:r>
              <a:rPr lang="fr-FR" sz="1300" dirty="0">
                <a:solidFill>
                  <a:prstClr val="white"/>
                </a:solidFill>
                <a:latin typeface="Arial"/>
                <a:cs typeface="Arial"/>
              </a:rPr>
              <a:t>Info action</a:t>
            </a:r>
          </a:p>
        </p:txBody>
      </p:sp>
      <p:sp>
        <p:nvSpPr>
          <p:cNvPr id="411" name="Rectangle 410"/>
          <p:cNvSpPr/>
          <p:nvPr/>
        </p:nvSpPr>
        <p:spPr>
          <a:xfrm>
            <a:off x="4780914" y="1506365"/>
            <a:ext cx="900000" cy="8949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err="1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Fct</a:t>
            </a:r>
            <a:r>
              <a:rPr lang="fr-FR" sz="105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 non </a:t>
            </a:r>
            <a:r>
              <a:rPr lang="fr-FR" sz="1050" dirty="0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dispo</a:t>
            </a:r>
            <a:endParaRPr lang="fr-FR" sz="1050" dirty="0">
              <a:solidFill>
                <a:prstClr val="white">
                  <a:lumMod val="8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771560" y="1506365"/>
            <a:ext cx="900000" cy="8949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err="1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Fct</a:t>
            </a:r>
            <a:r>
              <a:rPr lang="fr-FR" sz="105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 non </a:t>
            </a:r>
            <a:r>
              <a:rPr lang="fr-FR" sz="1050" dirty="0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dispo</a:t>
            </a:r>
            <a:endParaRPr lang="fr-FR" sz="1050" dirty="0">
              <a:solidFill>
                <a:prstClr val="white">
                  <a:lumMod val="8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6532033" y="291163"/>
            <a:ext cx="719618" cy="1682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  <a:latin typeface="Arial"/>
                <a:cs typeface="Arial"/>
              </a:rPr>
              <a:t>Refondu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4780914" y="1497680"/>
            <a:ext cx="900000" cy="6435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2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771560" y="1497680"/>
            <a:ext cx="900000" cy="6435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3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4780914" y="1506365"/>
            <a:ext cx="900000" cy="39600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2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771560" y="1506365"/>
            <a:ext cx="900000" cy="39600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3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4780914" y="1497680"/>
            <a:ext cx="900000" cy="641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200" dirty="0" err="1" smtClean="0">
                <a:solidFill>
                  <a:prstClr val="white"/>
                </a:solidFill>
                <a:latin typeface="Arial"/>
                <a:cs typeface="Arial"/>
              </a:rPr>
              <a:t>Enrichiss</a:t>
            </a:r>
            <a:r>
              <a:rPr lang="fr-FR" sz="1200" dirty="0" smtClean="0">
                <a:solidFill>
                  <a:prstClr val="white"/>
                </a:solidFill>
                <a:latin typeface="Arial"/>
                <a:cs typeface="Arial"/>
              </a:rPr>
              <a:t>.</a:t>
            </a:r>
            <a:r>
              <a:rPr lang="fr-FR" sz="1200" dirty="0">
                <a:solidFill>
                  <a:prstClr val="white"/>
                </a:solidFill>
                <a:latin typeface="Arial"/>
                <a:cs typeface="Arial"/>
              </a:rPr>
              <a:t/>
            </a:r>
            <a:br>
              <a:rPr lang="fr-FR" sz="1200" dirty="0">
                <a:solidFill>
                  <a:prstClr val="white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prstClr val="white"/>
                </a:solidFill>
                <a:latin typeface="Arial"/>
                <a:cs typeface="Arial"/>
              </a:rPr>
              <a:t>et refonte </a:t>
            </a:r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progressive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3771560" y="1497680"/>
            <a:ext cx="900000" cy="641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fr-FR" sz="1300" dirty="0" smtClean="0">
                <a:solidFill>
                  <a:prstClr val="white"/>
                </a:solidFill>
                <a:latin typeface="Arial"/>
                <a:cs typeface="Arial"/>
              </a:rPr>
              <a:t>Synthèse globale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6532033" y="489370"/>
            <a:ext cx="719618" cy="1682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>
                <a:solidFill>
                  <a:prstClr val="black"/>
                </a:solidFill>
                <a:latin typeface="Arial"/>
                <a:cs typeface="Arial"/>
              </a:rPr>
              <a:t>Revampé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532033" y="687020"/>
            <a:ext cx="719618" cy="1682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rPr>
              <a:t>Non dispo</a:t>
            </a:r>
            <a:endParaRPr lang="fr-FR" sz="1100" dirty="0">
              <a:solidFill>
                <a:prstClr val="white">
                  <a:lumMod val="85000"/>
                </a:prstClr>
              </a:solidFill>
              <a:latin typeface="Arial"/>
              <a:cs typeface="Arial"/>
            </a:endParaRPr>
          </a:p>
        </p:txBody>
      </p:sp>
      <p:grpSp>
        <p:nvGrpSpPr>
          <p:cNvPr id="430" name="Groupe 429"/>
          <p:cNvGrpSpPr/>
          <p:nvPr/>
        </p:nvGrpSpPr>
        <p:grpSpPr>
          <a:xfrm>
            <a:off x="8867309" y="2516423"/>
            <a:ext cx="360000" cy="371059"/>
            <a:chOff x="9674399" y="2529223"/>
            <a:chExt cx="360000" cy="371059"/>
          </a:xfrm>
        </p:grpSpPr>
        <p:sp>
          <p:nvSpPr>
            <p:cNvPr id="431" name="Rectangle à coins arrondis 430"/>
            <p:cNvSpPr/>
            <p:nvPr/>
          </p:nvSpPr>
          <p:spPr>
            <a:xfrm>
              <a:off x="9674399" y="2864282"/>
              <a:ext cx="360000" cy="3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2" name="Rectangle à coins arrondis 431"/>
            <p:cNvSpPr/>
            <p:nvPr/>
          </p:nvSpPr>
          <p:spPr>
            <a:xfrm>
              <a:off x="9683927" y="2637223"/>
              <a:ext cx="58564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3" name="Rectangle à coins arrondis 432"/>
            <p:cNvSpPr/>
            <p:nvPr/>
          </p:nvSpPr>
          <p:spPr>
            <a:xfrm>
              <a:off x="9753318" y="2529223"/>
              <a:ext cx="58564" cy="324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4" name="Rectangle à coins arrondis 433"/>
            <p:cNvSpPr/>
            <p:nvPr/>
          </p:nvSpPr>
          <p:spPr>
            <a:xfrm>
              <a:off x="9822708" y="2709223"/>
              <a:ext cx="58564" cy="144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5" name="Rectangle à coins arrondis 434"/>
            <p:cNvSpPr/>
            <p:nvPr/>
          </p:nvSpPr>
          <p:spPr>
            <a:xfrm>
              <a:off x="9892098" y="2781223"/>
              <a:ext cx="58564" cy="72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6" name="Rectangle à coins arrondis 435"/>
            <p:cNvSpPr/>
            <p:nvPr/>
          </p:nvSpPr>
          <p:spPr>
            <a:xfrm>
              <a:off x="9961489" y="2673223"/>
              <a:ext cx="58564" cy="18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37" name="Groupe 436"/>
          <p:cNvGrpSpPr/>
          <p:nvPr/>
        </p:nvGrpSpPr>
        <p:grpSpPr>
          <a:xfrm>
            <a:off x="5793992" y="2516423"/>
            <a:ext cx="360000" cy="371059"/>
            <a:chOff x="9674399" y="2529223"/>
            <a:chExt cx="360000" cy="371059"/>
          </a:xfrm>
          <a:solidFill>
            <a:schemeClr val="bg1">
              <a:lumMod val="85000"/>
            </a:schemeClr>
          </a:solidFill>
        </p:grpSpPr>
        <p:sp>
          <p:nvSpPr>
            <p:cNvPr id="438" name="Rectangle à coins arrondis 437"/>
            <p:cNvSpPr/>
            <p:nvPr/>
          </p:nvSpPr>
          <p:spPr>
            <a:xfrm>
              <a:off x="9674399" y="2864282"/>
              <a:ext cx="360000" cy="36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39" name="Rectangle à coins arrondis 438"/>
            <p:cNvSpPr/>
            <p:nvPr/>
          </p:nvSpPr>
          <p:spPr>
            <a:xfrm>
              <a:off x="9683927" y="2637223"/>
              <a:ext cx="58564" cy="216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0" name="Rectangle à coins arrondis 439"/>
            <p:cNvSpPr/>
            <p:nvPr/>
          </p:nvSpPr>
          <p:spPr>
            <a:xfrm>
              <a:off x="9753318" y="2529223"/>
              <a:ext cx="58564" cy="32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1" name="Rectangle à coins arrondis 440"/>
            <p:cNvSpPr/>
            <p:nvPr/>
          </p:nvSpPr>
          <p:spPr>
            <a:xfrm>
              <a:off x="9822708" y="2709223"/>
              <a:ext cx="58564" cy="14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2" name="Rectangle à coins arrondis 441"/>
            <p:cNvSpPr/>
            <p:nvPr/>
          </p:nvSpPr>
          <p:spPr>
            <a:xfrm>
              <a:off x="9892098" y="2781223"/>
              <a:ext cx="58564" cy="72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3" name="Rectangle à coins arrondis 442"/>
            <p:cNvSpPr/>
            <p:nvPr/>
          </p:nvSpPr>
          <p:spPr>
            <a:xfrm>
              <a:off x="9961489" y="2673223"/>
              <a:ext cx="58564" cy="180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44" name="Groupe 443"/>
          <p:cNvGrpSpPr/>
          <p:nvPr/>
        </p:nvGrpSpPr>
        <p:grpSpPr>
          <a:xfrm>
            <a:off x="2810033" y="2516423"/>
            <a:ext cx="360000" cy="371059"/>
            <a:chOff x="9674399" y="2529223"/>
            <a:chExt cx="360000" cy="371059"/>
          </a:xfrm>
          <a:solidFill>
            <a:schemeClr val="bg1">
              <a:lumMod val="85000"/>
            </a:schemeClr>
          </a:solidFill>
        </p:grpSpPr>
        <p:sp>
          <p:nvSpPr>
            <p:cNvPr id="445" name="Rectangle à coins arrondis 444"/>
            <p:cNvSpPr/>
            <p:nvPr/>
          </p:nvSpPr>
          <p:spPr>
            <a:xfrm>
              <a:off x="9674399" y="2864282"/>
              <a:ext cx="360000" cy="36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6" name="Rectangle à coins arrondis 445"/>
            <p:cNvSpPr/>
            <p:nvPr/>
          </p:nvSpPr>
          <p:spPr>
            <a:xfrm>
              <a:off x="9683927" y="2637223"/>
              <a:ext cx="58564" cy="216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7" name="Rectangle à coins arrondis 446"/>
            <p:cNvSpPr/>
            <p:nvPr/>
          </p:nvSpPr>
          <p:spPr>
            <a:xfrm>
              <a:off x="9753318" y="2529223"/>
              <a:ext cx="58564" cy="32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8" name="Rectangle à coins arrondis 447"/>
            <p:cNvSpPr/>
            <p:nvPr/>
          </p:nvSpPr>
          <p:spPr>
            <a:xfrm>
              <a:off x="9822708" y="2709223"/>
              <a:ext cx="58564" cy="14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49" name="Rectangle à coins arrondis 448"/>
            <p:cNvSpPr/>
            <p:nvPr/>
          </p:nvSpPr>
          <p:spPr>
            <a:xfrm>
              <a:off x="9892098" y="2781223"/>
              <a:ext cx="58564" cy="72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50" name="Rectangle à coins arrondis 449"/>
            <p:cNvSpPr/>
            <p:nvPr/>
          </p:nvSpPr>
          <p:spPr>
            <a:xfrm>
              <a:off x="9961489" y="2673223"/>
              <a:ext cx="58564" cy="180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8" name="Groupe 457"/>
          <p:cNvGrpSpPr/>
          <p:nvPr/>
        </p:nvGrpSpPr>
        <p:grpSpPr>
          <a:xfrm>
            <a:off x="5793081" y="1557094"/>
            <a:ext cx="338382" cy="281474"/>
            <a:chOff x="9858404" y="1576344"/>
            <a:chExt cx="338382" cy="281474"/>
          </a:xfrm>
        </p:grpSpPr>
        <p:sp>
          <p:nvSpPr>
            <p:cNvPr id="451" name="Rectangle 450"/>
            <p:cNvSpPr/>
            <p:nvPr/>
          </p:nvSpPr>
          <p:spPr>
            <a:xfrm>
              <a:off x="9858404" y="1576344"/>
              <a:ext cx="338382" cy="28147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9858404" y="1576344"/>
              <a:ext cx="338382" cy="54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56" name="Flèche courbée vers la droite 455"/>
            <p:cNvSpPr/>
            <p:nvPr/>
          </p:nvSpPr>
          <p:spPr>
            <a:xfrm>
              <a:off x="9936946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57" name="Flèche courbée vers la droite 456"/>
            <p:cNvSpPr/>
            <p:nvPr/>
          </p:nvSpPr>
          <p:spPr>
            <a:xfrm flipH="1" flipV="1">
              <a:off x="10027595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1" name="Groupe 470"/>
          <p:cNvGrpSpPr/>
          <p:nvPr/>
        </p:nvGrpSpPr>
        <p:grpSpPr>
          <a:xfrm>
            <a:off x="8864240" y="1557094"/>
            <a:ext cx="338382" cy="281474"/>
            <a:chOff x="9858404" y="1576344"/>
            <a:chExt cx="338382" cy="281474"/>
          </a:xfrm>
        </p:grpSpPr>
        <p:sp>
          <p:nvSpPr>
            <p:cNvPr id="472" name="Rectangle 471"/>
            <p:cNvSpPr/>
            <p:nvPr/>
          </p:nvSpPr>
          <p:spPr>
            <a:xfrm>
              <a:off x="9858404" y="1576344"/>
              <a:ext cx="338382" cy="28147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9858404" y="1576344"/>
              <a:ext cx="338382" cy="54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74" name="Flèche courbée vers la droite 473"/>
            <p:cNvSpPr/>
            <p:nvPr/>
          </p:nvSpPr>
          <p:spPr>
            <a:xfrm>
              <a:off x="9936946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75" name="Flèche courbée vers la droite 474"/>
            <p:cNvSpPr/>
            <p:nvPr/>
          </p:nvSpPr>
          <p:spPr>
            <a:xfrm flipH="1" flipV="1">
              <a:off x="10027595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6" name="Groupe 475"/>
          <p:cNvGrpSpPr/>
          <p:nvPr/>
        </p:nvGrpSpPr>
        <p:grpSpPr>
          <a:xfrm>
            <a:off x="2838010" y="1557094"/>
            <a:ext cx="338382" cy="281474"/>
            <a:chOff x="9858404" y="1576344"/>
            <a:chExt cx="338382" cy="281474"/>
          </a:xfrm>
        </p:grpSpPr>
        <p:sp>
          <p:nvSpPr>
            <p:cNvPr id="477" name="Rectangle 476"/>
            <p:cNvSpPr/>
            <p:nvPr/>
          </p:nvSpPr>
          <p:spPr>
            <a:xfrm>
              <a:off x="9858404" y="1576344"/>
              <a:ext cx="338382" cy="281474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9858404" y="1576344"/>
              <a:ext cx="338382" cy="54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479" name="Flèche courbée vers la droite 478"/>
            <p:cNvSpPr/>
            <p:nvPr/>
          </p:nvSpPr>
          <p:spPr>
            <a:xfrm>
              <a:off x="9936946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0" name="Flèche courbée vers la droite 479"/>
            <p:cNvSpPr/>
            <p:nvPr/>
          </p:nvSpPr>
          <p:spPr>
            <a:xfrm flipH="1" flipV="1">
              <a:off x="10027595" y="1665604"/>
              <a:ext cx="72000" cy="144000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90" name="Rectangle 489"/>
          <p:cNvSpPr/>
          <p:nvPr/>
        </p:nvSpPr>
        <p:spPr>
          <a:xfrm>
            <a:off x="3719864" y="2560259"/>
            <a:ext cx="503838" cy="3024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Prospects</a:t>
            </a:r>
          </a:p>
        </p:txBody>
      </p:sp>
      <p:sp>
        <p:nvSpPr>
          <p:cNvPr id="491" name="Rectangle 490"/>
          <p:cNvSpPr/>
          <p:nvPr/>
        </p:nvSpPr>
        <p:spPr>
          <a:xfrm>
            <a:off x="7366000" y="2568726"/>
            <a:ext cx="1293813" cy="2653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b="1" dirty="0" smtClean="0">
                <a:solidFill>
                  <a:prstClr val="black"/>
                </a:solidFill>
                <a:latin typeface="Arial"/>
                <a:cs typeface="Arial"/>
              </a:rPr>
              <a:t>Processus multicanal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826685" y="2578975"/>
            <a:ext cx="503838" cy="3024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Prospects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451684" y="5502346"/>
            <a:ext cx="3662948" cy="13369"/>
          </a:xfrm>
          <a:prstGeom prst="straightConnector1">
            <a:avLst/>
          </a:prstGeom>
          <a:ln>
            <a:solidFill>
              <a:srgbClr val="009E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26526" y="5404574"/>
            <a:ext cx="2366211" cy="18466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009E00"/>
            </a:solidFill>
          </a:ln>
        </p:spPr>
        <p:txBody>
          <a:bodyPr wrap="square" tIns="0" bIns="0">
            <a:spAutoFit/>
          </a:bodyPr>
          <a:lstStyle/>
          <a:p>
            <a:pPr algn="ctr"/>
            <a:r>
              <a:rPr lang="fr-F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 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reprises (MEP </a:t>
            </a:r>
            <a:r>
              <a:rPr lang="fr-FR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</a:t>
            </a: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189" name="Bande diagonale 188"/>
          <p:cNvSpPr/>
          <p:nvPr/>
        </p:nvSpPr>
        <p:spPr>
          <a:xfrm rot="5400000">
            <a:off x="8208260" y="88933"/>
            <a:ext cx="1786673" cy="1608806"/>
          </a:xfrm>
          <a:prstGeom prst="diagStrip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190" name="ZoneTexte 189"/>
          <p:cNvSpPr txBox="1">
            <a:spLocks noChangeArrowheads="1"/>
          </p:cNvSpPr>
          <p:nvPr/>
        </p:nvSpPr>
        <p:spPr bwMode="auto">
          <a:xfrm rot="2835943">
            <a:off x="8445693" y="388990"/>
            <a:ext cx="1742981" cy="6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4572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4572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dirty="0" smtClean="0">
                <a:solidFill>
                  <a:prstClr val="white"/>
                </a:solidFill>
              </a:rPr>
              <a:t>Hypothèses</a:t>
            </a:r>
            <a:br>
              <a:rPr lang="fr-FR" altLang="fr-FR" sz="1600" dirty="0" smtClean="0">
                <a:solidFill>
                  <a:prstClr val="white"/>
                </a:solidFill>
              </a:rPr>
            </a:br>
            <a:r>
              <a:rPr lang="fr-FR" altLang="fr-FR" sz="1600" dirty="0" smtClean="0">
                <a:solidFill>
                  <a:prstClr val="white"/>
                </a:solidFill>
              </a:rPr>
              <a:t>non validées</a:t>
            </a:r>
            <a:endParaRPr lang="fr-FR" alt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Entreprise ADN18 Cycle Court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9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</a:p>
          <a:p>
            <a:r>
              <a:rPr lang="fr-FR" dirty="0" smtClean="0"/>
              <a:t>Présentation du Contexte « Banque Digitale, POC, Etape 3 »</a:t>
            </a:r>
          </a:p>
          <a:p>
            <a:r>
              <a:rPr lang="fr-FR" dirty="0" smtClean="0"/>
              <a:t>Le Projet d’Entreprise « Cycle Court »</a:t>
            </a:r>
          </a:p>
          <a:p>
            <a:r>
              <a:rPr lang="fr-FR" dirty="0" smtClean="0"/>
              <a:t>Les objectifs du « </a:t>
            </a:r>
            <a:r>
              <a:rPr lang="fr-FR" dirty="0" err="1" smtClean="0"/>
              <a:t>DockerThon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Pause</a:t>
            </a:r>
          </a:p>
          <a:p>
            <a:r>
              <a:rPr lang="fr-FR" dirty="0" smtClean="0"/>
              <a:t>Présentation et formation à Docker</a:t>
            </a:r>
          </a:p>
          <a:p>
            <a:r>
              <a:rPr lang="fr-FR" dirty="0" smtClean="0"/>
              <a:t>L’organisation du « </a:t>
            </a:r>
            <a:r>
              <a:rPr lang="fr-FR" dirty="0" err="1" smtClean="0"/>
              <a:t>DockerThon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8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ADN18 – Cycle Court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4" name="Pentagone 3"/>
          <p:cNvSpPr/>
          <p:nvPr/>
        </p:nvSpPr>
        <p:spPr>
          <a:xfrm>
            <a:off x="460867" y="991865"/>
            <a:ext cx="8640000" cy="540000"/>
          </a:xfrm>
          <a:prstGeom prst="homePlat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/>
                <a:cs typeface="Arial"/>
              </a:rPr>
              <a:t>Projet Cycle Court</a:t>
            </a:r>
          </a:p>
          <a:p>
            <a:pPr algn="ctr"/>
            <a:r>
              <a:rPr lang="fr-FR" sz="1200" i="1" dirty="0" smtClean="0">
                <a:latin typeface="Arial"/>
                <a:cs typeface="Arial"/>
              </a:rPr>
              <a:t>Nouvelle manière de concevoir, développer et déployer les applications et services</a:t>
            </a:r>
          </a:p>
        </p:txBody>
      </p:sp>
      <p:sp>
        <p:nvSpPr>
          <p:cNvPr id="5" name="Pentagone 4"/>
          <p:cNvSpPr/>
          <p:nvPr/>
        </p:nvSpPr>
        <p:spPr>
          <a:xfrm>
            <a:off x="3331761" y="2752165"/>
            <a:ext cx="5769106" cy="720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Chantier Organisation</a:t>
            </a:r>
          </a:p>
          <a:p>
            <a:pPr algn="ctr"/>
            <a:r>
              <a:rPr lang="fr-FR" sz="1200" i="1" dirty="0" smtClean="0">
                <a:latin typeface="Arial"/>
                <a:cs typeface="Arial"/>
              </a:rPr>
              <a:t>Constitution ou non d’équipes dédiées ? Sur quel périmètre ?</a:t>
            </a:r>
          </a:p>
        </p:txBody>
      </p:sp>
      <p:sp>
        <p:nvSpPr>
          <p:cNvPr id="6" name="Pentagone 5"/>
          <p:cNvSpPr/>
          <p:nvPr/>
        </p:nvSpPr>
        <p:spPr>
          <a:xfrm>
            <a:off x="2611761" y="3758096"/>
            <a:ext cx="6489106" cy="720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Chantier Méthode</a:t>
            </a:r>
          </a:p>
          <a:p>
            <a:pPr algn="ctr"/>
            <a:r>
              <a:rPr lang="fr-FR" sz="1200" i="1" dirty="0" smtClean="0">
                <a:latin typeface="Arial"/>
                <a:cs typeface="Arial"/>
              </a:rPr>
              <a:t>Définition d’une méthode projet adaptée à ce fonctionnement rapide, itératif et intégrant les retours de nos clients pour guider les évolutions</a:t>
            </a:r>
          </a:p>
        </p:txBody>
      </p:sp>
      <p:sp>
        <p:nvSpPr>
          <p:cNvPr id="7" name="Pentagone 6"/>
          <p:cNvSpPr/>
          <p:nvPr/>
        </p:nvSpPr>
        <p:spPr>
          <a:xfrm>
            <a:off x="1891761" y="4752103"/>
            <a:ext cx="7209105" cy="7200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Chantier Outils</a:t>
            </a:r>
          </a:p>
          <a:p>
            <a:pPr algn="ctr"/>
            <a:r>
              <a:rPr lang="fr-FR" sz="1200" i="1" dirty="0" smtClean="0">
                <a:solidFill>
                  <a:schemeClr val="tx1"/>
                </a:solidFill>
                <a:latin typeface="Arial"/>
                <a:cs typeface="Arial"/>
              </a:rPr>
              <a:t>Mettre en place les outils et environnements nécessaires aux phases de conception, développement et déploiement rapides</a:t>
            </a:r>
          </a:p>
        </p:txBody>
      </p:sp>
      <p:sp>
        <p:nvSpPr>
          <p:cNvPr id="8" name="Pentagone 7"/>
          <p:cNvSpPr/>
          <p:nvPr/>
        </p:nvSpPr>
        <p:spPr>
          <a:xfrm>
            <a:off x="1171762" y="1743944"/>
            <a:ext cx="7929104" cy="720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Chantier Gouvernance</a:t>
            </a:r>
          </a:p>
          <a:p>
            <a:pPr algn="ctr"/>
            <a:r>
              <a:rPr lang="fr-FR" sz="1200" i="1" dirty="0" smtClean="0">
                <a:latin typeface="Arial"/>
                <a:cs typeface="Arial"/>
              </a:rPr>
              <a:t>Identifier les instances appropriées pour décider et piloter l’activité du Cycle Court dans des délais cohérents avec ses ambitions</a:t>
            </a:r>
          </a:p>
        </p:txBody>
      </p:sp>
      <p:sp>
        <p:nvSpPr>
          <p:cNvPr id="9" name="Pentagone 8"/>
          <p:cNvSpPr/>
          <p:nvPr/>
        </p:nvSpPr>
        <p:spPr>
          <a:xfrm>
            <a:off x="1171763" y="5748183"/>
            <a:ext cx="7929104" cy="7200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Chantier Architecture</a:t>
            </a:r>
          </a:p>
          <a:p>
            <a:pPr algn="ctr"/>
            <a:r>
              <a:rPr lang="fr-FR" sz="1200" i="1" dirty="0" smtClean="0">
                <a:solidFill>
                  <a:schemeClr val="tx1"/>
                </a:solidFill>
                <a:latin typeface="Arial"/>
                <a:cs typeface="Arial"/>
              </a:rPr>
              <a:t>Adapter notre Architecture Applicative et Technique pour répondre aux besoins d’évolutions très fréquentes sans perturber le fonctionnement général du SI</a:t>
            </a:r>
          </a:p>
        </p:txBody>
      </p:sp>
      <p:cxnSp>
        <p:nvCxnSpPr>
          <p:cNvPr id="52" name="Connecteur en angle 51"/>
          <p:cNvCxnSpPr>
            <a:stCxn id="8" idx="2"/>
            <a:endCxn id="5" idx="0"/>
          </p:cNvCxnSpPr>
          <p:nvPr/>
        </p:nvCxnSpPr>
        <p:spPr>
          <a:xfrm rot="16200000" flipH="1">
            <a:off x="5352204" y="2068054"/>
            <a:ext cx="288221" cy="1080000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9" idx="0"/>
            <a:endCxn id="7" idx="2"/>
          </p:cNvCxnSpPr>
          <p:nvPr/>
        </p:nvCxnSpPr>
        <p:spPr>
          <a:xfrm rot="5400000" flipH="1" flipV="1">
            <a:off x="4998274" y="5430144"/>
            <a:ext cx="276080" cy="359999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7" idx="0"/>
            <a:endCxn id="6" idx="2"/>
          </p:cNvCxnSpPr>
          <p:nvPr/>
        </p:nvCxnSpPr>
        <p:spPr>
          <a:xfrm rot="5400000" flipH="1" flipV="1">
            <a:off x="5359311" y="4435100"/>
            <a:ext cx="274007" cy="360000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5" idx="2"/>
            <a:endCxn id="6" idx="0"/>
          </p:cNvCxnSpPr>
          <p:nvPr/>
        </p:nvCxnSpPr>
        <p:spPr>
          <a:xfrm rot="5400000">
            <a:off x="5713349" y="3435130"/>
            <a:ext cx="285931" cy="360000"/>
          </a:xfrm>
          <a:prstGeom prst="bentConnector3">
            <a:avLst>
              <a:gd name="adj1" fmla="val 50000"/>
            </a:avLst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2999" y="4408719"/>
            <a:ext cx="9000000" cy="1803530"/>
          </a:xfrm>
        </p:spPr>
        <p:txBody>
          <a:bodyPr>
            <a:noAutofit/>
          </a:bodyPr>
          <a:lstStyle/>
          <a:p>
            <a:pPr algn="just"/>
            <a:r>
              <a:rPr lang="fr-FR" sz="1400" dirty="0" smtClean="0"/>
              <a:t>Un fonctionnement en mode silo et séquentiel</a:t>
            </a:r>
          </a:p>
          <a:p>
            <a:pPr lvl="1" algn="just"/>
            <a:r>
              <a:rPr lang="fr-FR" sz="1200" dirty="0" smtClean="0"/>
              <a:t>Génération de la Matière Applicative par la MOE-ED (via la PFAB). C’est cette matière qui est déployée et testée sur les 3 environnements de DEV (DEVTU, VMOE, VMOA).</a:t>
            </a:r>
          </a:p>
          <a:p>
            <a:pPr lvl="1" algn="just"/>
            <a:r>
              <a:rPr lang="fr-FR" sz="1200" dirty="0" smtClean="0"/>
              <a:t>Une fois validée en VMOA, cette matière est déposée dans le ‘SAS’ NGM pour industrialisation par ISI et déploiement en NEHOM.</a:t>
            </a:r>
          </a:p>
          <a:p>
            <a:pPr lvl="1" algn="just"/>
            <a:r>
              <a:rPr lang="fr-FR" sz="1200" dirty="0" smtClean="0"/>
              <a:t>Une fois validée en NEHOM, cette matière est déployée par la PROD sur les composants techniques de Production.</a:t>
            </a:r>
          </a:p>
          <a:p>
            <a:pPr algn="just"/>
            <a:r>
              <a:rPr lang="fr-FR" sz="1400" dirty="0" smtClean="0"/>
              <a:t>Qui présente quelques inconvénients</a:t>
            </a:r>
          </a:p>
          <a:p>
            <a:pPr lvl="1" algn="just"/>
            <a:r>
              <a:rPr lang="fr-FR" sz="1200" dirty="0" smtClean="0"/>
              <a:t>Le socle d’exécution des composants techniques peut présenter des écarts entre les différents environnements.</a:t>
            </a:r>
          </a:p>
          <a:p>
            <a:pPr lvl="1" algn="just"/>
            <a:r>
              <a:rPr lang="fr-FR" sz="1200" dirty="0" smtClean="0"/>
              <a:t>La matière véhiculée n’est pas la même entre les différents environnements.</a:t>
            </a:r>
          </a:p>
          <a:p>
            <a:pPr lvl="1" algn="just"/>
            <a:r>
              <a:rPr lang="fr-FR" sz="1200" dirty="0" smtClean="0"/>
              <a:t>L’étape d’industrialisation peut être complexe et générer des délais.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ADN 18 – Cycle Court - Schéma d’industrialisation actuel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10" y="847722"/>
            <a:ext cx="732497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3" y="1999060"/>
            <a:ext cx="1905165" cy="2107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7011" y="847721"/>
            <a:ext cx="2242868" cy="1093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>
                <a:latin typeface="Arial"/>
                <a:cs typeface="Arial"/>
              </a:rPr>
              <a:t>DEVTU</a:t>
            </a:r>
          </a:p>
          <a:p>
            <a:pPr algn="r"/>
            <a:r>
              <a:rPr lang="fr-FR" sz="1400" dirty="0" smtClean="0">
                <a:latin typeface="Arial"/>
                <a:cs typeface="Arial"/>
              </a:rPr>
              <a:t>VMOE</a:t>
            </a:r>
          </a:p>
          <a:p>
            <a:pPr algn="r"/>
            <a:r>
              <a:rPr lang="fr-FR" sz="1400" dirty="0" smtClean="0">
                <a:latin typeface="Arial"/>
                <a:cs typeface="Arial"/>
              </a:rPr>
              <a:t>VMOA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7011" y="1940943"/>
            <a:ext cx="2242868" cy="10783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>
                <a:latin typeface="Arial"/>
                <a:cs typeface="Arial"/>
              </a:rPr>
              <a:t>NEHOM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7010" y="3019244"/>
            <a:ext cx="2242868" cy="10869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>
                <a:latin typeface="Arial"/>
                <a:cs typeface="Arial"/>
              </a:rPr>
              <a:t>PROD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2999" y="4701396"/>
            <a:ext cx="9000000" cy="1571239"/>
          </a:xfrm>
        </p:spPr>
        <p:txBody>
          <a:bodyPr>
            <a:noAutofit/>
          </a:bodyPr>
          <a:lstStyle/>
          <a:p>
            <a:pPr algn="just"/>
            <a:r>
              <a:rPr lang="fr-FR" sz="1100" dirty="0" smtClean="0"/>
              <a:t>Un modèle ‘shift to </a:t>
            </a:r>
            <a:r>
              <a:rPr lang="fr-FR" sz="1100" dirty="0" err="1" smtClean="0"/>
              <a:t>left</a:t>
            </a:r>
            <a:r>
              <a:rPr lang="fr-FR" sz="1100" dirty="0" smtClean="0"/>
              <a:t>’</a:t>
            </a:r>
          </a:p>
          <a:p>
            <a:pPr lvl="1" algn="just"/>
            <a:r>
              <a:rPr lang="fr-FR" sz="1050" dirty="0" smtClean="0"/>
              <a:t>Une 1</a:t>
            </a:r>
            <a:r>
              <a:rPr lang="fr-FR" sz="1050" baseline="30000" dirty="0" smtClean="0"/>
              <a:t>ère</a:t>
            </a:r>
            <a:r>
              <a:rPr lang="fr-FR" sz="1050" dirty="0" smtClean="0"/>
              <a:t> Industrialisation générique spécifique à chaque type de container est réalisée en amont (à la conception du composant technique)</a:t>
            </a:r>
          </a:p>
          <a:p>
            <a:pPr lvl="1" algn="just"/>
            <a:r>
              <a:rPr lang="fr-FR" sz="1050" dirty="0" smtClean="0"/>
              <a:t>Une 2</a:t>
            </a:r>
            <a:r>
              <a:rPr lang="fr-FR" sz="1050" baseline="30000" dirty="0" smtClean="0"/>
              <a:t>ème</a:t>
            </a:r>
            <a:r>
              <a:rPr lang="fr-FR" sz="1050" dirty="0" smtClean="0"/>
              <a:t> Industrialisation spécifique à l’application (uniquement de la </a:t>
            </a:r>
            <a:r>
              <a:rPr lang="fr-FR" sz="1050" dirty="0" err="1" smtClean="0"/>
              <a:t>Variabilisation</a:t>
            </a:r>
            <a:r>
              <a:rPr lang="fr-FR" sz="1050" dirty="0" smtClean="0"/>
              <a:t>) est effectuée lors de la génération du container applicatif</a:t>
            </a:r>
          </a:p>
          <a:p>
            <a:pPr lvl="1" algn="just"/>
            <a:r>
              <a:rPr lang="fr-FR" sz="1050" dirty="0" smtClean="0"/>
              <a:t>A partir de là, c’est toujours ce même container qui est instancié sur les différents environnements avec uniquement une modification des variables d’environnement</a:t>
            </a:r>
          </a:p>
          <a:p>
            <a:pPr algn="just"/>
            <a:r>
              <a:rPr lang="fr-FR" sz="1100" dirty="0" smtClean="0"/>
              <a:t>Qui présente des avantages</a:t>
            </a:r>
          </a:p>
          <a:p>
            <a:pPr lvl="1" algn="just"/>
            <a:r>
              <a:rPr lang="fr-FR" sz="1050" dirty="0" smtClean="0"/>
              <a:t>La matière Applicative et ses composants techniques forment un tout ‘auto-suffisant’ qui est exactement le même pour tous les environnements</a:t>
            </a:r>
          </a:p>
          <a:p>
            <a:pPr lvl="1" algn="just"/>
            <a:r>
              <a:rPr lang="fr-FR" sz="1050" dirty="0" smtClean="0"/>
              <a:t>Le socle d’exécution est donc standardisé sur l’ensemble des environnements (uniquement un support au lancement des containers)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ADN 18 – Cycle Court - Schéma </a:t>
            </a:r>
            <a:r>
              <a:rPr lang="fr-FR" dirty="0" smtClean="0"/>
              <a:t>d’industrialisation cible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85" y="847722"/>
            <a:ext cx="6951628" cy="41121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83" y="2264422"/>
            <a:ext cx="1905000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Comment tout ceci cohabite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5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3903" y="2070719"/>
            <a:ext cx="9661584" cy="173390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Travaux réalisés dans le Plan Projet Cycle Court</a:t>
            </a:r>
            <a:endParaRPr lang="fr-F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903" y="3951276"/>
            <a:ext cx="9661584" cy="236363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Travaux réalisés dans le Plan Projet POC IT2 et Etape 3</a:t>
            </a:r>
            <a:endParaRPr lang="fr-F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ADN18 – Cycle Court - Interactions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2913" y="1104181"/>
            <a:ext cx="9489057" cy="8108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/>
                <a:cs typeface="Arial"/>
              </a:rPr>
              <a:t>OBJECTIF</a:t>
            </a:r>
          </a:p>
          <a:p>
            <a:pPr algn="ctr"/>
            <a:endParaRPr lang="fr-FR" sz="1200" dirty="0" smtClean="0">
              <a:latin typeface="Arial"/>
              <a:cs typeface="Arial"/>
            </a:endParaRPr>
          </a:p>
          <a:p>
            <a:pPr algn="ctr"/>
            <a:r>
              <a:rPr lang="fr-FR" sz="1600" dirty="0" smtClean="0">
                <a:latin typeface="Arial"/>
                <a:cs typeface="Arial"/>
              </a:rPr>
              <a:t>concilier les attendus des différentes ambitions en cours : Etape 3, IT2 POC Banque Digitale, Le LAB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914" y="4029292"/>
            <a:ext cx="1526875" cy="17342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/>
                <a:cs typeface="Arial"/>
              </a:rPr>
              <a:t>PLUS</a:t>
            </a:r>
          </a:p>
          <a:p>
            <a:pPr algn="ctr"/>
            <a:r>
              <a:rPr lang="fr-FR" sz="2000" b="1" dirty="0" smtClean="0">
                <a:latin typeface="Arial"/>
                <a:cs typeface="Arial"/>
              </a:rPr>
              <a:t>URGENT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7812" y="2615980"/>
            <a:ext cx="7824159" cy="11142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/>
                <a:cs typeface="Arial"/>
              </a:rPr>
              <a:t>Définir la Gouvernance, l’Organisation et la Méthode (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Chantiers </a:t>
            </a:r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adhoc</a:t>
            </a:r>
            <a:r>
              <a:rPr lang="fr-FR" sz="1400" b="1" dirty="0" smtClean="0">
                <a:latin typeface="Arial"/>
                <a:cs typeface="Arial"/>
              </a:rPr>
              <a:t>)</a:t>
            </a:r>
            <a:endParaRPr lang="fr-FR" sz="1400" b="1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/>
                <a:cs typeface="Arial"/>
              </a:rPr>
              <a:t>Compléter la chaîne de fabrication (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Chantier Outils</a:t>
            </a:r>
            <a:r>
              <a:rPr lang="fr-FR" sz="1400" b="1" dirty="0" smtClean="0">
                <a:latin typeface="Arial"/>
                <a:cs typeface="Arial"/>
              </a:rPr>
              <a:t>)</a:t>
            </a:r>
            <a:endParaRPr lang="fr-FR" sz="1400" b="1" dirty="0">
              <a:latin typeface="Arial"/>
              <a:cs typeface="Arial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Automatisation des Tests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Virtualisation des Services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Gestion des configurations</a:t>
            </a:r>
            <a:endParaRPr lang="fr-FR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914" y="2615980"/>
            <a:ext cx="1526875" cy="111282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Arial"/>
                <a:cs typeface="Arial"/>
              </a:rPr>
              <a:t>MOINS</a:t>
            </a:r>
          </a:p>
          <a:p>
            <a:pPr algn="ctr"/>
            <a:r>
              <a:rPr lang="fr-FR" sz="2000" b="1" dirty="0" smtClean="0">
                <a:latin typeface="Arial"/>
                <a:cs typeface="Arial"/>
              </a:rPr>
              <a:t>URGENT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7810" y="4025700"/>
            <a:ext cx="7824159" cy="17342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/>
                <a:cs typeface="Arial"/>
              </a:rPr>
              <a:t>Finaliser les fondamentaux d’Architecture Applicative et Technique (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Chantier Architecture</a:t>
            </a:r>
            <a:r>
              <a:rPr lang="fr-FR" sz="1400" b="1" dirty="0" smtClean="0">
                <a:latin typeface="Arial"/>
                <a:cs typeface="Arial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Modèle de MVC (Client ou Serveur)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Architecture et Infrastructure Micro-Services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/>
                <a:cs typeface="Arial"/>
              </a:rPr>
              <a:t>Installer une première version de la chaîne de fabrication et de déploiement continu (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Chantier Outils</a:t>
            </a:r>
            <a:r>
              <a:rPr lang="fr-FR" sz="1400" b="1" dirty="0" smtClean="0">
                <a:latin typeface="Arial"/>
                <a:cs typeface="Arial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Socle d’exécution ‘conteneurisé’ (Industrialisation et Infrastructure « as  code »)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Arial"/>
                <a:cs typeface="Arial"/>
              </a:rPr>
              <a:t>Intégration PFAB</a:t>
            </a:r>
            <a:endParaRPr lang="fr-F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4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mise en œuvre sur 2 axes en cohérence avec le planning de l’Etape 3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67490" y="3370179"/>
            <a:ext cx="517058" cy="431473"/>
          </a:xfrm>
          <a:prstGeom prst="rect">
            <a:avLst/>
          </a:prstGeom>
        </p:spPr>
        <p:txBody>
          <a:bodyPr wrap="square" lIns="0" tIns="0" rIns="0" bIns="0" rtlCol="0" anchor="b" anchorCtr="0">
            <a:normAutofit/>
          </a:bodyPr>
          <a:lstStyle/>
          <a:p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1538" y="961316"/>
            <a:ext cx="1656000" cy="18973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Applicatif</a:t>
            </a:r>
          </a:p>
          <a:p>
            <a:pPr algn="ctr"/>
            <a:endParaRPr lang="fr-FR" b="1" dirty="0" smtClean="0">
              <a:latin typeface="Arial"/>
              <a:cs typeface="Arial"/>
            </a:endParaRPr>
          </a:p>
          <a:p>
            <a:pPr algn="ctr"/>
            <a:r>
              <a:rPr lang="fr-FR" sz="1400" b="1" i="1" dirty="0" err="1" smtClean="0">
                <a:latin typeface="Arial"/>
                <a:cs typeface="Arial"/>
              </a:rPr>
              <a:t>Conteneuristion</a:t>
            </a:r>
            <a:r>
              <a:rPr lang="fr-FR" sz="1400" b="1" i="1" dirty="0" smtClean="0">
                <a:latin typeface="Arial"/>
                <a:cs typeface="Arial"/>
              </a:rPr>
              <a:t> des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538" y="2945110"/>
            <a:ext cx="1656000" cy="190840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Technique</a:t>
            </a:r>
          </a:p>
          <a:p>
            <a:pPr algn="ctr"/>
            <a:endParaRPr lang="fr-FR" b="1" dirty="0">
              <a:latin typeface="Arial"/>
              <a:cs typeface="Arial"/>
            </a:endParaRPr>
          </a:p>
          <a:p>
            <a:pPr algn="ctr"/>
            <a:r>
              <a:rPr lang="fr-FR" sz="1400" b="1" i="1" dirty="0" smtClean="0">
                <a:latin typeface="Arial"/>
                <a:cs typeface="Arial"/>
              </a:rPr>
              <a:t>Socle d’exécution des containers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1448" y="961316"/>
            <a:ext cx="5328000" cy="90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 smtClean="0">
                <a:latin typeface="Arial"/>
                <a:cs typeface="Arial"/>
              </a:rPr>
              <a:t>Industrialisation des containers</a:t>
            </a:r>
          </a:p>
          <a:p>
            <a:pPr algn="just"/>
            <a:r>
              <a:rPr lang="fr-FR" sz="1600" dirty="0" smtClean="0">
                <a:latin typeface="Arial"/>
                <a:cs typeface="Arial"/>
              </a:rPr>
              <a:t>Intégration à la PFAB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1448" y="2945110"/>
            <a:ext cx="5328000" cy="90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 smtClean="0">
                <a:latin typeface="Arial"/>
                <a:cs typeface="Arial"/>
              </a:rPr>
              <a:t>Installation d’une solution d’Orchestration (Déploiement, </a:t>
            </a:r>
            <a:r>
              <a:rPr lang="fr-FR" sz="1600" dirty="0">
                <a:latin typeface="Arial"/>
                <a:cs typeface="Arial"/>
              </a:rPr>
              <a:t>Exécution, Supervision</a:t>
            </a:r>
            <a:r>
              <a:rPr lang="fr-FR" sz="1600" dirty="0" smtClean="0">
                <a:latin typeface="Arial"/>
                <a:cs typeface="Arial"/>
              </a:rPr>
              <a:t>) Docker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1446" y="3953516"/>
            <a:ext cx="5328000" cy="90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 smtClean="0">
                <a:latin typeface="Arial"/>
                <a:cs typeface="Arial"/>
              </a:rPr>
              <a:t>Installation d’une infrastructure de serveurs Docker sur les différents environnements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1448" y="1958671"/>
            <a:ext cx="5328000" cy="90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 smtClean="0">
                <a:latin typeface="Arial"/>
                <a:cs typeface="Arial"/>
              </a:rPr>
              <a:t>Conteneurisation ‘manuelle’ des Applications et Composants de l’étape 3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027206" y="1106789"/>
            <a:ext cx="414067" cy="603849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027209" y="2106746"/>
            <a:ext cx="414067" cy="6038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2027206" y="3093185"/>
            <a:ext cx="414067" cy="603849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014129" y="4101591"/>
            <a:ext cx="414067" cy="60384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4465" y="961316"/>
            <a:ext cx="648000" cy="90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A2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4465" y="2945110"/>
            <a:ext cx="648000" cy="90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34463" y="3953516"/>
            <a:ext cx="648000" cy="90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T1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4465" y="1958671"/>
            <a:ext cx="648000" cy="90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08430" y="961316"/>
            <a:ext cx="1080000" cy="90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ING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ISI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PROD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ASR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08430" y="2945110"/>
            <a:ext cx="1080000" cy="90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ING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ISI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PROD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08428" y="3953516"/>
            <a:ext cx="1080000" cy="90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08430" y="1958671"/>
            <a:ext cx="1080000" cy="90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rial"/>
                <a:cs typeface="Arial"/>
              </a:rPr>
              <a:t>ING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ISI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PROD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ASR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" y="4919437"/>
            <a:ext cx="9546892" cy="1547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54946" y="6286437"/>
            <a:ext cx="1358925" cy="18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A2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54947" y="5675108"/>
            <a:ext cx="2790909" cy="18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T2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1272" y="5667800"/>
            <a:ext cx="1388855" cy="18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T1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41271" y="6139607"/>
            <a:ext cx="1388855" cy="18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3223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à traiter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67488" y="4115809"/>
            <a:ext cx="517058" cy="431473"/>
          </a:xfrm>
          <a:prstGeom prst="rect">
            <a:avLst/>
          </a:prstGeom>
        </p:spPr>
        <p:txBody>
          <a:bodyPr wrap="square" lIns="0" tIns="0" rIns="0" bIns="0" rtlCol="0" anchor="b" anchorCtr="0">
            <a:normAutofit/>
          </a:bodyPr>
          <a:lstStyle/>
          <a:p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1538" y="961316"/>
            <a:ext cx="1656000" cy="25935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Applicatif</a:t>
            </a:r>
          </a:p>
          <a:p>
            <a:pPr algn="ctr"/>
            <a:endParaRPr lang="fr-FR" b="1" dirty="0" smtClean="0">
              <a:latin typeface="Arial"/>
              <a:cs typeface="Arial"/>
            </a:endParaRPr>
          </a:p>
          <a:p>
            <a:pPr algn="ctr"/>
            <a:r>
              <a:rPr lang="fr-FR" sz="1400" b="1" i="1" dirty="0" err="1" smtClean="0">
                <a:latin typeface="Arial"/>
                <a:cs typeface="Arial"/>
              </a:rPr>
              <a:t>Conteneuristion</a:t>
            </a:r>
            <a:r>
              <a:rPr lang="fr-FR" sz="1400" b="1" i="1" dirty="0" smtClean="0">
                <a:latin typeface="Arial"/>
                <a:cs typeface="Arial"/>
              </a:rPr>
              <a:t> des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538" y="3693896"/>
            <a:ext cx="1656000" cy="25904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Technique</a:t>
            </a:r>
          </a:p>
          <a:p>
            <a:pPr algn="ctr"/>
            <a:endParaRPr lang="fr-FR" b="1" dirty="0">
              <a:latin typeface="Arial"/>
              <a:cs typeface="Arial"/>
            </a:endParaRPr>
          </a:p>
          <a:p>
            <a:pPr algn="ctr"/>
            <a:r>
              <a:rPr lang="fr-FR" sz="1400" b="1" i="1" dirty="0" smtClean="0">
                <a:latin typeface="Arial"/>
                <a:cs typeface="Arial"/>
              </a:rPr>
              <a:t>Socle d’exécution des containers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1448" y="961316"/>
            <a:ext cx="2160990" cy="12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Arial"/>
                <a:cs typeface="Arial"/>
              </a:rPr>
              <a:t>Industrialisation des containers</a:t>
            </a:r>
          </a:p>
          <a:p>
            <a:r>
              <a:rPr lang="fr-FR" sz="1400" dirty="0" smtClean="0">
                <a:latin typeface="Arial"/>
                <a:cs typeface="Arial"/>
              </a:rPr>
              <a:t>Intégration à la PFAB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1446" y="3690740"/>
            <a:ext cx="2160990" cy="12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Arial"/>
                <a:cs typeface="Arial"/>
              </a:rPr>
              <a:t>Installation d’une solution d’Orchestration (Déploiement, </a:t>
            </a:r>
            <a:r>
              <a:rPr lang="fr-FR" sz="1400" dirty="0">
                <a:latin typeface="Arial"/>
                <a:cs typeface="Arial"/>
              </a:rPr>
              <a:t>Exécution, Supervision</a:t>
            </a:r>
            <a:r>
              <a:rPr lang="fr-FR" sz="1400" dirty="0" smtClean="0">
                <a:latin typeface="Arial"/>
                <a:cs typeface="Arial"/>
              </a:rPr>
              <a:t>) Docker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1444" y="5024326"/>
            <a:ext cx="2160990" cy="12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Arial"/>
                <a:cs typeface="Arial"/>
              </a:rPr>
              <a:t>Installation d’une infrastructure de serveurs Docker sur les différents environnements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1448" y="2294902"/>
            <a:ext cx="2160990" cy="12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latin typeface="Arial"/>
                <a:cs typeface="Arial"/>
              </a:rPr>
              <a:t>Conteneurisation ‘manuelle’ des Applications et Composants de l’étape 3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027209" y="1289391"/>
            <a:ext cx="414067" cy="603849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027209" y="2622977"/>
            <a:ext cx="414067" cy="6038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2027209" y="4018815"/>
            <a:ext cx="414067" cy="603849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021764" y="5352401"/>
            <a:ext cx="414067" cy="60384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4465" y="961316"/>
            <a:ext cx="648000" cy="12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A2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4463" y="3690740"/>
            <a:ext cx="648000" cy="12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34461" y="5024326"/>
            <a:ext cx="648000" cy="12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T1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4465" y="2294902"/>
            <a:ext cx="648000" cy="12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/>
                <a:cs typeface="Arial"/>
              </a:rPr>
              <a:t>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41421" y="961316"/>
            <a:ext cx="4140000" cy="12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Intégration BUILDFORGE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Intégration NGM (</a:t>
            </a:r>
            <a:r>
              <a:rPr lang="fr-FR" sz="1400" dirty="0" err="1" smtClean="0">
                <a:latin typeface="Arial"/>
                <a:cs typeface="Arial"/>
              </a:rPr>
              <a:t>Registry</a:t>
            </a:r>
            <a:r>
              <a:rPr lang="fr-FR" sz="1400" dirty="0" smtClean="0">
                <a:latin typeface="Arial"/>
                <a:cs typeface="Arial"/>
              </a:rPr>
              <a:t>, </a:t>
            </a:r>
            <a:r>
              <a:rPr lang="fr-FR" sz="1400" dirty="0" err="1" smtClean="0">
                <a:latin typeface="Arial"/>
                <a:cs typeface="Arial"/>
              </a:rPr>
              <a:t>etc</a:t>
            </a:r>
            <a:r>
              <a:rPr lang="fr-FR" sz="14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Granularité des services (packaging)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Spécificité AEM (</a:t>
            </a:r>
            <a:r>
              <a:rPr lang="fr-FR" sz="1400" dirty="0" err="1" smtClean="0">
                <a:latin typeface="Arial"/>
                <a:cs typeface="Arial"/>
              </a:rPr>
              <a:t>WebMaster</a:t>
            </a:r>
            <a:r>
              <a:rPr lang="fr-FR" sz="1400" dirty="0" smtClean="0">
                <a:latin typeface="Arial"/>
                <a:cs typeface="Arial"/>
              </a:rPr>
              <a:t> CR)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1419" y="3690740"/>
            <a:ext cx="4140000" cy="12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Choix de l’outil d’Orchestration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Bas niveau : </a:t>
            </a:r>
            <a:r>
              <a:rPr lang="fr-FR" sz="1400" dirty="0" err="1" smtClean="0">
                <a:latin typeface="Arial"/>
                <a:cs typeface="Arial"/>
              </a:rPr>
              <a:t>swarm</a:t>
            </a:r>
            <a:r>
              <a:rPr lang="fr-FR" sz="1400" dirty="0">
                <a:latin typeface="Arial"/>
                <a:cs typeface="Arial"/>
              </a:rPr>
              <a:t> </a:t>
            </a:r>
            <a:r>
              <a:rPr lang="fr-FR" sz="1400" dirty="0" smtClean="0">
                <a:latin typeface="Arial"/>
                <a:cs typeface="Arial"/>
              </a:rPr>
              <a:t>+ compose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Moyen niveau : </a:t>
            </a:r>
            <a:r>
              <a:rPr lang="fr-FR" sz="1400" dirty="0" err="1" smtClean="0">
                <a:latin typeface="Arial"/>
                <a:cs typeface="Arial"/>
              </a:rPr>
              <a:t>kubernetes</a:t>
            </a:r>
            <a:r>
              <a:rPr lang="fr-FR" sz="1400" dirty="0" smtClean="0">
                <a:latin typeface="Arial"/>
                <a:cs typeface="Arial"/>
              </a:rPr>
              <a:t>, </a:t>
            </a:r>
            <a:r>
              <a:rPr lang="fr-FR" sz="1400" dirty="0" err="1" smtClean="0">
                <a:latin typeface="Arial"/>
                <a:cs typeface="Arial"/>
              </a:rPr>
              <a:t>mesos</a:t>
            </a:r>
            <a:r>
              <a:rPr lang="fr-FR" sz="1400" dirty="0" smtClean="0">
                <a:latin typeface="Arial"/>
                <a:cs typeface="Arial"/>
              </a:rPr>
              <a:t>, </a:t>
            </a:r>
            <a:r>
              <a:rPr lang="fr-FR" sz="1400" dirty="0" err="1" smtClean="0">
                <a:latin typeface="Arial"/>
                <a:cs typeface="Arial"/>
              </a:rPr>
              <a:t>fleet</a:t>
            </a:r>
            <a:endParaRPr lang="fr-FR" sz="1400" dirty="0" smtClean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Haut niveau : </a:t>
            </a:r>
            <a:r>
              <a:rPr lang="fr-FR" sz="1400" dirty="0" err="1" smtClean="0">
                <a:latin typeface="Arial"/>
                <a:cs typeface="Arial"/>
              </a:rPr>
              <a:t>OpenShift</a:t>
            </a:r>
            <a:r>
              <a:rPr lang="fr-FR" sz="1400" dirty="0" smtClean="0">
                <a:latin typeface="Arial"/>
                <a:cs typeface="Arial"/>
              </a:rPr>
              <a:t>, </a:t>
            </a:r>
            <a:r>
              <a:rPr lang="fr-FR" sz="1400" dirty="0" err="1" smtClean="0">
                <a:latin typeface="Arial"/>
                <a:cs typeface="Arial"/>
              </a:rPr>
              <a:t>CloudFoundry</a:t>
            </a:r>
            <a:endParaRPr lang="fr-FR" sz="1400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Tests de charge et HA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41417" y="5024326"/>
            <a:ext cx="4140000" cy="12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Choix de l’OS Support (RedHat7, Atomic ou </a:t>
            </a:r>
            <a:r>
              <a:rPr lang="fr-FR" sz="1400" dirty="0" err="1" smtClean="0">
                <a:latin typeface="Arial"/>
                <a:cs typeface="Arial"/>
              </a:rPr>
              <a:t>CoreOS</a:t>
            </a:r>
            <a:r>
              <a:rPr lang="fr-FR" sz="14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41421" y="2294902"/>
            <a:ext cx="4140000" cy="12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Conteneurisation des applications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AEM </a:t>
            </a:r>
            <a:r>
              <a:rPr lang="fr-FR" sz="1400" dirty="0" err="1" smtClean="0">
                <a:latin typeface="Arial"/>
                <a:cs typeface="Arial"/>
              </a:rPr>
              <a:t>Author</a:t>
            </a:r>
            <a:r>
              <a:rPr lang="fr-FR" sz="1400" dirty="0" smtClean="0">
                <a:latin typeface="Arial"/>
                <a:cs typeface="Arial"/>
              </a:rPr>
              <a:t>, Publisher, Dispatcher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/>
                <a:cs typeface="Arial"/>
              </a:rPr>
              <a:t>WSO2 API Manager, WSO2 ESB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Arial"/>
                <a:cs typeface="Arial"/>
              </a:rPr>
              <a:t>Tomcat</a:t>
            </a:r>
            <a:endParaRPr lang="fr-FR" sz="1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7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617788" y="1354676"/>
            <a:ext cx="1138687" cy="120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1763" y="3955791"/>
            <a:ext cx="3894712" cy="25765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Stream T1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61763" y="1358215"/>
            <a:ext cx="2531739" cy="25002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Stream A2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78514" y="1362974"/>
            <a:ext cx="2507186" cy="40975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Juillet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« </a:t>
            </a:r>
            <a:r>
              <a:rPr lang="fr-FR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Dockerthon</a:t>
            </a: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 »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396" y="1362975"/>
            <a:ext cx="2553419" cy="29455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Juin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Installation par ING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travaux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grpSp>
        <p:nvGrpSpPr>
          <p:cNvPr id="66" name="Groupe 65"/>
          <p:cNvGrpSpPr/>
          <p:nvPr/>
        </p:nvGrpSpPr>
        <p:grpSpPr>
          <a:xfrm>
            <a:off x="5953066" y="1654764"/>
            <a:ext cx="2334163" cy="900000"/>
            <a:chOff x="6999036" y="961032"/>
            <a:chExt cx="2334163" cy="900000"/>
          </a:xfrm>
        </p:grpSpPr>
        <p:sp>
          <p:nvSpPr>
            <p:cNvPr id="4" name="Rectangle 3"/>
            <p:cNvSpPr/>
            <p:nvPr/>
          </p:nvSpPr>
          <p:spPr>
            <a:xfrm>
              <a:off x="7533199" y="961032"/>
              <a:ext cx="1800000" cy="900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rial"/>
                  <a:cs typeface="Arial"/>
                </a:rPr>
                <a:t>Industrialisation des containers</a:t>
              </a:r>
            </a:p>
            <a:p>
              <a:pPr algn="ctr"/>
              <a:r>
                <a:rPr lang="fr-FR" sz="1200" dirty="0" smtClean="0">
                  <a:latin typeface="Arial"/>
                  <a:cs typeface="Arial"/>
                </a:rPr>
                <a:t>Intégration à la PFAB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9036" y="961032"/>
              <a:ext cx="540000" cy="900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latin typeface="Arial"/>
                  <a:cs typeface="Arial"/>
                </a:rPr>
                <a:t>A2</a:t>
              </a: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5951195" y="4308504"/>
            <a:ext cx="3701761" cy="900000"/>
            <a:chOff x="6999036" y="3855639"/>
            <a:chExt cx="2339998" cy="900000"/>
          </a:xfrm>
        </p:grpSpPr>
        <p:sp>
          <p:nvSpPr>
            <p:cNvPr id="5" name="Rectangle 4"/>
            <p:cNvSpPr/>
            <p:nvPr/>
          </p:nvSpPr>
          <p:spPr>
            <a:xfrm>
              <a:off x="7539034" y="3855639"/>
              <a:ext cx="1800000" cy="900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rial"/>
                  <a:cs typeface="Arial"/>
                </a:rPr>
                <a:t>Installation d’une solution d’Orchestration (Déploiement, </a:t>
              </a:r>
              <a:r>
                <a:rPr lang="fr-FR" sz="1200" dirty="0">
                  <a:latin typeface="Arial"/>
                  <a:cs typeface="Arial"/>
                </a:rPr>
                <a:t>Exécution, Supervision</a:t>
              </a:r>
              <a:r>
                <a:rPr lang="fr-FR" sz="1200" dirty="0" smtClean="0">
                  <a:latin typeface="Arial"/>
                  <a:cs typeface="Arial"/>
                </a:rPr>
                <a:t>) Docker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99036" y="3855639"/>
              <a:ext cx="540000" cy="900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latin typeface="Arial"/>
                  <a:cs typeface="Arial"/>
                </a:rPr>
                <a:t>T2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42470" y="2092957"/>
            <a:ext cx="2340000" cy="900000"/>
            <a:chOff x="253387" y="1358100"/>
            <a:chExt cx="2340000" cy="900000"/>
          </a:xfrm>
        </p:grpSpPr>
        <p:sp>
          <p:nvSpPr>
            <p:cNvPr id="6" name="Rectangle 5"/>
            <p:cNvSpPr/>
            <p:nvPr/>
          </p:nvSpPr>
          <p:spPr>
            <a:xfrm>
              <a:off x="793387" y="1358100"/>
              <a:ext cx="1800000" cy="900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rial"/>
                  <a:cs typeface="Arial"/>
                </a:rPr>
                <a:t>Installation d’une infrastructure de serveurs Docker sur les différents environnements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387" y="1358100"/>
              <a:ext cx="540000" cy="900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latin typeface="Arial"/>
                  <a:cs typeface="Arial"/>
                </a:rPr>
                <a:t>T1</a:t>
              </a: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3058878" y="3158337"/>
            <a:ext cx="2333491" cy="900001"/>
            <a:chOff x="3649489" y="3118432"/>
            <a:chExt cx="2333491" cy="900001"/>
          </a:xfrm>
        </p:grpSpPr>
        <p:sp>
          <p:nvSpPr>
            <p:cNvPr id="7" name="Rectangle 6"/>
            <p:cNvSpPr/>
            <p:nvPr/>
          </p:nvSpPr>
          <p:spPr>
            <a:xfrm>
              <a:off x="4182980" y="3118432"/>
              <a:ext cx="1800000" cy="90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rial"/>
                  <a:cs typeface="Arial"/>
                </a:rPr>
                <a:t>Conteneurisation ‘manuelle’ des Applications et Composants Etape 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9489" y="3118433"/>
              <a:ext cx="540000" cy="90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latin typeface="Arial"/>
                  <a:cs typeface="Arial"/>
                </a:rPr>
                <a:t>A1</a:t>
              </a:r>
            </a:p>
          </p:txBody>
        </p:sp>
      </p:grpSp>
      <p:sp>
        <p:nvSpPr>
          <p:cNvPr id="12" name="Organigramme : Document 11"/>
          <p:cNvSpPr/>
          <p:nvPr/>
        </p:nvSpPr>
        <p:spPr>
          <a:xfrm>
            <a:off x="242470" y="3310762"/>
            <a:ext cx="2340000" cy="900000"/>
          </a:xfrm>
          <a:prstGeom prst="flowChart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/>
                <a:cs typeface="Arial"/>
              </a:rPr>
              <a:t>x</a:t>
            </a:r>
            <a:r>
              <a:rPr lang="fr-FR" sz="1200" dirty="0" smtClean="0">
                <a:latin typeface="Arial"/>
                <a:cs typeface="Arial"/>
              </a:rPr>
              <a:t> VM en S, VMOE et PROD</a:t>
            </a:r>
          </a:p>
          <a:p>
            <a:pPr algn="ctr"/>
            <a:r>
              <a:rPr lang="fr-FR" sz="1200" dirty="0" smtClean="0">
                <a:latin typeface="Arial"/>
                <a:cs typeface="Arial"/>
              </a:rPr>
              <a:t>avec un OS REDHAT 7 et Docker 1.6</a:t>
            </a:r>
          </a:p>
        </p:txBody>
      </p:sp>
      <p:sp>
        <p:nvSpPr>
          <p:cNvPr id="13" name="Organigramme : Document 12"/>
          <p:cNvSpPr/>
          <p:nvPr/>
        </p:nvSpPr>
        <p:spPr>
          <a:xfrm>
            <a:off x="3058878" y="4485057"/>
            <a:ext cx="2333490" cy="900000"/>
          </a:xfrm>
          <a:prstGeom prst="flowChart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Arial"/>
                <a:cs typeface="Arial"/>
              </a:rPr>
              <a:t>BackLog</a:t>
            </a:r>
            <a:r>
              <a:rPr lang="fr-FR" sz="1200" dirty="0" smtClean="0">
                <a:latin typeface="Arial"/>
                <a:cs typeface="Arial"/>
              </a:rPr>
              <a:t> T2 &amp; A2</a:t>
            </a:r>
          </a:p>
          <a:p>
            <a:pPr algn="ctr"/>
            <a:r>
              <a:rPr lang="fr-FR" sz="1200" dirty="0" smtClean="0">
                <a:latin typeface="Arial"/>
                <a:cs typeface="Arial"/>
              </a:rPr>
              <a:t>(liste détaillée de points à traiter avec les EF et ENF)</a:t>
            </a:r>
          </a:p>
        </p:txBody>
      </p:sp>
      <p:sp>
        <p:nvSpPr>
          <p:cNvPr id="14" name="Organigramme : Document 13"/>
          <p:cNvSpPr/>
          <p:nvPr/>
        </p:nvSpPr>
        <p:spPr>
          <a:xfrm>
            <a:off x="3058878" y="1946616"/>
            <a:ext cx="2333491" cy="900000"/>
          </a:xfrm>
          <a:prstGeom prst="flowChartDocumen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/>
                <a:cs typeface="Arial"/>
              </a:rPr>
              <a:t>POC Périmètre IT1 opérationnel sur les ENV S, VMOE et PROD en mode Container</a:t>
            </a:r>
          </a:p>
        </p:txBody>
      </p:sp>
      <p:cxnSp>
        <p:nvCxnSpPr>
          <p:cNvPr id="18" name="Connecteur en angle 17"/>
          <p:cNvCxnSpPr>
            <a:stCxn id="6" idx="2"/>
            <a:endCxn id="12" idx="0"/>
          </p:cNvCxnSpPr>
          <p:nvPr/>
        </p:nvCxnSpPr>
        <p:spPr>
          <a:xfrm rot="5400000">
            <a:off x="1388568" y="3016859"/>
            <a:ext cx="317805" cy="270000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12" idx="3"/>
            <a:endCxn id="11" idx="1"/>
          </p:cNvCxnSpPr>
          <p:nvPr/>
        </p:nvCxnSpPr>
        <p:spPr>
          <a:xfrm flipV="1">
            <a:off x="2582470" y="3608338"/>
            <a:ext cx="476408" cy="152424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7" idx="0"/>
            <a:endCxn id="14" idx="2"/>
          </p:cNvCxnSpPr>
          <p:nvPr/>
        </p:nvCxnSpPr>
        <p:spPr>
          <a:xfrm rot="16200000" flipV="1">
            <a:off x="4173387" y="2839354"/>
            <a:ext cx="371221" cy="266745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7" idx="2"/>
            <a:endCxn id="13" idx="0"/>
          </p:cNvCxnSpPr>
          <p:nvPr/>
        </p:nvCxnSpPr>
        <p:spPr>
          <a:xfrm rot="5400000">
            <a:off x="4145636" y="4138324"/>
            <a:ext cx="426720" cy="266746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7" idx="3"/>
            <a:endCxn id="8" idx="1"/>
          </p:cNvCxnSpPr>
          <p:nvPr/>
        </p:nvCxnSpPr>
        <p:spPr>
          <a:xfrm flipV="1">
            <a:off x="5392369" y="2104764"/>
            <a:ext cx="560697" cy="1503573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3"/>
            <a:endCxn id="9" idx="1"/>
          </p:cNvCxnSpPr>
          <p:nvPr/>
        </p:nvCxnSpPr>
        <p:spPr>
          <a:xfrm>
            <a:off x="5392369" y="3608337"/>
            <a:ext cx="558826" cy="1150167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rganigramme : Document 37"/>
          <p:cNvSpPr/>
          <p:nvPr/>
        </p:nvSpPr>
        <p:spPr>
          <a:xfrm>
            <a:off x="5953066" y="2860762"/>
            <a:ext cx="2340000" cy="900000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/>
                <a:cs typeface="Arial"/>
              </a:rPr>
              <a:t>Processus de création automatisée des containers avec une </a:t>
            </a:r>
            <a:r>
              <a:rPr lang="fr-FR" sz="1200" dirty="0" err="1" smtClean="0">
                <a:latin typeface="Arial"/>
                <a:cs typeface="Arial"/>
              </a:rPr>
              <a:t>variabilisation</a:t>
            </a:r>
            <a:r>
              <a:rPr lang="fr-FR" sz="1200" dirty="0" smtClean="0">
                <a:latin typeface="Arial"/>
                <a:cs typeface="Arial"/>
              </a:rPr>
              <a:t> des paramètres</a:t>
            </a:r>
          </a:p>
        </p:txBody>
      </p:sp>
      <p:sp>
        <p:nvSpPr>
          <p:cNvPr id="40" name="Organigramme : Document 39"/>
          <p:cNvSpPr/>
          <p:nvPr/>
        </p:nvSpPr>
        <p:spPr>
          <a:xfrm>
            <a:off x="5945358" y="5547990"/>
            <a:ext cx="3707597" cy="900000"/>
          </a:xfrm>
          <a:prstGeom prst="flowChartDocumen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/>
                <a:cs typeface="Arial"/>
              </a:rPr>
              <a:t>Plateforme industrielle pour l’exécution des containers</a:t>
            </a:r>
          </a:p>
        </p:txBody>
      </p:sp>
      <p:cxnSp>
        <p:nvCxnSpPr>
          <p:cNvPr id="44" name="Connecteur en angle 43"/>
          <p:cNvCxnSpPr>
            <a:stCxn id="4" idx="2"/>
            <a:endCxn id="38" idx="0"/>
          </p:cNvCxnSpPr>
          <p:nvPr/>
        </p:nvCxnSpPr>
        <p:spPr>
          <a:xfrm rot="5400000">
            <a:off x="7102149" y="2575682"/>
            <a:ext cx="305998" cy="264163"/>
          </a:xfrm>
          <a:prstGeom prst="bentConnector3">
            <a:avLst/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5" idx="2"/>
            <a:endCxn id="40" idx="0"/>
          </p:cNvCxnSpPr>
          <p:nvPr/>
        </p:nvCxnSpPr>
        <p:spPr>
          <a:xfrm rot="5400000">
            <a:off x="7844436" y="5163225"/>
            <a:ext cx="339486" cy="430044"/>
          </a:xfrm>
          <a:prstGeom prst="bentConnector3">
            <a:avLst>
              <a:gd name="adj1" fmla="val 50000"/>
            </a:avLst>
          </a:prstGeom>
          <a:ln>
            <a:solidFill>
              <a:srgbClr val="86B4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49305" y="900926"/>
            <a:ext cx="5357864" cy="3600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Q2-2015</a:t>
            </a:r>
          </a:p>
        </p:txBody>
      </p:sp>
      <p:sp>
        <p:nvSpPr>
          <p:cNvPr id="31" name="Chevron 30"/>
          <p:cNvSpPr/>
          <p:nvPr/>
        </p:nvSpPr>
        <p:spPr>
          <a:xfrm>
            <a:off x="5486399" y="900926"/>
            <a:ext cx="2804796" cy="36000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Q3-2015</a:t>
            </a:r>
          </a:p>
        </p:txBody>
      </p:sp>
      <p:sp>
        <p:nvSpPr>
          <p:cNvPr id="34" name="Chevron 33"/>
          <p:cNvSpPr/>
          <p:nvPr/>
        </p:nvSpPr>
        <p:spPr>
          <a:xfrm>
            <a:off x="8169213" y="900926"/>
            <a:ext cx="1500995" cy="36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Q1-2016</a:t>
            </a:r>
          </a:p>
        </p:txBody>
      </p: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8691908" y="1667609"/>
            <a:ext cx="972000" cy="373846"/>
            <a:chOff x="253387" y="1358100"/>
            <a:chExt cx="2340000" cy="900000"/>
          </a:xfrm>
        </p:grpSpPr>
        <p:sp>
          <p:nvSpPr>
            <p:cNvPr id="43" name="Rectangle 42"/>
            <p:cNvSpPr/>
            <p:nvPr/>
          </p:nvSpPr>
          <p:spPr>
            <a:xfrm>
              <a:off x="793387" y="1358100"/>
              <a:ext cx="1800000" cy="90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rial"/>
                  <a:cs typeface="Arial"/>
                </a:rPr>
                <a:t>action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3387" y="1358100"/>
              <a:ext cx="540000" cy="90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latin typeface="Arial"/>
                  <a:cs typeface="Arial"/>
                </a:rPr>
                <a:t>X</a:t>
              </a:r>
              <a:endParaRPr lang="fr-FR" sz="2000" b="1" dirty="0" smtClean="0">
                <a:latin typeface="Arial"/>
                <a:cs typeface="Arial"/>
              </a:endParaRPr>
            </a:p>
          </p:txBody>
        </p:sp>
      </p:grpSp>
      <p:sp>
        <p:nvSpPr>
          <p:cNvPr id="47" name="Organigramme : Document 46"/>
          <p:cNvSpPr>
            <a:spLocks noChangeAspect="1"/>
          </p:cNvSpPr>
          <p:nvPr/>
        </p:nvSpPr>
        <p:spPr>
          <a:xfrm>
            <a:off x="8691927" y="2110846"/>
            <a:ext cx="972000" cy="3738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/>
                <a:cs typeface="Arial"/>
              </a:rPr>
              <a:t>livrable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691927" y="1416410"/>
            <a:ext cx="978197" cy="227183"/>
          </a:xfrm>
          <a:prstGeom prst="rect">
            <a:avLst/>
          </a:prstGeom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ctr"/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Légende</a:t>
            </a:r>
          </a:p>
        </p:txBody>
      </p:sp>
      <p:sp>
        <p:nvSpPr>
          <p:cNvPr id="25" name="Rectangle avec flèche vers le haut 24"/>
          <p:cNvSpPr/>
          <p:nvPr/>
        </p:nvSpPr>
        <p:spPr>
          <a:xfrm>
            <a:off x="2978515" y="5534617"/>
            <a:ext cx="2507186" cy="979477"/>
          </a:xfrm>
          <a:prstGeom prst="upArrowCallout">
            <a:avLst>
              <a:gd name="adj1" fmla="val 21477"/>
              <a:gd name="adj2" fmla="val 25000"/>
              <a:gd name="adj3" fmla="val 15312"/>
              <a:gd name="adj4" fmla="val 7378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Mobiliser sur 2 jours l’ensemble des acteurs </a:t>
            </a:r>
            <a:r>
              <a:rPr lang="fr-FR" sz="1400" dirty="0" smtClean="0">
                <a:latin typeface="Arial"/>
                <a:cs typeface="Arial"/>
              </a:rPr>
              <a:t>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7101" y="1308026"/>
            <a:ext cx="2674292" cy="53170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8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« </a:t>
            </a:r>
            <a:r>
              <a:rPr lang="fr-FR" dirty="0" err="1" smtClean="0"/>
              <a:t>DockerThon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28" name="Carré corné 27"/>
          <p:cNvSpPr/>
          <p:nvPr/>
        </p:nvSpPr>
        <p:spPr>
          <a:xfrm>
            <a:off x="6788870" y="47359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sp>
        <p:nvSpPr>
          <p:cNvPr id="27" name="Carré corné 26"/>
          <p:cNvSpPr/>
          <p:nvPr/>
        </p:nvSpPr>
        <p:spPr>
          <a:xfrm>
            <a:off x="6636470" y="45835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sp>
        <p:nvSpPr>
          <p:cNvPr id="26" name="Carré corné 25"/>
          <p:cNvSpPr/>
          <p:nvPr/>
        </p:nvSpPr>
        <p:spPr>
          <a:xfrm>
            <a:off x="6484070" y="44311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sp>
        <p:nvSpPr>
          <p:cNvPr id="25" name="Carré corné 24"/>
          <p:cNvSpPr/>
          <p:nvPr/>
        </p:nvSpPr>
        <p:spPr>
          <a:xfrm>
            <a:off x="6331670" y="42787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sp>
        <p:nvSpPr>
          <p:cNvPr id="24" name="Carré corné 23"/>
          <p:cNvSpPr/>
          <p:nvPr/>
        </p:nvSpPr>
        <p:spPr>
          <a:xfrm>
            <a:off x="6179270" y="41263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sp>
        <p:nvSpPr>
          <p:cNvPr id="8" name="Carré corné 7"/>
          <p:cNvSpPr/>
          <p:nvPr/>
        </p:nvSpPr>
        <p:spPr>
          <a:xfrm>
            <a:off x="6026870" y="3973983"/>
            <a:ext cx="2352254" cy="1693110"/>
          </a:xfrm>
          <a:prstGeom prst="foldedCorner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schemeClr val="tx1"/>
                </a:solidFill>
                <a:latin typeface="Arial"/>
                <a:cs typeface="Arial"/>
              </a:rPr>
              <a:t>Liste de Projets</a:t>
            </a:r>
          </a:p>
          <a:p>
            <a:pPr algn="ctr"/>
            <a:endParaRPr lang="fr-FR" sz="1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Porteur/Leader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Charges</a:t>
            </a:r>
          </a:p>
        </p:txBody>
      </p:sp>
      <p:cxnSp>
        <p:nvCxnSpPr>
          <p:cNvPr id="32" name="Connecteur en angle 31"/>
          <p:cNvCxnSpPr>
            <a:stCxn id="22" idx="2"/>
            <a:endCxn id="8" idx="1"/>
          </p:cNvCxnSpPr>
          <p:nvPr/>
        </p:nvCxnSpPr>
        <p:spPr>
          <a:xfrm rot="16200000" flipH="1">
            <a:off x="3978534" y="2772202"/>
            <a:ext cx="898188" cy="31984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484069" y="1029219"/>
            <a:ext cx="2352254" cy="11347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fr-FR" sz="1400" baseline="30000" dirty="0" smtClean="0">
                <a:solidFill>
                  <a:schemeClr val="tx1"/>
                </a:solidFill>
                <a:latin typeface="Arial"/>
                <a:cs typeface="Arial"/>
              </a:rPr>
              <a:t>ère</a:t>
            </a: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 version du périmètre Banque Digitale en mode container</a:t>
            </a:r>
          </a:p>
        </p:txBody>
      </p:sp>
      <p:cxnSp>
        <p:nvCxnSpPr>
          <p:cNvPr id="11" name="Connecteur en angle 10"/>
          <p:cNvCxnSpPr>
            <a:stCxn id="22" idx="0"/>
            <a:endCxn id="9" idx="1"/>
          </p:cNvCxnSpPr>
          <p:nvPr/>
        </p:nvCxnSpPr>
        <p:spPr>
          <a:xfrm rot="5400000" flipH="1" flipV="1">
            <a:off x="4224860" y="200127"/>
            <a:ext cx="862735" cy="36556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26870" y="2225618"/>
            <a:ext cx="3815870" cy="585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Ouvert P0093990 – POC BD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Budget 210j, consommé 90j , </a:t>
            </a:r>
            <a:r>
              <a:rPr lang="fr-FR" sz="1400" dirty="0" err="1">
                <a:latin typeface="Arial"/>
                <a:cs typeface="Arial"/>
              </a:rPr>
              <a:t>RàF</a:t>
            </a:r>
            <a:r>
              <a:rPr lang="fr-FR" sz="1400" dirty="0">
                <a:latin typeface="Arial"/>
                <a:cs typeface="Arial"/>
              </a:rPr>
              <a:t> 120 </a:t>
            </a:r>
            <a:r>
              <a:rPr lang="fr-FR" sz="1400" dirty="0" smtClean="0">
                <a:latin typeface="Arial"/>
                <a:cs typeface="Arial"/>
              </a:rPr>
              <a:t>j</a:t>
            </a:r>
            <a:endParaRPr lang="fr-FR" sz="14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26870" y="3337254"/>
            <a:ext cx="3815870" cy="585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À ouvrir PT003290 – Plateforme </a:t>
            </a:r>
            <a:r>
              <a:rPr lang="fr-FR" sz="1400" dirty="0" err="1" smtClean="0">
                <a:latin typeface="Arial"/>
                <a:cs typeface="Arial"/>
              </a:rPr>
              <a:t>DevOps</a:t>
            </a:r>
            <a:endParaRPr lang="fr-FR" sz="1400" dirty="0" smtClean="0">
              <a:latin typeface="Arial"/>
              <a:cs typeface="Arial"/>
            </a:endParaRPr>
          </a:p>
          <a:p>
            <a:pPr algn="ctr"/>
            <a:r>
              <a:rPr lang="fr-FR" sz="1400" dirty="0">
                <a:latin typeface="Arial"/>
                <a:cs typeface="Arial"/>
              </a:rPr>
              <a:t>Budget </a:t>
            </a:r>
            <a:r>
              <a:rPr lang="fr-FR" sz="1400" dirty="0" smtClean="0">
                <a:latin typeface="Arial"/>
                <a:cs typeface="Arial"/>
              </a:rPr>
              <a:t>450j</a:t>
            </a:r>
            <a:r>
              <a:rPr lang="fr-FR" sz="1400" dirty="0">
                <a:latin typeface="Arial"/>
                <a:cs typeface="Arial"/>
              </a:rPr>
              <a:t>, consommé </a:t>
            </a:r>
            <a:r>
              <a:rPr lang="fr-FR" sz="1400" dirty="0" smtClean="0">
                <a:latin typeface="Arial"/>
                <a:cs typeface="Arial"/>
              </a:rPr>
              <a:t>0j </a:t>
            </a:r>
            <a:r>
              <a:rPr lang="fr-FR" sz="1400" dirty="0">
                <a:latin typeface="Arial"/>
                <a:cs typeface="Arial"/>
              </a:rPr>
              <a:t>, </a:t>
            </a:r>
            <a:r>
              <a:rPr lang="fr-FR" sz="1400" dirty="0" err="1">
                <a:latin typeface="Arial"/>
                <a:cs typeface="Arial"/>
              </a:rPr>
              <a:t>RàF</a:t>
            </a:r>
            <a:r>
              <a:rPr lang="fr-FR" sz="1400" dirty="0">
                <a:latin typeface="Arial"/>
                <a:cs typeface="Arial"/>
              </a:rPr>
              <a:t> </a:t>
            </a:r>
            <a:r>
              <a:rPr lang="fr-FR" sz="1400" dirty="0" smtClean="0">
                <a:latin typeface="Arial"/>
                <a:cs typeface="Arial"/>
              </a:rPr>
              <a:t>450 j</a:t>
            </a:r>
            <a:endParaRPr lang="fr-FR" sz="1400" dirty="0">
              <a:latin typeface="Arial"/>
              <a:cs typeface="Arial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1" y="2459335"/>
            <a:ext cx="2775750" cy="14630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39632" y="1363688"/>
            <a:ext cx="1552755" cy="4658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</a:t>
            </a:r>
            <a:r>
              <a:rPr lang="fr-FR" sz="1400" baseline="30000" dirty="0" smtClean="0">
                <a:latin typeface="Arial"/>
                <a:cs typeface="Arial"/>
              </a:rPr>
              <a:t>er</a:t>
            </a:r>
            <a:r>
              <a:rPr lang="fr-FR" sz="1400" dirty="0" smtClean="0">
                <a:latin typeface="Arial"/>
                <a:cs typeface="Arial"/>
              </a:rPr>
              <a:t> Livrable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631" y="4587625"/>
            <a:ext cx="1552755" cy="4658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2</a:t>
            </a:r>
            <a:r>
              <a:rPr lang="fr-FR" sz="1400" baseline="30000" dirty="0" smtClean="0">
                <a:latin typeface="Arial"/>
                <a:cs typeface="Arial"/>
              </a:rPr>
              <a:t>ème</a:t>
            </a:r>
            <a:r>
              <a:rPr lang="fr-FR" sz="1400" dirty="0" smtClean="0">
                <a:latin typeface="Arial"/>
                <a:cs typeface="Arial"/>
              </a:rPr>
              <a:t> Livrable</a:t>
            </a:r>
          </a:p>
        </p:txBody>
      </p:sp>
    </p:spTree>
    <p:extLst>
      <p:ext uri="{BB962C8B-B14F-4D97-AF65-F5344CB8AC3E}">
        <p14:creationId xmlns:p14="http://schemas.microsoft.com/office/powerpoint/2010/main" val="38808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Banque </a:t>
            </a:r>
            <a:r>
              <a:rPr lang="fr-FR" dirty="0" smtClean="0"/>
              <a:t>Digitale - Composants </a:t>
            </a:r>
            <a:r>
              <a:rPr lang="fr-FR" dirty="0"/>
              <a:t>Techniques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40165" y="1408979"/>
            <a:ext cx="1673524" cy="14233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Adobe AEM</a:t>
            </a:r>
          </a:p>
        </p:txBody>
      </p:sp>
      <p:sp>
        <p:nvSpPr>
          <p:cNvPr id="5" name="Rectangle 4"/>
          <p:cNvSpPr/>
          <p:nvPr/>
        </p:nvSpPr>
        <p:spPr>
          <a:xfrm>
            <a:off x="740165" y="2955982"/>
            <a:ext cx="1673524" cy="14233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WSO2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API Manager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ESB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165" y="4505859"/>
            <a:ext cx="1673524" cy="142335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API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SOA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Jetons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4424" y="1411856"/>
            <a:ext cx="1949569" cy="14233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latin typeface="Arial"/>
                <a:cs typeface="Arial"/>
              </a:rPr>
              <a:t>Jboss</a:t>
            </a:r>
            <a:r>
              <a:rPr lang="fr-FR" sz="2400" dirty="0" smtClean="0">
                <a:latin typeface="Arial"/>
                <a:cs typeface="Arial"/>
              </a:rPr>
              <a:t> 7.4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4423" y="2958859"/>
            <a:ext cx="1949569" cy="14233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/>
                <a:cs typeface="Arial"/>
              </a:rPr>
              <a:t>Java 7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4424" y="4505859"/>
            <a:ext cx="1949569" cy="142335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latin typeface="Arial"/>
                <a:cs typeface="Arial"/>
              </a:rPr>
              <a:t>TomCAT</a:t>
            </a:r>
            <a:r>
              <a:rPr lang="fr-FR" sz="2400" dirty="0" smtClean="0">
                <a:latin typeface="Arial"/>
                <a:cs typeface="Arial"/>
              </a:rPr>
              <a:t> 7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6339147" y="1826545"/>
            <a:ext cx="612476" cy="6038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6339146" y="3365736"/>
            <a:ext cx="612476" cy="60384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6339147" y="4915613"/>
            <a:ext cx="612476" cy="603849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606493" y="1822228"/>
            <a:ext cx="612476" cy="6038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2606492" y="3361419"/>
            <a:ext cx="612476" cy="603849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606493" y="4911296"/>
            <a:ext cx="612476" cy="603849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1770" y="1408979"/>
            <a:ext cx="2734575" cy="14233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latin typeface="Arial"/>
                <a:cs typeface="Arial"/>
              </a:rPr>
              <a:t>Portail Client</a:t>
            </a:r>
          </a:p>
          <a:p>
            <a:pPr algn="ctr"/>
            <a:r>
              <a:rPr lang="fr-FR" sz="1600" b="1" i="1" dirty="0" smtClean="0">
                <a:latin typeface="Arial"/>
                <a:cs typeface="Arial"/>
              </a:rPr>
              <a:t>(Vitrine + Connecté)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1770" y="2955982"/>
            <a:ext cx="2734575" cy="14233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latin typeface="Arial"/>
                <a:cs typeface="Arial"/>
              </a:rPr>
              <a:t>Frontal API (annuaire et sécurité applicative)</a:t>
            </a:r>
          </a:p>
          <a:p>
            <a:pPr algn="ctr"/>
            <a:r>
              <a:rPr lang="fr-FR" sz="1600" b="1" i="1" dirty="0" smtClean="0">
                <a:latin typeface="Arial"/>
                <a:cs typeface="Arial"/>
              </a:rPr>
              <a:t>Conversion API </a:t>
            </a:r>
            <a:r>
              <a:rPr lang="fr-FR" sz="1600" b="1" i="1" dirty="0" smtClean="0">
                <a:latin typeface="Arial"/>
                <a:cs typeface="Arial"/>
                <a:sym typeface="Wingdings" panose="05000000000000000000" pitchFamily="2" charset="2"/>
              </a:rPr>
              <a:t> SOA</a:t>
            </a:r>
            <a:endParaRPr lang="fr-FR" sz="1600" b="1" i="1" dirty="0" smtClean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1770" y="4505859"/>
            <a:ext cx="2734575" cy="142335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latin typeface="Arial"/>
                <a:cs typeface="Arial"/>
              </a:rPr>
              <a:t>Code API et SOA</a:t>
            </a:r>
          </a:p>
          <a:p>
            <a:pPr algn="ctr"/>
            <a:r>
              <a:rPr lang="fr-FR" sz="1600" b="1" i="1" dirty="0" smtClean="0">
                <a:latin typeface="Arial"/>
                <a:cs typeface="Arial"/>
              </a:rPr>
              <a:t>Sécurité Client</a:t>
            </a:r>
          </a:p>
        </p:txBody>
      </p:sp>
    </p:spTree>
    <p:extLst>
      <p:ext uri="{BB962C8B-B14F-4D97-AF65-F5344CB8AC3E}">
        <p14:creationId xmlns:p14="http://schemas.microsoft.com/office/powerpoint/2010/main" val="21593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6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8813" y="3786996"/>
            <a:ext cx="914400" cy="914400"/>
          </a:xfrm>
          <a:prstGeom prst="rect">
            <a:avLst/>
          </a:prstGeom>
        </p:spPr>
        <p:txBody>
          <a:bodyPr wrap="none" lIns="0" tIns="0" rIns="0" bIns="0" rtlCol="0" anchor="b" anchorCtr="0">
            <a:normAutofit/>
          </a:bodyPr>
          <a:lstStyle/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62973"/>
            <a:ext cx="457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52612"/>
            <a:ext cx="381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Docker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91213" y="4920555"/>
            <a:ext cx="912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Docker est un moteur d’exécution qui s’appuie sur les fonctionnalités natives de Linux de cloisonnement des processus et de sécurisation</a:t>
            </a:r>
            <a:endParaRPr lang="fr-F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25" y="2588633"/>
            <a:ext cx="4058002" cy="23319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5694" y="1573691"/>
            <a:ext cx="1559736" cy="5421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68784" y="1573690"/>
            <a:ext cx="1559736" cy="542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56992" y="1586238"/>
            <a:ext cx="1559736" cy="5421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20082" y="1586237"/>
            <a:ext cx="1559736" cy="54210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55924" y="1021841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Les applications s’exécutant dans un container sont totalement</a:t>
            </a:r>
            <a:b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</a:b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cloisonnées des autres</a:t>
            </a:r>
            <a:endParaRPr lang="fr-F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1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Layer FS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03" y="764704"/>
            <a:ext cx="5690093" cy="4267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424" y="4938313"/>
            <a:ext cx="912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 contenu (image) d’un container est géré via un système de fichiers en couches qui représentent les différentes modifications apportées à celui-ci. </a:t>
            </a:r>
            <a:r>
              <a:rPr lang="fr-FR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Cela permet, lors des mises à jour, de ne véhiculer que ce qui a changé.</a:t>
            </a:r>
            <a:endParaRPr lang="fr-F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Différence VM % Docker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" y="1124744"/>
            <a:ext cx="8654415" cy="48139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92" y="1245711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9969" y="1794294"/>
            <a:ext cx="816634" cy="3623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Léger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7781" y="1584385"/>
            <a:ext cx="1442430" cy="6326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Que LINUX pour le moment</a:t>
            </a:r>
          </a:p>
        </p:txBody>
      </p:sp>
    </p:spTree>
    <p:extLst>
      <p:ext uri="{BB962C8B-B14F-4D97-AF65-F5344CB8AC3E}">
        <p14:creationId xmlns:p14="http://schemas.microsoft.com/office/powerpoint/2010/main" val="39384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Docker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2" y="936241"/>
            <a:ext cx="6222116" cy="5513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766" y="4597879"/>
            <a:ext cx="2441276" cy="336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Exécution = CONTAINER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4958" y="4094671"/>
            <a:ext cx="2441276" cy="336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Manipulation = IMAGE</a:t>
            </a:r>
          </a:p>
        </p:txBody>
      </p:sp>
      <p:sp>
        <p:nvSpPr>
          <p:cNvPr id="10" name="Ellipse 9"/>
          <p:cNvSpPr/>
          <p:nvPr/>
        </p:nvSpPr>
        <p:spPr>
          <a:xfrm>
            <a:off x="3899141" y="2329036"/>
            <a:ext cx="1216324" cy="39681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36676" y="4015582"/>
            <a:ext cx="1216324" cy="39681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19" y="1010996"/>
            <a:ext cx="3377046" cy="1756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Infrastructure as Code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Industrialisation</a:t>
            </a:r>
          </a:p>
          <a:p>
            <a:pPr algn="ctr"/>
            <a:endParaRPr lang="fr-F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"/>
                <a:cs typeface="Arial"/>
              </a:rPr>
              <a:t>BUILD</a:t>
            </a:r>
            <a:r>
              <a:rPr lang="fr-FR" sz="1400" dirty="0" smtClean="0">
                <a:latin typeface="Arial"/>
                <a:cs typeface="Arial"/>
              </a:rPr>
              <a:t> : description du contenu de l’image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"/>
                <a:cs typeface="Arial"/>
              </a:rPr>
              <a:t>RUN</a:t>
            </a:r>
            <a:r>
              <a:rPr lang="fr-FR" sz="1400" dirty="0" smtClean="0">
                <a:latin typeface="Arial"/>
                <a:cs typeface="Arial"/>
              </a:rPr>
              <a:t> : </a:t>
            </a:r>
            <a:r>
              <a:rPr lang="fr-FR" sz="1400" dirty="0" err="1" smtClean="0">
                <a:latin typeface="Arial"/>
                <a:cs typeface="Arial"/>
              </a:rPr>
              <a:t>variabilisation</a:t>
            </a:r>
            <a:r>
              <a:rPr lang="fr-FR" sz="1400" dirty="0" smtClean="0">
                <a:latin typeface="Arial"/>
                <a:cs typeface="Arial"/>
              </a:rPr>
              <a:t> du contexte d’exécution du container</a:t>
            </a:r>
          </a:p>
        </p:txBody>
      </p:sp>
      <p:sp>
        <p:nvSpPr>
          <p:cNvPr id="8" name="Forme libre 7"/>
          <p:cNvSpPr/>
          <p:nvPr/>
        </p:nvSpPr>
        <p:spPr>
          <a:xfrm>
            <a:off x="3470564" y="1600200"/>
            <a:ext cx="727363" cy="716973"/>
          </a:xfrm>
          <a:custGeom>
            <a:avLst/>
            <a:gdLst>
              <a:gd name="connsiteX0" fmla="*/ 0 w 727363"/>
              <a:gd name="connsiteY0" fmla="*/ 0 h 716973"/>
              <a:gd name="connsiteX1" fmla="*/ 384463 w 727363"/>
              <a:gd name="connsiteY1" fmla="*/ 197427 h 716973"/>
              <a:gd name="connsiteX2" fmla="*/ 727363 w 727363"/>
              <a:gd name="connsiteY2" fmla="*/ 716973 h 7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363" h="716973">
                <a:moveTo>
                  <a:pt x="0" y="0"/>
                </a:moveTo>
                <a:cubicBezTo>
                  <a:pt x="131618" y="38966"/>
                  <a:pt x="263236" y="77932"/>
                  <a:pt x="384463" y="197427"/>
                </a:cubicBezTo>
                <a:cubicBezTo>
                  <a:pt x="505690" y="316923"/>
                  <a:pt x="616526" y="516948"/>
                  <a:pt x="727363" y="716973"/>
                </a:cubicBezTo>
              </a:path>
            </a:pathLst>
          </a:custGeom>
          <a:ln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1536772" y="2763982"/>
            <a:ext cx="2183173" cy="1571473"/>
          </a:xfrm>
          <a:custGeom>
            <a:avLst/>
            <a:gdLst>
              <a:gd name="connsiteX0" fmla="*/ 1083 w 2183173"/>
              <a:gd name="connsiteY0" fmla="*/ 0 h 1571473"/>
              <a:gd name="connsiteX1" fmla="*/ 53037 w 2183173"/>
              <a:gd name="connsiteY1" fmla="*/ 665018 h 1571473"/>
              <a:gd name="connsiteX2" fmla="*/ 343983 w 2183173"/>
              <a:gd name="connsiteY2" fmla="*/ 1444336 h 1571473"/>
              <a:gd name="connsiteX3" fmla="*/ 1206428 w 2183173"/>
              <a:gd name="connsiteY3" fmla="*/ 1569027 h 1571473"/>
              <a:gd name="connsiteX4" fmla="*/ 2183173 w 2183173"/>
              <a:gd name="connsiteY4" fmla="*/ 1433945 h 157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173" h="1571473">
                <a:moveTo>
                  <a:pt x="1083" y="0"/>
                </a:moveTo>
                <a:cubicBezTo>
                  <a:pt x="-1515" y="212147"/>
                  <a:pt x="-4113" y="424295"/>
                  <a:pt x="53037" y="665018"/>
                </a:cubicBezTo>
                <a:cubicBezTo>
                  <a:pt x="110187" y="905741"/>
                  <a:pt x="151751" y="1293668"/>
                  <a:pt x="343983" y="1444336"/>
                </a:cubicBezTo>
                <a:cubicBezTo>
                  <a:pt x="536215" y="1595004"/>
                  <a:pt x="899896" y="1570759"/>
                  <a:pt x="1206428" y="1569027"/>
                </a:cubicBezTo>
                <a:cubicBezTo>
                  <a:pt x="1512960" y="1567295"/>
                  <a:pt x="1848066" y="1500620"/>
                  <a:pt x="2183173" y="1433945"/>
                </a:cubicBezTo>
              </a:path>
            </a:pathLst>
          </a:custGeom>
          <a:ln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commandes utiles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4163" r="1332"/>
          <a:stretch/>
        </p:blipFill>
        <p:spPr>
          <a:xfrm>
            <a:off x="1017917" y="1932316"/>
            <a:ext cx="8246853" cy="27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Serveurs de test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>
            <a:off x="76561" y="1061928"/>
            <a:ext cx="3658678" cy="1379347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Outils</a:t>
            </a:r>
          </a:p>
          <a:p>
            <a:pPr algn="ctr"/>
            <a:endParaRPr lang="fr-FR" sz="2000" dirty="0">
              <a:latin typeface="Arial"/>
              <a:cs typeface="Arial"/>
            </a:endParaRP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Un client SSH Windows</a:t>
            </a:r>
          </a:p>
        </p:txBody>
      </p:sp>
      <p:sp>
        <p:nvSpPr>
          <p:cNvPr id="6" name="Carré corné 5"/>
          <p:cNvSpPr/>
          <p:nvPr/>
        </p:nvSpPr>
        <p:spPr>
          <a:xfrm>
            <a:off x="76561" y="4507362"/>
            <a:ext cx="3658678" cy="1800000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20 VM à votre disposition</a:t>
            </a:r>
          </a:p>
          <a:p>
            <a:pPr algn="ctr"/>
            <a:endParaRPr lang="fr-FR" sz="2000" dirty="0" smtClean="0">
              <a:latin typeface="Arial"/>
              <a:cs typeface="Arial"/>
            </a:endParaRP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de 10.156.46.207</a:t>
            </a: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À 10.156.46.226</a:t>
            </a:r>
          </a:p>
        </p:txBody>
      </p:sp>
      <p:sp>
        <p:nvSpPr>
          <p:cNvPr id="7" name="Carré corné 6"/>
          <p:cNvSpPr/>
          <p:nvPr/>
        </p:nvSpPr>
        <p:spPr>
          <a:xfrm>
            <a:off x="76561" y="2588803"/>
            <a:ext cx="3658678" cy="1800000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Login : </a:t>
            </a:r>
            <a:r>
              <a:rPr lang="fr-FR" sz="2000" dirty="0" err="1" smtClean="0">
                <a:latin typeface="Arial"/>
                <a:cs typeface="Arial"/>
              </a:rPr>
              <a:t>root</a:t>
            </a:r>
            <a:endParaRPr lang="fr-FR" sz="2000" dirty="0" smtClean="0">
              <a:latin typeface="Arial"/>
              <a:cs typeface="Arial"/>
            </a:endParaRPr>
          </a:p>
          <a:p>
            <a:pPr algn="ctr"/>
            <a:r>
              <a:rPr lang="fr-FR" sz="2000" dirty="0" err="1" smtClean="0">
                <a:latin typeface="Arial"/>
                <a:cs typeface="Arial"/>
              </a:rPr>
              <a:t>Password</a:t>
            </a:r>
            <a:r>
              <a:rPr lang="fr-FR" sz="2000" dirty="0" smtClean="0">
                <a:latin typeface="Arial"/>
                <a:cs typeface="Arial"/>
              </a:rPr>
              <a:t> : </a:t>
            </a:r>
            <a:r>
              <a:rPr lang="fr-FR" sz="2000" dirty="0" err="1" smtClean="0">
                <a:latin typeface="Arial"/>
                <a:cs typeface="Arial"/>
              </a:rPr>
              <a:t>adhara</a:t>
            </a:r>
            <a:endParaRPr lang="fr-FR" sz="2000" dirty="0" smtClean="0">
              <a:latin typeface="Arial"/>
              <a:cs typeface="Arial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47518"/>
              </p:ext>
            </p:extLst>
          </p:nvPr>
        </p:nvGraphicFramePr>
        <p:xfrm>
          <a:off x="4569123" y="1093185"/>
          <a:ext cx="480778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1513"/>
                <a:gridCol w="1816276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Nom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@IP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EL MHAMDI Zakaria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10.156.46.207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ALBERT Aurelien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10.156.46.208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AMRANI Karim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10.156.46.209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AUBRET Christophe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BALADE Arnaud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BATTUT Antoine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DECAUCHY Olivier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DEMELIN Pierrick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DIENY Franck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GIBERT Jonathan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JOLIVEL Pierre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LEHEUP Yann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MARCHAL Nathalie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NICOLAS Alain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10.156.46.220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PACAULT Thierry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POUGNET Frederic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10.156.46.222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SCHOENZETTER Philippe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10.156.46.223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SERRA Christian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10.156.46.224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THEBERT Sebastien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10.156.46.225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Récupérer l’image d’un serveur apache-</a:t>
            </a:r>
            <a:r>
              <a:rPr lang="fr-FR" dirty="0" err="1" smtClean="0"/>
              <a:t>php</a:t>
            </a:r>
            <a:endParaRPr lang="fr-FR" dirty="0" smtClean="0"/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search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pull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Lancer un (deux, trois) containers à partir de l’image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Lister les containers actifs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Obtenir l’adresse IP d’un container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inspect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--format '{{.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NetworkSettings.IPAddress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}}' $(docker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-q)</a:t>
            </a:r>
          </a:p>
          <a:p>
            <a:r>
              <a:rPr lang="fr-FR" dirty="0" smtClean="0"/>
              <a:t>Tester les containers</a:t>
            </a:r>
          </a:p>
          <a:p>
            <a:pPr lvl="1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curl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-s $(docker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inspect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--format '{{.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NetworkSettings.IPAddress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}}' $(docker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-q)) |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grep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hostname</a:t>
            </a:r>
            <a:endParaRPr lang="fr-FR" sz="1400" dirty="0" smtClean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Tester depuis votre navigateur</a:t>
            </a:r>
          </a:p>
          <a:p>
            <a:pPr lvl="1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172.17.0.3</a:t>
            </a:r>
            <a:r>
              <a:rPr lang="fr-FR" dirty="0" smtClean="0"/>
              <a:t> (une des adresses récupérées par la commande </a:t>
            </a:r>
            <a:r>
              <a:rPr lang="fr-FR" dirty="0" err="1" smtClean="0"/>
              <a:t>inspect</a:t>
            </a:r>
            <a:r>
              <a:rPr lang="fr-FR" dirty="0" smtClean="0"/>
              <a:t>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exercices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216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99" y="1369817"/>
            <a:ext cx="4809744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l’EDF à la Banque Digitale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2256" y="5249291"/>
            <a:ext cx="19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SI de Production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Bancaire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02256" y="4072914"/>
            <a:ext cx="19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SI de Distribution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Bancaire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(CDO, CRM, MDR, DWH, </a:t>
            </a:r>
            <a:r>
              <a:rPr lang="fr-FR" sz="1400" dirty="0" err="1" smtClean="0">
                <a:latin typeface="Arial"/>
                <a:cs typeface="Arial"/>
              </a:rPr>
              <a:t>etc</a:t>
            </a:r>
            <a:r>
              <a:rPr lang="fr-FR" sz="14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256" y="2896537"/>
            <a:ext cx="19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Portail Unique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256" y="1731459"/>
            <a:ext cx="19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UA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Conseiller et/ou Client</a:t>
            </a:r>
          </a:p>
        </p:txBody>
      </p:sp>
      <p:sp>
        <p:nvSpPr>
          <p:cNvPr id="11" name="Accolade ouvrante 10"/>
          <p:cNvSpPr/>
          <p:nvPr/>
        </p:nvSpPr>
        <p:spPr>
          <a:xfrm>
            <a:off x="569343" y="1731459"/>
            <a:ext cx="207035" cy="34214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>
            <a:off x="569342" y="5254941"/>
            <a:ext cx="207035" cy="107435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5932" y="3285575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V2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932" y="5610262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5932" y="1114897"/>
            <a:ext cx="2730648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Vision EDF 2009/2010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2866516" y="1745325"/>
            <a:ext cx="1800000" cy="459783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Arial"/>
                <a:cs typeface="Arial"/>
              </a:rPr>
              <a:t>Digital !</a:t>
            </a:r>
            <a:endParaRPr lang="fr-FR" sz="28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fr-FR" sz="1400" b="1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fr-FR" sz="1400" b="1" i="1" dirty="0" smtClean="0">
                <a:solidFill>
                  <a:schemeClr val="tx1"/>
                </a:solidFill>
                <a:latin typeface="Arial"/>
                <a:cs typeface="Arial"/>
              </a:rPr>
              <a:t>Smartphones</a:t>
            </a:r>
          </a:p>
          <a:p>
            <a:pPr algn="ctr"/>
            <a:r>
              <a:rPr lang="fr-FR" sz="1400" b="1" i="1" dirty="0" smtClean="0">
                <a:solidFill>
                  <a:schemeClr val="tx1"/>
                </a:solidFill>
                <a:latin typeface="Arial"/>
                <a:cs typeface="Arial"/>
              </a:rPr>
              <a:t>Tablettes</a:t>
            </a:r>
            <a:endParaRPr lang="fr-FR" sz="1400" b="1" i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fr-FR" sz="1400" b="1" i="1" dirty="0" smtClean="0">
                <a:solidFill>
                  <a:schemeClr val="tx1"/>
                </a:solidFill>
                <a:latin typeface="Arial"/>
                <a:cs typeface="Arial"/>
              </a:rPr>
              <a:t>3G</a:t>
            </a:r>
          </a:p>
          <a:p>
            <a:pPr algn="ctr"/>
            <a:r>
              <a:rPr lang="fr-FR" sz="1400" b="1" i="1" dirty="0" smtClean="0">
                <a:solidFill>
                  <a:schemeClr val="tx1"/>
                </a:solidFill>
                <a:latin typeface="Arial"/>
                <a:cs typeface="Arial"/>
              </a:rPr>
              <a:t>Mobile First</a:t>
            </a:r>
          </a:p>
          <a:p>
            <a:pPr algn="ctr"/>
            <a:r>
              <a:rPr lang="fr-FR" sz="1400" b="1" i="1" dirty="0" smtClean="0">
                <a:solidFill>
                  <a:schemeClr val="tx1"/>
                </a:solidFill>
                <a:latin typeface="Arial"/>
                <a:cs typeface="Arial"/>
              </a:rPr>
              <a:t>Toujours connecté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3197" y="5220289"/>
            <a:ext cx="3413184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rial"/>
                <a:cs typeface="Arial"/>
              </a:rPr>
              <a:t>SI de Production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Bancaire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3197" y="4043912"/>
            <a:ext cx="3413184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SI de Distribution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Bancaire</a:t>
            </a:r>
          </a:p>
          <a:p>
            <a:pPr algn="ctr"/>
            <a:r>
              <a:rPr lang="fr-FR" sz="1400" dirty="0">
                <a:latin typeface="Arial"/>
                <a:cs typeface="Arial"/>
              </a:rPr>
              <a:t>(CDO, CRM, MDR, DWH, </a:t>
            </a:r>
            <a:r>
              <a:rPr lang="fr-FR" sz="1400" dirty="0" err="1">
                <a:latin typeface="Arial"/>
                <a:cs typeface="Arial"/>
              </a:rPr>
              <a:t>etc</a:t>
            </a:r>
            <a:r>
              <a:rPr lang="fr-FR" sz="1400" dirty="0">
                <a:latin typeface="Arial"/>
                <a:cs typeface="Arial"/>
              </a:rPr>
              <a:t>)</a:t>
            </a:r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3198" y="2873749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Portail Unique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3198" y="1702457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UA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Conseiller</a:t>
            </a:r>
          </a:p>
        </p:txBody>
      </p:sp>
      <p:sp>
        <p:nvSpPr>
          <p:cNvPr id="32" name="Accolade ouvrante 31"/>
          <p:cNvSpPr/>
          <p:nvPr/>
        </p:nvSpPr>
        <p:spPr>
          <a:xfrm>
            <a:off x="5080285" y="1702457"/>
            <a:ext cx="207035" cy="3421455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/>
          <p:cNvSpPr/>
          <p:nvPr/>
        </p:nvSpPr>
        <p:spPr>
          <a:xfrm>
            <a:off x="5080284" y="5225939"/>
            <a:ext cx="207035" cy="107435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4586874" y="3256573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V2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4586874" y="5581260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V1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586874" y="1085895"/>
            <a:ext cx="5245384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Vision « Banque Digitale » 2015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2991" y="2873749"/>
            <a:ext cx="223339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2991" y="1707798"/>
            <a:ext cx="72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Portail Client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07001" y="1713903"/>
            <a:ext cx="72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Apps Mobiles</a:t>
            </a:r>
          </a:p>
        </p:txBody>
      </p:sp>
      <p:sp>
        <p:nvSpPr>
          <p:cNvPr id="40" name="Accolade ouvrante 39"/>
          <p:cNvSpPr/>
          <p:nvPr/>
        </p:nvSpPr>
        <p:spPr>
          <a:xfrm rot="10800000">
            <a:off x="8726381" y="1744449"/>
            <a:ext cx="207035" cy="2231211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9027426" y="2698054"/>
            <a:ext cx="830925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Étape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21012" y="1707798"/>
            <a:ext cx="60537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Tiers</a:t>
            </a:r>
          </a:p>
        </p:txBody>
      </p:sp>
    </p:spTree>
    <p:extLst>
      <p:ext uri="{BB962C8B-B14F-4D97-AF65-F5344CB8AC3E}">
        <p14:creationId xmlns:p14="http://schemas.microsoft.com/office/powerpoint/2010/main" val="3361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8000" y="1053789"/>
            <a:ext cx="9000000" cy="2189743"/>
          </a:xfrm>
        </p:spPr>
        <p:txBody>
          <a:bodyPr>
            <a:normAutofit/>
          </a:bodyPr>
          <a:lstStyle/>
          <a:p>
            <a:r>
              <a:rPr lang="fr-FR" dirty="0" smtClean="0"/>
              <a:t>Configuration réseau (via commande </a:t>
            </a:r>
            <a:r>
              <a:rPr lang="fr-FR" dirty="0" err="1" smtClean="0"/>
              <a:t>ifconfig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docker0</a:t>
            </a:r>
            <a:r>
              <a:rPr lang="fr-FR" dirty="0"/>
              <a:t>: flags=4099&lt;UP,BROADCAST,MULTICAST&gt;  </a:t>
            </a:r>
            <a:r>
              <a:rPr lang="fr-FR" dirty="0" err="1"/>
              <a:t>mtu</a:t>
            </a:r>
            <a:r>
              <a:rPr lang="fr-FR" dirty="0"/>
              <a:t> 1500</a:t>
            </a:r>
          </a:p>
          <a:p>
            <a:pPr lvl="1"/>
            <a:r>
              <a:rPr lang="fr-FR" dirty="0"/>
              <a:t>        </a:t>
            </a:r>
            <a:r>
              <a:rPr lang="fr-FR" dirty="0" err="1"/>
              <a:t>inet</a:t>
            </a:r>
            <a:r>
              <a:rPr lang="fr-FR" dirty="0"/>
              <a:t> 172.17.42.1  </a:t>
            </a:r>
            <a:r>
              <a:rPr lang="fr-FR" dirty="0" err="1"/>
              <a:t>netmask</a:t>
            </a:r>
            <a:r>
              <a:rPr lang="fr-FR" dirty="0"/>
              <a:t> 255.255.0.0  broadcast </a:t>
            </a:r>
            <a:r>
              <a:rPr lang="fr-FR" dirty="0" smtClean="0"/>
              <a:t>0.0.0.0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eno16777984</a:t>
            </a:r>
            <a:r>
              <a:rPr lang="fr-FR" dirty="0"/>
              <a:t>: flags=4163&lt;UP,BROADCAST,RUNNING,MULTICAST&gt;  </a:t>
            </a:r>
            <a:r>
              <a:rPr lang="fr-FR" dirty="0" err="1"/>
              <a:t>mtu</a:t>
            </a:r>
            <a:r>
              <a:rPr lang="fr-FR" dirty="0"/>
              <a:t> 1500</a:t>
            </a:r>
          </a:p>
          <a:p>
            <a:pPr lvl="1"/>
            <a:r>
              <a:rPr lang="fr-FR" dirty="0"/>
              <a:t>        </a:t>
            </a:r>
            <a:r>
              <a:rPr lang="fr-FR" dirty="0" err="1"/>
              <a:t>inet</a:t>
            </a:r>
            <a:r>
              <a:rPr lang="fr-FR" dirty="0"/>
              <a:t> 10.156.46.208  </a:t>
            </a:r>
            <a:r>
              <a:rPr lang="fr-FR" dirty="0" err="1"/>
              <a:t>netmask</a:t>
            </a:r>
            <a:r>
              <a:rPr lang="fr-FR" dirty="0"/>
              <a:t> 255.255.255.128  broadcast </a:t>
            </a:r>
            <a:r>
              <a:rPr lang="fr-FR" dirty="0" smtClean="0"/>
              <a:t>10.156.46.255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et le réseau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96364" y="4737960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10.156.46.208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696364" y="4083854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172.17.42.1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502020" y="3284617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172.17.0.1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4696364" y="328652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890708" y="328652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172.17.0.3</a:t>
            </a:r>
          </a:p>
        </p:txBody>
      </p:sp>
      <p:cxnSp>
        <p:nvCxnSpPr>
          <p:cNvPr id="13" name="Connecteur droit 12"/>
          <p:cNvCxnSpPr>
            <a:stCxn id="7" idx="2"/>
            <a:endCxn id="6" idx="0"/>
          </p:cNvCxnSpPr>
          <p:nvPr/>
        </p:nvCxnSpPr>
        <p:spPr>
          <a:xfrm>
            <a:off x="3317216" y="3644617"/>
            <a:ext cx="2194344" cy="4392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0" idx="2"/>
            <a:endCxn id="6" idx="0"/>
          </p:cNvCxnSpPr>
          <p:nvPr/>
        </p:nvCxnSpPr>
        <p:spPr>
          <a:xfrm>
            <a:off x="5511560" y="3646526"/>
            <a:ext cx="0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2"/>
            <a:endCxn id="6" idx="0"/>
          </p:cNvCxnSpPr>
          <p:nvPr/>
        </p:nvCxnSpPr>
        <p:spPr>
          <a:xfrm flipH="1">
            <a:off x="5511560" y="3646526"/>
            <a:ext cx="2194344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2"/>
            <a:endCxn id="5" idx="0"/>
          </p:cNvCxnSpPr>
          <p:nvPr/>
        </p:nvCxnSpPr>
        <p:spPr>
          <a:xfrm>
            <a:off x="5511560" y="4443854"/>
            <a:ext cx="0" cy="294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66824" y="3286526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containers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1168" y="4081268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docker-</a:t>
            </a:r>
            <a:r>
              <a:rPr lang="fr-FR" sz="1400" dirty="0" err="1" smtClean="0">
                <a:latin typeface="Arial"/>
                <a:cs typeface="Arial"/>
              </a:rPr>
              <a:t>engine</a:t>
            </a:r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1168" y="4745092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Serveur hôte</a:t>
            </a:r>
          </a:p>
        </p:txBody>
      </p:sp>
      <p:sp>
        <p:nvSpPr>
          <p:cNvPr id="32" name="Nuage 31"/>
          <p:cNvSpPr/>
          <p:nvPr/>
        </p:nvSpPr>
        <p:spPr>
          <a:xfrm>
            <a:off x="4696365" y="5336819"/>
            <a:ext cx="1630392" cy="854015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Arial"/>
                <a:cs typeface="Arial"/>
              </a:rPr>
              <a:t>Réseau</a:t>
            </a:r>
          </a:p>
        </p:txBody>
      </p:sp>
      <p:cxnSp>
        <p:nvCxnSpPr>
          <p:cNvPr id="33" name="Connecteur droit 32"/>
          <p:cNvCxnSpPr>
            <a:stCxn id="5" idx="2"/>
            <a:endCxn id="32" idx="3"/>
          </p:cNvCxnSpPr>
          <p:nvPr/>
        </p:nvCxnSpPr>
        <p:spPr>
          <a:xfrm>
            <a:off x="5511560" y="5097960"/>
            <a:ext cx="1" cy="2876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orme libre 35"/>
          <p:cNvSpPr/>
          <p:nvPr/>
        </p:nvSpPr>
        <p:spPr>
          <a:xfrm>
            <a:off x="5432043" y="3485072"/>
            <a:ext cx="1727882" cy="2734573"/>
          </a:xfrm>
          <a:custGeom>
            <a:avLst/>
            <a:gdLst>
              <a:gd name="connsiteX0" fmla="*/ 1727882 w 1727882"/>
              <a:gd name="connsiteY0" fmla="*/ 0 h 2734573"/>
              <a:gd name="connsiteX1" fmla="*/ 882493 w 1727882"/>
              <a:gd name="connsiteY1" fmla="*/ 284671 h 2734573"/>
              <a:gd name="connsiteX2" fmla="*/ 295897 w 1727882"/>
              <a:gd name="connsiteY2" fmla="*/ 552090 h 2734573"/>
              <a:gd name="connsiteX3" fmla="*/ 114742 w 1727882"/>
              <a:gd name="connsiteY3" fmla="*/ 983411 h 2734573"/>
              <a:gd name="connsiteX4" fmla="*/ 80236 w 1727882"/>
              <a:gd name="connsiteY4" fmla="*/ 1984075 h 2734573"/>
              <a:gd name="connsiteX5" fmla="*/ 1210297 w 1727882"/>
              <a:gd name="connsiteY5" fmla="*/ 2734573 h 27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882" h="2734573">
                <a:moveTo>
                  <a:pt x="1727882" y="0"/>
                </a:moveTo>
                <a:cubicBezTo>
                  <a:pt x="1424519" y="96328"/>
                  <a:pt x="1121157" y="192656"/>
                  <a:pt x="882493" y="284671"/>
                </a:cubicBezTo>
                <a:cubicBezTo>
                  <a:pt x="643829" y="376686"/>
                  <a:pt x="423856" y="435633"/>
                  <a:pt x="295897" y="552090"/>
                </a:cubicBezTo>
                <a:cubicBezTo>
                  <a:pt x="167938" y="668547"/>
                  <a:pt x="150685" y="744747"/>
                  <a:pt x="114742" y="983411"/>
                </a:cubicBezTo>
                <a:cubicBezTo>
                  <a:pt x="78799" y="1222075"/>
                  <a:pt x="-102356" y="1692215"/>
                  <a:pt x="80236" y="1984075"/>
                </a:cubicBezTo>
                <a:cubicBezTo>
                  <a:pt x="262828" y="2275935"/>
                  <a:pt x="736562" y="2505254"/>
                  <a:pt x="1210297" y="2734573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711988" y="5987814"/>
            <a:ext cx="914400" cy="388188"/>
          </a:xfrm>
          <a:prstGeom prst="rect">
            <a:avLst/>
          </a:prstGeom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3173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000" y="1053789"/>
            <a:ext cx="9000000" cy="1487202"/>
          </a:xfrm>
        </p:spPr>
        <p:txBody>
          <a:bodyPr/>
          <a:lstStyle/>
          <a:p>
            <a:r>
              <a:rPr lang="fr-FR" dirty="0" smtClean="0"/>
              <a:t>On peut (doit) spécifier les ports à exposer au démarrage du container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81:80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82:80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83:80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sz="3600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14904" y="4302099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10.156.46.208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514904" y="3647993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172.17.42.1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320560" y="284875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514904" y="2850665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172.17.0.2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709248" y="2850665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172.17.0.3</a:t>
            </a:r>
          </a:p>
        </p:txBody>
      </p:sp>
      <p:cxnSp>
        <p:nvCxnSpPr>
          <p:cNvPr id="10" name="Connecteur droit 9"/>
          <p:cNvCxnSpPr>
            <a:stCxn id="7" idx="2"/>
            <a:endCxn id="6" idx="0"/>
          </p:cNvCxnSpPr>
          <p:nvPr/>
        </p:nvCxnSpPr>
        <p:spPr>
          <a:xfrm>
            <a:off x="3135756" y="3208756"/>
            <a:ext cx="2194344" cy="4392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8" idx="2"/>
            <a:endCxn id="6" idx="0"/>
          </p:cNvCxnSpPr>
          <p:nvPr/>
        </p:nvCxnSpPr>
        <p:spPr>
          <a:xfrm>
            <a:off x="5330100" y="3210665"/>
            <a:ext cx="0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9" idx="2"/>
            <a:endCxn id="6" idx="0"/>
          </p:cNvCxnSpPr>
          <p:nvPr/>
        </p:nvCxnSpPr>
        <p:spPr>
          <a:xfrm flipH="1">
            <a:off x="5330100" y="3210665"/>
            <a:ext cx="2194344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2"/>
            <a:endCxn id="5" idx="0"/>
          </p:cNvCxnSpPr>
          <p:nvPr/>
        </p:nvCxnSpPr>
        <p:spPr>
          <a:xfrm>
            <a:off x="5330100" y="4007993"/>
            <a:ext cx="0" cy="294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5364" y="2850665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containers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9708" y="3645407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docker-</a:t>
            </a:r>
            <a:r>
              <a:rPr lang="fr-FR" sz="1400" dirty="0" err="1" smtClean="0">
                <a:latin typeface="Arial"/>
                <a:cs typeface="Arial"/>
              </a:rPr>
              <a:t>engine</a:t>
            </a:r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9708" y="4309231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Serveur hôte</a:t>
            </a:r>
          </a:p>
        </p:txBody>
      </p:sp>
      <p:sp>
        <p:nvSpPr>
          <p:cNvPr id="17" name="Nuage 16"/>
          <p:cNvSpPr/>
          <p:nvPr/>
        </p:nvSpPr>
        <p:spPr>
          <a:xfrm>
            <a:off x="4520101" y="5292314"/>
            <a:ext cx="1630392" cy="47700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Arial"/>
                <a:cs typeface="Arial"/>
              </a:rPr>
              <a:t>Réseau</a:t>
            </a:r>
          </a:p>
        </p:txBody>
      </p:sp>
      <p:cxnSp>
        <p:nvCxnSpPr>
          <p:cNvPr id="18" name="Connecteur droit 17"/>
          <p:cNvCxnSpPr>
            <a:stCxn id="5" idx="2"/>
            <a:endCxn id="17" idx="3"/>
          </p:cNvCxnSpPr>
          <p:nvPr/>
        </p:nvCxnSpPr>
        <p:spPr>
          <a:xfrm>
            <a:off x="5330100" y="4662099"/>
            <a:ext cx="5197" cy="6574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254444" y="235661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3" name="Ellipse 22"/>
          <p:cNvSpPr/>
          <p:nvPr/>
        </p:nvSpPr>
        <p:spPr>
          <a:xfrm>
            <a:off x="5060101" y="236099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4" name="Ellipse 23"/>
          <p:cNvSpPr/>
          <p:nvPr/>
        </p:nvSpPr>
        <p:spPr>
          <a:xfrm>
            <a:off x="2865757" y="2358423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7" name="Ellipse 26"/>
          <p:cNvSpPr/>
          <p:nvPr/>
        </p:nvSpPr>
        <p:spPr>
          <a:xfrm>
            <a:off x="4520101" y="4618039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81</a:t>
            </a:r>
          </a:p>
        </p:txBody>
      </p:sp>
      <p:sp>
        <p:nvSpPr>
          <p:cNvPr id="29" name="Ellipse 28"/>
          <p:cNvSpPr/>
          <p:nvPr/>
        </p:nvSpPr>
        <p:spPr>
          <a:xfrm>
            <a:off x="5119200" y="460660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82</a:t>
            </a:r>
          </a:p>
        </p:txBody>
      </p:sp>
      <p:sp>
        <p:nvSpPr>
          <p:cNvPr id="30" name="Ellipse 29"/>
          <p:cNvSpPr/>
          <p:nvPr/>
        </p:nvSpPr>
        <p:spPr>
          <a:xfrm>
            <a:off x="5718300" y="4619269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83</a:t>
            </a:r>
          </a:p>
        </p:txBody>
      </p:sp>
      <p:sp>
        <p:nvSpPr>
          <p:cNvPr id="31" name="Forme libre 30"/>
          <p:cNvSpPr/>
          <p:nvPr/>
        </p:nvSpPr>
        <p:spPr>
          <a:xfrm>
            <a:off x="3390181" y="2653288"/>
            <a:ext cx="1462551" cy="1975449"/>
          </a:xfrm>
          <a:custGeom>
            <a:avLst/>
            <a:gdLst>
              <a:gd name="connsiteX0" fmla="*/ 0 w 1462551"/>
              <a:gd name="connsiteY0" fmla="*/ 0 h 1975449"/>
              <a:gd name="connsiteX1" fmla="*/ 819510 w 1462551"/>
              <a:gd name="connsiteY1" fmla="*/ 733245 h 1975449"/>
              <a:gd name="connsiteX2" fmla="*/ 1406106 w 1462551"/>
              <a:gd name="connsiteY2" fmla="*/ 974785 h 1975449"/>
              <a:gd name="connsiteX3" fmla="*/ 1406106 w 1462551"/>
              <a:gd name="connsiteY3" fmla="*/ 1975449 h 197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551" h="1975449">
                <a:moveTo>
                  <a:pt x="0" y="0"/>
                </a:moveTo>
                <a:cubicBezTo>
                  <a:pt x="292579" y="285390"/>
                  <a:pt x="585159" y="570781"/>
                  <a:pt x="819510" y="733245"/>
                </a:cubicBezTo>
                <a:cubicBezTo>
                  <a:pt x="1053861" y="895709"/>
                  <a:pt x="1308340" y="767751"/>
                  <a:pt x="1406106" y="974785"/>
                </a:cubicBezTo>
                <a:cubicBezTo>
                  <a:pt x="1503872" y="1181819"/>
                  <a:pt x="1454989" y="1578634"/>
                  <a:pt x="1406106" y="1975449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5988379" y="2696420"/>
            <a:ext cx="1257810" cy="1940944"/>
          </a:xfrm>
          <a:custGeom>
            <a:avLst/>
            <a:gdLst>
              <a:gd name="connsiteX0" fmla="*/ 1257810 w 1257810"/>
              <a:gd name="connsiteY0" fmla="*/ 0 h 1940944"/>
              <a:gd name="connsiteX1" fmla="*/ 783357 w 1257810"/>
              <a:gd name="connsiteY1" fmla="*/ 500332 h 1940944"/>
              <a:gd name="connsiteX2" fmla="*/ 101870 w 1257810"/>
              <a:gd name="connsiteY2" fmla="*/ 724619 h 1940944"/>
              <a:gd name="connsiteX3" fmla="*/ 15606 w 1257810"/>
              <a:gd name="connsiteY3" fmla="*/ 1940944 h 19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810" h="1940944">
                <a:moveTo>
                  <a:pt x="1257810" y="0"/>
                </a:moveTo>
                <a:cubicBezTo>
                  <a:pt x="1116912" y="189781"/>
                  <a:pt x="976014" y="379562"/>
                  <a:pt x="783357" y="500332"/>
                </a:cubicBezTo>
                <a:cubicBezTo>
                  <a:pt x="590700" y="621102"/>
                  <a:pt x="229828" y="484517"/>
                  <a:pt x="101870" y="724619"/>
                </a:cubicBezTo>
                <a:cubicBezTo>
                  <a:pt x="-26089" y="964721"/>
                  <a:pt x="-5242" y="1452832"/>
                  <a:pt x="15606" y="194094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498214" y="2774058"/>
            <a:ext cx="387421" cy="1902111"/>
          </a:xfrm>
          <a:custGeom>
            <a:avLst/>
            <a:gdLst>
              <a:gd name="connsiteX0" fmla="*/ 83077 w 387421"/>
              <a:gd name="connsiteY0" fmla="*/ 0 h 1902111"/>
              <a:gd name="connsiteX1" fmla="*/ 341869 w 387421"/>
              <a:gd name="connsiteY1" fmla="*/ 163902 h 1902111"/>
              <a:gd name="connsiteX2" fmla="*/ 359122 w 387421"/>
              <a:gd name="connsiteY2" fmla="*/ 931653 h 1902111"/>
              <a:gd name="connsiteX3" fmla="*/ 48571 w 387421"/>
              <a:gd name="connsiteY3" fmla="*/ 1785668 h 1902111"/>
              <a:gd name="connsiteX4" fmla="*/ 5439 w 387421"/>
              <a:gd name="connsiteY4" fmla="*/ 1871932 h 190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21" h="1902111">
                <a:moveTo>
                  <a:pt x="83077" y="0"/>
                </a:moveTo>
                <a:cubicBezTo>
                  <a:pt x="189469" y="4313"/>
                  <a:pt x="295862" y="8627"/>
                  <a:pt x="341869" y="163902"/>
                </a:cubicBezTo>
                <a:cubicBezTo>
                  <a:pt x="387877" y="319178"/>
                  <a:pt x="408005" y="661359"/>
                  <a:pt x="359122" y="931653"/>
                </a:cubicBezTo>
                <a:cubicBezTo>
                  <a:pt x="310239" y="1201947"/>
                  <a:pt x="107518" y="1628955"/>
                  <a:pt x="48571" y="1785668"/>
                </a:cubicBezTo>
                <a:cubicBezTo>
                  <a:pt x="-10376" y="1942381"/>
                  <a:pt x="-2469" y="1907156"/>
                  <a:pt x="5439" y="187193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1"/>
          <p:cNvSpPr txBox="1">
            <a:spLocks/>
          </p:cNvSpPr>
          <p:nvPr/>
        </p:nvSpPr>
        <p:spPr>
          <a:xfrm>
            <a:off x="468000" y="5169915"/>
            <a:ext cx="9000000" cy="13290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Tester depuis votre navigateur</a:t>
            </a:r>
          </a:p>
          <a:p>
            <a:pPr lvl="1"/>
            <a:r>
              <a:rPr lang="fr-FR" dirty="0" smtClean="0"/>
              <a:t>http://10.156.46.208:81</a:t>
            </a:r>
          </a:p>
          <a:p>
            <a:pPr lvl="1"/>
            <a:r>
              <a:rPr lang="fr-FR" dirty="0"/>
              <a:t>http://</a:t>
            </a:r>
            <a:r>
              <a:rPr lang="fr-FR" dirty="0" smtClean="0"/>
              <a:t>10.156.46.208:82 </a:t>
            </a:r>
          </a:p>
          <a:p>
            <a:pPr lvl="1"/>
            <a:r>
              <a:rPr lang="fr-FR" dirty="0"/>
              <a:t>http://</a:t>
            </a:r>
            <a:r>
              <a:rPr lang="fr-FR" dirty="0" smtClean="0"/>
              <a:t>10.156.46.208:83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216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Lancer un container nommé ‘miaou’ à partir de l’image officielle </a:t>
            </a:r>
            <a:r>
              <a:rPr lang="fr-FR" dirty="0" err="1" smtClean="0"/>
              <a:t>tomcat</a:t>
            </a:r>
            <a:r>
              <a:rPr lang="fr-FR" dirty="0" smtClean="0"/>
              <a:t> </a:t>
            </a:r>
          </a:p>
          <a:p>
            <a:pPr lvl="1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--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miaou –d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–P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Vérifier le bon démarrage dans les logs du container</a:t>
            </a:r>
            <a:endParaRPr lang="fr-FR" dirty="0"/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logs miaou</a:t>
            </a:r>
            <a:endParaRPr lang="fr-FR" dirty="0" smtClean="0"/>
          </a:p>
          <a:p>
            <a:r>
              <a:rPr lang="fr-FR" dirty="0" smtClean="0"/>
              <a:t>Lister les processus java sur le serveur hôte</a:t>
            </a:r>
          </a:p>
          <a:p>
            <a:pPr lvl="1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efw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grep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 il y a bien un processus java qui tourne …</a:t>
            </a:r>
            <a:endParaRPr lang="fr-FR" dirty="0" smtClean="0"/>
          </a:p>
          <a:p>
            <a:r>
              <a:rPr lang="fr-FR" dirty="0" smtClean="0"/>
              <a:t>Chercher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/bin/java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	</a:t>
            </a:r>
            <a:r>
              <a:rPr lang="fr-FR" dirty="0" smtClean="0">
                <a:sym typeface="Wingdings" panose="05000000000000000000" pitchFamily="2" charset="2"/>
              </a:rPr>
              <a:t> il n’y a pas de binaire java sur le serveur !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un </a:t>
            </a:r>
            <a:r>
              <a:rPr lang="fr-FR" dirty="0" err="1" smtClean="0"/>
              <a:t>shell</a:t>
            </a:r>
            <a:r>
              <a:rPr lang="fr-FR" dirty="0" smtClean="0"/>
              <a:t> à l’intérieur du container</a:t>
            </a:r>
          </a:p>
          <a:p>
            <a:pPr lvl="1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exec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miaou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bash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/>
              <a:t>Lister les processus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efw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				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il </a:t>
            </a:r>
            <a:r>
              <a:rPr lang="fr-FR" dirty="0" smtClean="0">
                <a:sym typeface="Wingdings" panose="05000000000000000000" pitchFamily="2" charset="2"/>
              </a:rPr>
              <a:t>n’y </a:t>
            </a:r>
            <a:r>
              <a:rPr lang="fr-FR" dirty="0">
                <a:sym typeface="Wingdings" panose="05000000000000000000" pitchFamily="2" charset="2"/>
              </a:rPr>
              <a:t>a </a:t>
            </a:r>
            <a:r>
              <a:rPr lang="fr-FR" dirty="0" smtClean="0">
                <a:sym typeface="Wingdings" panose="05000000000000000000" pitchFamily="2" charset="2"/>
              </a:rPr>
              <a:t>que le processus </a:t>
            </a:r>
            <a:r>
              <a:rPr lang="fr-FR" dirty="0">
                <a:sym typeface="Wingdings" panose="05000000000000000000" pitchFamily="2" charset="2"/>
              </a:rPr>
              <a:t>java </a:t>
            </a:r>
            <a:r>
              <a:rPr lang="fr-FR" dirty="0" smtClean="0">
                <a:sym typeface="Wingdings" panose="05000000000000000000" pitchFamily="2" charset="2"/>
              </a:rPr>
              <a:t>(avec un PID 1) qui </a:t>
            </a:r>
            <a:r>
              <a:rPr lang="fr-FR" dirty="0">
                <a:sym typeface="Wingdings" panose="05000000000000000000" pitchFamily="2" charset="2"/>
              </a:rPr>
              <a:t>tourne </a:t>
            </a:r>
            <a:r>
              <a:rPr lang="fr-FR" dirty="0" smtClean="0">
                <a:sym typeface="Wingdings" panose="05000000000000000000" pitchFamily="2" charset="2"/>
              </a:rPr>
              <a:t>et notre </a:t>
            </a:r>
            <a:r>
              <a:rPr lang="fr-FR" dirty="0" err="1" smtClean="0">
                <a:sym typeface="Wingdings" panose="05000000000000000000" pitchFamily="2" charset="2"/>
              </a:rPr>
              <a:t>bash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/>
          </a:p>
          <a:p>
            <a:r>
              <a:rPr lang="fr-FR" dirty="0"/>
              <a:t>Chercher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/bin/java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	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il </a:t>
            </a:r>
            <a:r>
              <a:rPr lang="fr-FR" dirty="0" smtClean="0">
                <a:sym typeface="Wingdings" panose="05000000000000000000" pitchFamily="2" charset="2"/>
              </a:rPr>
              <a:t>y a bien un binaire </a:t>
            </a:r>
            <a:r>
              <a:rPr lang="fr-FR" dirty="0">
                <a:sym typeface="Wingdings" panose="05000000000000000000" pitchFamily="2" charset="2"/>
              </a:rPr>
              <a:t>java sur le </a:t>
            </a:r>
            <a:r>
              <a:rPr lang="fr-FR" dirty="0" smtClean="0">
                <a:sym typeface="Wingdings" panose="05000000000000000000" pitchFamily="2" charset="2"/>
              </a:rPr>
              <a:t>container !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Cloisonnement des containers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20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 fichier </a:t>
            </a:r>
            <a:r>
              <a:rPr lang="fr-FR" dirty="0" err="1" smtClean="0"/>
              <a:t>Dockerfile</a:t>
            </a:r>
            <a:r>
              <a:rPr lang="fr-FR" dirty="0" smtClean="0"/>
              <a:t> </a:t>
            </a:r>
          </a:p>
          <a:p>
            <a:pPr lvl="1"/>
            <a:r>
              <a:rPr lang="sv-SE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mkdir mytomcat &amp;&amp; vi mytomcat/</a:t>
            </a:r>
            <a:r>
              <a:rPr lang="sv-SE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Dockerfile</a:t>
            </a:r>
            <a:endParaRPr lang="sv-SE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sv-SE" dirty="0" smtClean="0"/>
              <a:t>Coder les instructions de build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FROM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</a:t>
            </a:r>
            <a:endParaRPr lang="fr-FR" sz="13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ENV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http_proxy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=http://10.156.46.178:8080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-i "s#&lt;/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tomcat-users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&gt;##g"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="manager-gui"/&gt;'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jmx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status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="admin-gui"/&gt;'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&lt;user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username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="admin"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password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="admin"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="manager-gui, manager-script, 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jmx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, 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status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, admin-gui, admin-script"/&gt;'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'&lt;/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tomcat-users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&gt;' &gt;&gt;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</a:t>
            </a:r>
          </a:p>
          <a:p>
            <a:r>
              <a:rPr lang="fr-FR" dirty="0" smtClean="0"/>
              <a:t>Créer une image à partir du </a:t>
            </a:r>
            <a:r>
              <a:rPr lang="fr-FR" dirty="0" err="1" smtClean="0"/>
              <a:t>Dockerfile</a:t>
            </a:r>
            <a:endParaRPr lang="fr-FR" dirty="0" smtClean="0"/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build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-t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endParaRPr lang="fr-FR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Lister les images et lancer un container à partir de cette image</a:t>
            </a:r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ocker images</a:t>
            </a:r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ocker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--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mymiaou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–d –P 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endParaRPr lang="fr-FR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Tester l’url et les fonctions d’admin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image – docker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42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FROM &lt;image&gt;</a:t>
            </a:r>
            <a:endParaRPr lang="fr-FR" dirty="0" smtClean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Image de référence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MAINTAINER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Nom de la personne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 &lt;command&gt;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Exécute une commande dans une nouvelle couche de l’image (lors du BUILD)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CMD ["executable","param1","param2"]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Commande à exécuter au lancement du container (lors du RUN)</a:t>
            </a:r>
            <a:endParaRPr lang="fr-FR" dirty="0"/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LABEL &lt;key&gt;=&lt;value&gt; &lt;key&gt;=&lt;value&gt; &lt;key&gt;=&lt;value&gt; ...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Ajoute des </a:t>
            </a:r>
            <a:r>
              <a:rPr lang="fr-FR" dirty="0" err="1" smtClean="0"/>
              <a:t>metadatas</a:t>
            </a:r>
            <a:r>
              <a:rPr lang="fr-FR" dirty="0" smtClean="0"/>
              <a:t> à l’image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EXPOSE &lt;port&gt; [&lt;port&gt;...]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Liste des ports à l’écoute du container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ENV &lt;key&gt; &lt;value&gt;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Définit des variables d’environnement (au BUILD et au RUN)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COPY 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&gt;...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dest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Ajoute des fichiers (du système hôte) au </a:t>
            </a:r>
            <a:r>
              <a:rPr lang="fr-FR" dirty="0" err="1"/>
              <a:t>filesystem</a:t>
            </a:r>
            <a:r>
              <a:rPr lang="fr-FR" dirty="0"/>
              <a:t> de </a:t>
            </a:r>
            <a:r>
              <a:rPr lang="fr-FR" dirty="0" smtClean="0"/>
              <a:t>l’image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ADD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&gt;...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dest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fr-FR" dirty="0" smtClean="0"/>
              <a:t>Ajoute des fichiers (du système hôte) au </a:t>
            </a:r>
            <a:r>
              <a:rPr lang="fr-FR" dirty="0" err="1" smtClean="0"/>
              <a:t>filesystem</a:t>
            </a:r>
            <a:r>
              <a:rPr lang="fr-FR" dirty="0" smtClean="0"/>
              <a:t> de l’image y compris des URL et archives compressées</a:t>
            </a:r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ENTRYPOINT 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["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executable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", "param1", "param2"]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Point d’entrée dans le container (~CMD)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VOLUME ["/data"]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Création d’un point de montage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USER daemon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Utilisateur a utiliser pour les commandes RUN, CMD et ENTRYPOINT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WORKDIR /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/to/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workdir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Change le répertoire de travail pour les commandes COPY, ADD, </a:t>
            </a:r>
            <a:r>
              <a:rPr lang="fr-FR" dirty="0"/>
              <a:t>RUN, CMD et ENTRYPOINT</a:t>
            </a:r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ONBUILD [INSTRUCTION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]</a:t>
            </a:r>
          </a:p>
          <a:p>
            <a:pPr lvl="1"/>
            <a:r>
              <a:rPr lang="fr-FR" dirty="0" smtClean="0"/>
              <a:t>Commandes à exécuter quand l’image sera utilisée comme image de référence pour un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BUILD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181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créées à l’intérieur du container sont dans son </a:t>
            </a:r>
            <a:r>
              <a:rPr lang="fr-FR" dirty="0" err="1" smtClean="0"/>
              <a:t>filesystem</a:t>
            </a:r>
            <a:endParaRPr lang="fr-FR" dirty="0"/>
          </a:p>
          <a:p>
            <a:pPr lvl="1"/>
            <a:r>
              <a:rPr lang="fr-FR" dirty="0" smtClean="0"/>
              <a:t>Elles sont perdues à la destruction du container</a:t>
            </a:r>
          </a:p>
          <a:p>
            <a:r>
              <a:rPr lang="fr-FR" dirty="0" smtClean="0"/>
              <a:t>Deux méthodes pour persister les données</a:t>
            </a:r>
          </a:p>
          <a:p>
            <a:pPr lvl="1"/>
            <a:r>
              <a:rPr lang="fr-FR" dirty="0" smtClean="0"/>
              <a:t>Pointer sur un répertoire du serveur hôte</a:t>
            </a:r>
          </a:p>
          <a:p>
            <a:pPr lvl="2">
              <a:lnSpc>
                <a:spcPct val="80000"/>
              </a:lnSpc>
            </a:pP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–v &lt;répertoire hôte&gt;:&lt;répertoire container&gt;</a:t>
            </a:r>
          </a:p>
          <a:p>
            <a:pPr lvl="1"/>
            <a:r>
              <a:rPr lang="fr-FR" dirty="0" smtClean="0"/>
              <a:t>Utiliser un container de données</a:t>
            </a:r>
          </a:p>
          <a:p>
            <a:pPr lvl="2">
              <a:lnSpc>
                <a:spcPct val="80000"/>
              </a:lnSpc>
            </a:pP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create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-v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scratch /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bin/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true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run -d --volumes-from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--name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run -d --volumes-from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--name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Se connecter au container php1 et créer des données dan /</a:t>
            </a:r>
            <a:r>
              <a:rPr lang="fr-FR" dirty="0" err="1" smtClean="0"/>
              <a:t>dbdata</a:t>
            </a:r>
            <a:endParaRPr lang="fr-FR" dirty="0" smtClean="0"/>
          </a:p>
          <a:p>
            <a:pPr lvl="1"/>
            <a:r>
              <a:rPr lang="fr-FR" dirty="0" smtClean="0"/>
              <a:t>Se connecter au container php2 et vérifier que ces données y sont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Persistance des données - Volumes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502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container OK, mais un SI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912038"/>
            <a:ext cx="3215136" cy="24149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7" y="997402"/>
            <a:ext cx="3215136" cy="24149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5" y="853386"/>
            <a:ext cx="3215136" cy="24149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9792" y="3258506"/>
            <a:ext cx="2656496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Provisionnement</a:t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serveurs Docker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34297" y="3258514"/>
            <a:ext cx="2656497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Clustering</a:t>
            </a: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serveurs Docker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88844" y="3262681"/>
            <a:ext cx="1928733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Orchestration</a:t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containers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03" y="4274639"/>
            <a:ext cx="3511600" cy="173141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05" y="3914721"/>
            <a:ext cx="1378852" cy="119065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707306" y="5846032"/>
            <a:ext cx="2491388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42377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6217818" y="4500592"/>
            <a:ext cx="3581790" cy="19170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400" b="0" dirty="0" smtClean="0"/>
              <a:t>Le POC doit :</a:t>
            </a:r>
          </a:p>
          <a:p>
            <a:pPr algn="just">
              <a:buAutoNum type="arabicPeriod"/>
            </a:pPr>
            <a:r>
              <a:rPr lang="fr-FR" sz="1400" b="0" dirty="0" smtClean="0"/>
              <a:t>Aider à définir les principes de fonctionnement du LAB</a:t>
            </a:r>
          </a:p>
          <a:p>
            <a:pPr algn="just">
              <a:buAutoNum type="arabicPeriod"/>
            </a:pPr>
            <a:r>
              <a:rPr lang="fr-FR" sz="1400" b="0" dirty="0" smtClean="0"/>
              <a:t>Alimenter la réflexion sur le Cycle Court : quelle gouvernance, organisation, méthode, architecture et outils permettant d’avoir une chaîne de fabrication en cycle court s’intégrant dans notre chaîne de production globale ?</a:t>
            </a:r>
          </a:p>
          <a:p>
            <a:pPr algn="just">
              <a:buAutoNum type="arabicPeriod"/>
            </a:pPr>
            <a:r>
              <a:rPr lang="fr-FR" sz="1400" b="0" dirty="0" smtClean="0"/>
              <a:t>Permettre de démarrer l’étape 3</a:t>
            </a:r>
            <a:endParaRPr lang="fr-FR" sz="1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Mise en </a:t>
            </a:r>
            <a:r>
              <a:rPr lang="fr-FR" dirty="0" err="1" smtClean="0"/>
              <a:t>Oeuvre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Nom de la Réunion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22165" y="1198983"/>
            <a:ext cx="3176909" cy="720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Définir Architecture Banque Digitale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1145" y="2315138"/>
            <a:ext cx="3960000" cy="5315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Éprouver/Expérimenter les choix sur un POC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0956" y="1198983"/>
            <a:ext cx="3960000" cy="72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Transformer l’essai</a:t>
            </a:r>
          </a:p>
        </p:txBody>
      </p:sp>
      <p:cxnSp>
        <p:nvCxnSpPr>
          <p:cNvPr id="8" name="Connecteur en angle 7"/>
          <p:cNvCxnSpPr>
            <a:stCxn id="5" idx="1"/>
            <a:endCxn id="2" idx="2"/>
          </p:cNvCxnSpPr>
          <p:nvPr/>
        </p:nvCxnSpPr>
        <p:spPr>
          <a:xfrm rot="10800000">
            <a:off x="2010621" y="1918984"/>
            <a:ext cx="310525" cy="661909"/>
          </a:xfrm>
          <a:prstGeom prst="bentConnector2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2" idx="3"/>
            <a:endCxn id="5" idx="0"/>
          </p:cNvCxnSpPr>
          <p:nvPr/>
        </p:nvCxnSpPr>
        <p:spPr>
          <a:xfrm>
            <a:off x="3599074" y="1558983"/>
            <a:ext cx="702071" cy="756155"/>
          </a:xfrm>
          <a:prstGeom prst="bentConnector2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3"/>
            <a:endCxn id="6" idx="2"/>
          </p:cNvCxnSpPr>
          <p:nvPr/>
        </p:nvCxnSpPr>
        <p:spPr>
          <a:xfrm flipV="1">
            <a:off x="6281145" y="1918983"/>
            <a:ext cx="589811" cy="661909"/>
          </a:xfrm>
          <a:prstGeom prst="bentConnector2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1463565" y="2171138"/>
            <a:ext cx="792000" cy="288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RETOUR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24920" y="1702983"/>
            <a:ext cx="720000" cy="288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CHOIX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6474956" y="2195172"/>
            <a:ext cx="792000" cy="288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ENTREE</a:t>
            </a:r>
          </a:p>
        </p:txBody>
      </p:sp>
      <p:sp>
        <p:nvSpPr>
          <p:cNvPr id="20" name="Nuage 19"/>
          <p:cNvSpPr>
            <a:spLocks/>
          </p:cNvSpPr>
          <p:nvPr/>
        </p:nvSpPr>
        <p:spPr>
          <a:xfrm>
            <a:off x="8735785" y="3731598"/>
            <a:ext cx="1152000" cy="720000"/>
          </a:xfrm>
          <a:prstGeom prst="cloud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Cycle Court</a:t>
            </a:r>
          </a:p>
        </p:txBody>
      </p:sp>
      <p:sp>
        <p:nvSpPr>
          <p:cNvPr id="21" name="Nuage 20"/>
          <p:cNvSpPr>
            <a:spLocks/>
          </p:cNvSpPr>
          <p:nvPr/>
        </p:nvSpPr>
        <p:spPr>
          <a:xfrm>
            <a:off x="7460767" y="3731599"/>
            <a:ext cx="1152000" cy="720000"/>
          </a:xfrm>
          <a:prstGeom prst="cloud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Etape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21145" y="2846646"/>
            <a:ext cx="2475143" cy="3105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Recette VMOE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6288" y="2843771"/>
            <a:ext cx="1484858" cy="3105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PROD </a:t>
            </a:r>
            <a:r>
              <a:rPr lang="fr-FR" sz="1200" dirty="0" smtClean="0">
                <a:latin typeface="Arial"/>
                <a:cs typeface="Arial"/>
              </a:rPr>
              <a:t>Restreinte</a:t>
            </a:r>
          </a:p>
        </p:txBody>
      </p:sp>
      <p:cxnSp>
        <p:nvCxnSpPr>
          <p:cNvPr id="29" name="Connecteur en angle 28"/>
          <p:cNvCxnSpPr>
            <a:endCxn id="20" idx="3"/>
          </p:cNvCxnSpPr>
          <p:nvPr/>
        </p:nvCxnSpPr>
        <p:spPr>
          <a:xfrm rot="16200000" flipH="1">
            <a:off x="7747388" y="2208367"/>
            <a:ext cx="1853779" cy="1275015"/>
          </a:xfrm>
          <a:prstGeom prst="bentConnector3">
            <a:avLst/>
          </a:prstGeom>
          <a:ln>
            <a:prstDash val="sysDash"/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endCxn id="21" idx="3"/>
          </p:cNvCxnSpPr>
          <p:nvPr/>
        </p:nvCxnSpPr>
        <p:spPr>
          <a:xfrm rot="5400000">
            <a:off x="7109006" y="2845001"/>
            <a:ext cx="1855527" cy="3"/>
          </a:xfrm>
          <a:prstGeom prst="bentConnector3">
            <a:avLst/>
          </a:prstGeom>
          <a:ln>
            <a:prstDash val="sysDash"/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Nuage 36"/>
          <p:cNvSpPr>
            <a:spLocks/>
          </p:cNvSpPr>
          <p:nvPr/>
        </p:nvSpPr>
        <p:spPr>
          <a:xfrm>
            <a:off x="3599074" y="3750435"/>
            <a:ext cx="1452933" cy="678833"/>
          </a:xfrm>
          <a:prstGeom prst="cloud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Insertion en PROD</a:t>
            </a:r>
          </a:p>
        </p:txBody>
      </p:sp>
      <p:cxnSp>
        <p:nvCxnSpPr>
          <p:cNvPr id="44" name="Connecteur en angle 43"/>
          <p:cNvCxnSpPr>
            <a:endCxn id="37" idx="3"/>
          </p:cNvCxnSpPr>
          <p:nvPr/>
        </p:nvCxnSpPr>
        <p:spPr>
          <a:xfrm rot="5400000">
            <a:off x="4240818" y="3238976"/>
            <a:ext cx="634996" cy="465549"/>
          </a:xfrm>
          <a:prstGeom prst="bentConnector3">
            <a:avLst/>
          </a:prstGeom>
          <a:ln>
            <a:prstDash val="sysDash"/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Nuage 22"/>
          <p:cNvSpPr>
            <a:spLocks/>
          </p:cNvSpPr>
          <p:nvPr/>
        </p:nvSpPr>
        <p:spPr>
          <a:xfrm>
            <a:off x="6217818" y="3729851"/>
            <a:ext cx="1152000" cy="720000"/>
          </a:xfrm>
          <a:prstGeom prst="cloud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Le LAB</a:t>
            </a:r>
          </a:p>
        </p:txBody>
      </p:sp>
      <p:cxnSp>
        <p:nvCxnSpPr>
          <p:cNvPr id="28" name="Connecteur en angle 27"/>
          <p:cNvCxnSpPr>
            <a:endCxn id="23" idx="3"/>
          </p:cNvCxnSpPr>
          <p:nvPr/>
        </p:nvCxnSpPr>
        <p:spPr>
          <a:xfrm rot="5400000">
            <a:off x="6489276" y="2223526"/>
            <a:ext cx="1852035" cy="1242949"/>
          </a:xfrm>
          <a:prstGeom prst="bentConnector3">
            <a:avLst>
              <a:gd name="adj1" fmla="val 50000"/>
            </a:avLst>
          </a:prstGeom>
          <a:ln>
            <a:prstDash val="sysDash"/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422165" y="4917057"/>
            <a:ext cx="5633578" cy="1371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/>
                <a:cs typeface="Arial"/>
              </a:rPr>
              <a:t>L’objectif est de valider/corriger rapidement, et ce jusque sur une </a:t>
            </a:r>
            <a:r>
              <a:rPr lang="fr-FR" sz="1600" b="1" dirty="0" err="1" smtClean="0">
                <a:latin typeface="Arial"/>
                <a:cs typeface="Arial"/>
              </a:rPr>
              <a:t>Prod</a:t>
            </a:r>
            <a:r>
              <a:rPr lang="fr-FR" sz="1600" b="1" dirty="0" smtClean="0">
                <a:latin typeface="Arial"/>
                <a:cs typeface="Arial"/>
              </a:rPr>
              <a:t> restreinte, nos choix Fonctionnels et Techniques afin d’éviter un</a:t>
            </a:r>
            <a:br>
              <a:rPr lang="fr-FR" sz="1600" b="1" dirty="0" smtClean="0">
                <a:latin typeface="Arial"/>
                <a:cs typeface="Arial"/>
              </a:rPr>
            </a:br>
            <a:r>
              <a:rPr lang="fr-FR" sz="1600" b="1" dirty="0" smtClean="0">
                <a:latin typeface="Arial"/>
                <a:cs typeface="Arial"/>
              </a:rPr>
              <a:t>effet tunnel !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29" y="3082490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 Banque Digitale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0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Banque Digitale - Architecture Applicative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44" y="958417"/>
            <a:ext cx="8356512" cy="5432007"/>
          </a:xfrm>
          <a:prstGeom prst="rect">
            <a:avLst/>
          </a:prstGeom>
        </p:spPr>
      </p:pic>
      <p:sp>
        <p:nvSpPr>
          <p:cNvPr id="10" name="Forme libre 9"/>
          <p:cNvSpPr/>
          <p:nvPr/>
        </p:nvSpPr>
        <p:spPr>
          <a:xfrm>
            <a:off x="759125" y="854015"/>
            <a:ext cx="8712679" cy="4528868"/>
          </a:xfrm>
          <a:custGeom>
            <a:avLst/>
            <a:gdLst>
              <a:gd name="connsiteX0" fmla="*/ 5201728 w 8712679"/>
              <a:gd name="connsiteY0" fmla="*/ 4528868 h 4528868"/>
              <a:gd name="connsiteX1" fmla="*/ 8712679 w 8712679"/>
              <a:gd name="connsiteY1" fmla="*/ 4502989 h 4528868"/>
              <a:gd name="connsiteX2" fmla="*/ 8678173 w 8712679"/>
              <a:gd name="connsiteY2" fmla="*/ 0 h 4528868"/>
              <a:gd name="connsiteX3" fmla="*/ 0 w 8712679"/>
              <a:gd name="connsiteY3" fmla="*/ 34506 h 4528868"/>
              <a:gd name="connsiteX4" fmla="*/ 0 w 8712679"/>
              <a:gd name="connsiteY4" fmla="*/ 2872596 h 4528868"/>
              <a:gd name="connsiteX5" fmla="*/ 2501660 w 8712679"/>
              <a:gd name="connsiteY5" fmla="*/ 2855343 h 4528868"/>
              <a:gd name="connsiteX6" fmla="*/ 2493033 w 8712679"/>
              <a:gd name="connsiteY6" fmla="*/ 3700732 h 4528868"/>
              <a:gd name="connsiteX7" fmla="*/ 5167222 w 8712679"/>
              <a:gd name="connsiteY7" fmla="*/ 3692106 h 4528868"/>
              <a:gd name="connsiteX8" fmla="*/ 5201728 w 8712679"/>
              <a:gd name="connsiteY8" fmla="*/ 4528868 h 45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2679" h="4528868">
                <a:moveTo>
                  <a:pt x="5201728" y="4528868"/>
                </a:moveTo>
                <a:lnTo>
                  <a:pt x="8712679" y="4502989"/>
                </a:lnTo>
                <a:lnTo>
                  <a:pt x="8678173" y="0"/>
                </a:lnTo>
                <a:lnTo>
                  <a:pt x="0" y="34506"/>
                </a:lnTo>
                <a:lnTo>
                  <a:pt x="0" y="2872596"/>
                </a:lnTo>
                <a:lnTo>
                  <a:pt x="2501660" y="2855343"/>
                </a:lnTo>
                <a:cubicBezTo>
                  <a:pt x="2498784" y="3137139"/>
                  <a:pt x="2495909" y="3418936"/>
                  <a:pt x="2493033" y="3700732"/>
                </a:cubicBezTo>
                <a:lnTo>
                  <a:pt x="5167222" y="3692106"/>
                </a:lnTo>
                <a:cubicBezTo>
                  <a:pt x="5164347" y="3968151"/>
                  <a:pt x="5161471" y="4244197"/>
                  <a:pt x="5201728" y="4528868"/>
                </a:cubicBezTo>
                <a:close/>
              </a:path>
            </a:pathLst>
          </a:custGeom>
          <a:solidFill>
            <a:schemeClr val="accent4">
              <a:alpha val="30196"/>
            </a:schemeClr>
          </a:solidFill>
          <a:ln w="571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3269411" y="4597879"/>
            <a:ext cx="3545457" cy="1889185"/>
          </a:xfrm>
          <a:custGeom>
            <a:avLst/>
            <a:gdLst>
              <a:gd name="connsiteX0" fmla="*/ 0 w 3545457"/>
              <a:gd name="connsiteY0" fmla="*/ 51759 h 1889185"/>
              <a:gd name="connsiteX1" fmla="*/ 8627 w 3545457"/>
              <a:gd name="connsiteY1" fmla="*/ 1069676 h 1889185"/>
              <a:gd name="connsiteX2" fmla="*/ 1802921 w 3545457"/>
              <a:gd name="connsiteY2" fmla="*/ 1043796 h 1889185"/>
              <a:gd name="connsiteX3" fmla="*/ 1794295 w 3545457"/>
              <a:gd name="connsiteY3" fmla="*/ 1880559 h 1889185"/>
              <a:gd name="connsiteX4" fmla="*/ 3545457 w 3545457"/>
              <a:gd name="connsiteY4" fmla="*/ 1889185 h 1889185"/>
              <a:gd name="connsiteX5" fmla="*/ 3545457 w 3545457"/>
              <a:gd name="connsiteY5" fmla="*/ 1026544 h 1889185"/>
              <a:gd name="connsiteX6" fmla="*/ 2570672 w 3545457"/>
              <a:gd name="connsiteY6" fmla="*/ 1035170 h 1889185"/>
              <a:gd name="connsiteX7" fmla="*/ 2587925 w 3545457"/>
              <a:gd name="connsiteY7" fmla="*/ 0 h 1889185"/>
              <a:gd name="connsiteX8" fmla="*/ 51759 w 3545457"/>
              <a:gd name="connsiteY8" fmla="*/ 34506 h 18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457" h="1889185">
                <a:moveTo>
                  <a:pt x="0" y="51759"/>
                </a:moveTo>
                <a:cubicBezTo>
                  <a:pt x="2876" y="391065"/>
                  <a:pt x="5751" y="730370"/>
                  <a:pt x="8627" y="1069676"/>
                </a:cubicBezTo>
                <a:lnTo>
                  <a:pt x="1802921" y="1043796"/>
                </a:lnTo>
                <a:cubicBezTo>
                  <a:pt x="1800046" y="1322717"/>
                  <a:pt x="1797170" y="1601638"/>
                  <a:pt x="1794295" y="1880559"/>
                </a:cubicBezTo>
                <a:lnTo>
                  <a:pt x="3545457" y="1889185"/>
                </a:lnTo>
                <a:lnTo>
                  <a:pt x="3545457" y="1026544"/>
                </a:lnTo>
                <a:lnTo>
                  <a:pt x="2570672" y="1035170"/>
                </a:lnTo>
                <a:lnTo>
                  <a:pt x="2587925" y="0"/>
                </a:lnTo>
                <a:lnTo>
                  <a:pt x="51759" y="34506"/>
                </a:lnTo>
              </a:path>
            </a:pathLst>
          </a:custGeom>
          <a:solidFill>
            <a:srgbClr val="AF4135">
              <a:alpha val="30196"/>
            </a:srgbClr>
          </a:solidFill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767751" y="3786996"/>
            <a:ext cx="4252823" cy="2691442"/>
          </a:xfrm>
          <a:custGeom>
            <a:avLst/>
            <a:gdLst>
              <a:gd name="connsiteX0" fmla="*/ 8626 w 4252823"/>
              <a:gd name="connsiteY0" fmla="*/ 0 h 2691442"/>
              <a:gd name="connsiteX1" fmla="*/ 0 w 4252823"/>
              <a:gd name="connsiteY1" fmla="*/ 1699404 h 2691442"/>
              <a:gd name="connsiteX2" fmla="*/ 2303253 w 4252823"/>
              <a:gd name="connsiteY2" fmla="*/ 1708030 h 2691442"/>
              <a:gd name="connsiteX3" fmla="*/ 2277374 w 4252823"/>
              <a:gd name="connsiteY3" fmla="*/ 2691442 h 2691442"/>
              <a:gd name="connsiteX4" fmla="*/ 4244196 w 4252823"/>
              <a:gd name="connsiteY4" fmla="*/ 2665562 h 2691442"/>
              <a:gd name="connsiteX5" fmla="*/ 4252823 w 4252823"/>
              <a:gd name="connsiteY5" fmla="*/ 1915064 h 2691442"/>
              <a:gd name="connsiteX6" fmla="*/ 2475781 w 4252823"/>
              <a:gd name="connsiteY6" fmla="*/ 1966823 h 2691442"/>
              <a:gd name="connsiteX7" fmla="*/ 2432649 w 4252823"/>
              <a:gd name="connsiteY7" fmla="*/ 1966823 h 2691442"/>
              <a:gd name="connsiteX8" fmla="*/ 2346385 w 4252823"/>
              <a:gd name="connsiteY8" fmla="*/ 17253 h 2691442"/>
              <a:gd name="connsiteX9" fmla="*/ 8626 w 4252823"/>
              <a:gd name="connsiteY9" fmla="*/ 0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2823" h="2691442">
                <a:moveTo>
                  <a:pt x="8626" y="0"/>
                </a:moveTo>
                <a:cubicBezTo>
                  <a:pt x="5751" y="566468"/>
                  <a:pt x="2875" y="1132936"/>
                  <a:pt x="0" y="1699404"/>
                </a:cubicBezTo>
                <a:lnTo>
                  <a:pt x="2303253" y="1708030"/>
                </a:lnTo>
                <a:lnTo>
                  <a:pt x="2277374" y="2691442"/>
                </a:lnTo>
                <a:lnTo>
                  <a:pt x="4244196" y="2665562"/>
                </a:lnTo>
                <a:cubicBezTo>
                  <a:pt x="4247072" y="2415396"/>
                  <a:pt x="4249947" y="2165230"/>
                  <a:pt x="4252823" y="1915064"/>
                </a:cubicBezTo>
                <a:lnTo>
                  <a:pt x="2475781" y="1966823"/>
                </a:lnTo>
                <a:lnTo>
                  <a:pt x="2432649" y="1966823"/>
                </a:lnTo>
                <a:lnTo>
                  <a:pt x="2346385" y="17253"/>
                </a:lnTo>
                <a:lnTo>
                  <a:pt x="8626" y="0"/>
                </a:lnTo>
                <a:close/>
              </a:path>
            </a:pathLst>
          </a:custGeom>
          <a:solidFill>
            <a:srgbClr val="F8C7AD">
              <a:alpha val="3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69142" y="5953040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V2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1088843" y="5343956"/>
            <a:ext cx="432000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V1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8440422" y="5181956"/>
            <a:ext cx="830925" cy="324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Étape 3</a:t>
            </a:r>
          </a:p>
        </p:txBody>
      </p:sp>
    </p:spTree>
    <p:extLst>
      <p:ext uri="{BB962C8B-B14F-4D97-AF65-F5344CB8AC3E}">
        <p14:creationId xmlns:p14="http://schemas.microsoft.com/office/powerpoint/2010/main" val="5837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Banque Digitale </a:t>
            </a:r>
            <a:r>
              <a:rPr lang="fr-FR" dirty="0" smtClean="0"/>
              <a:t>- Architecture </a:t>
            </a:r>
            <a:r>
              <a:rPr lang="fr-FR" dirty="0"/>
              <a:t>Technique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09477" y="993615"/>
            <a:ext cx="7639255" cy="5409450"/>
            <a:chOff x="169859" y="993615"/>
            <a:chExt cx="7639255" cy="540945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59" y="993615"/>
              <a:ext cx="7639255" cy="54094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357004" y="2622431"/>
              <a:ext cx="948905" cy="9230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0567" y="5208257"/>
              <a:ext cx="948906" cy="73534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2257" y="5208258"/>
              <a:ext cx="1075307" cy="73534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2151" y="5208257"/>
              <a:ext cx="1337094" cy="82160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78547" y="3407518"/>
              <a:ext cx="948906" cy="91431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76245" y="4321833"/>
              <a:ext cx="884208" cy="886423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8374" y="3083943"/>
              <a:ext cx="948905" cy="13845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latin typeface="Arial"/>
                <a:cs typeface="Arial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832788" y="2881306"/>
            <a:ext cx="1980000" cy="72000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Nouvelle Brique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2788" y="3962881"/>
            <a:ext cx="1980000" cy="72000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Brique Existante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on modifiée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9243" y="5037867"/>
            <a:ext cx="1980000" cy="7200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Brique Existante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modifiée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0513" y="1069675"/>
            <a:ext cx="3735238" cy="759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Banque Digitale – Principe de réutilisation existant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4287" y="2672038"/>
            <a:ext cx="1440000" cy="108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Navigateur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287" y="3949951"/>
            <a:ext cx="1440000" cy="108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Application</a:t>
            </a:r>
          </a:p>
          <a:p>
            <a:pPr algn="ctr"/>
            <a:r>
              <a:rPr lang="fr-FR" sz="1400" dirty="0" smtClean="0">
                <a:latin typeface="Arial"/>
                <a:cs typeface="Arial"/>
              </a:rPr>
              <a:t>Mobile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1713" y="1598703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BAM V1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6565" y="2688661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/>
                <a:cs typeface="Arial"/>
              </a:rPr>
              <a:t>SF BAM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9139" y="2694321"/>
            <a:ext cx="1440000" cy="2386767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fr-FR" sz="1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6565" y="4668785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WS BAM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36565" y="3353703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SF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36565" y="4009223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Modalité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61713" y="2672038"/>
            <a:ext cx="1440000" cy="108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Portail Client</a:t>
            </a:r>
          </a:p>
        </p:txBody>
      </p:sp>
      <p:cxnSp>
        <p:nvCxnSpPr>
          <p:cNvPr id="17" name="Connecteur droit avec flèche 16"/>
          <p:cNvCxnSpPr>
            <a:stCxn id="4" idx="3"/>
            <a:endCxn id="15" idx="1"/>
          </p:cNvCxnSpPr>
          <p:nvPr/>
        </p:nvCxnSpPr>
        <p:spPr>
          <a:xfrm>
            <a:off x="1664287" y="3212038"/>
            <a:ext cx="397426" cy="0"/>
          </a:xfrm>
          <a:prstGeom prst="straightConnector1">
            <a:avLst/>
          </a:prstGeom>
          <a:ln>
            <a:headEnd type="oval" w="med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0"/>
            <a:endCxn id="6" idx="2"/>
          </p:cNvCxnSpPr>
          <p:nvPr/>
        </p:nvCxnSpPr>
        <p:spPr>
          <a:xfrm flipV="1">
            <a:off x="2781713" y="2138703"/>
            <a:ext cx="0" cy="533335"/>
          </a:xfrm>
          <a:prstGeom prst="straightConnector1">
            <a:avLst/>
          </a:prstGeom>
          <a:ln>
            <a:prstDash val="sysDash"/>
            <a:headEnd type="oval" w="med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5" idx="3"/>
            <a:endCxn id="7" idx="1"/>
          </p:cNvCxnSpPr>
          <p:nvPr/>
        </p:nvCxnSpPr>
        <p:spPr>
          <a:xfrm flipV="1">
            <a:off x="3501713" y="2958661"/>
            <a:ext cx="2234852" cy="253377"/>
          </a:xfrm>
          <a:prstGeom prst="straightConnector1">
            <a:avLst/>
          </a:prstGeom>
          <a:ln>
            <a:prstDash val="sysDash"/>
            <a:headEnd type="oval" w="med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5" idx="3"/>
            <a:endCxn id="11" idx="1"/>
          </p:cNvCxnSpPr>
          <p:nvPr/>
        </p:nvCxnSpPr>
        <p:spPr>
          <a:xfrm>
            <a:off x="3501713" y="3212038"/>
            <a:ext cx="2234852" cy="411665"/>
          </a:xfrm>
          <a:prstGeom prst="straightConnector1">
            <a:avLst/>
          </a:prstGeom>
          <a:ln>
            <a:headEnd type="oval" w="med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5" idx="3"/>
            <a:endCxn id="12" idx="1"/>
          </p:cNvCxnSpPr>
          <p:nvPr/>
        </p:nvCxnSpPr>
        <p:spPr>
          <a:xfrm>
            <a:off x="3501713" y="3212038"/>
            <a:ext cx="2234852" cy="1067185"/>
          </a:xfrm>
          <a:prstGeom prst="straightConnector1">
            <a:avLst/>
          </a:prstGeom>
          <a:ln>
            <a:headEnd type="oval" w="med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5" idx="3"/>
            <a:endCxn id="12" idx="1"/>
          </p:cNvCxnSpPr>
          <p:nvPr/>
        </p:nvCxnSpPr>
        <p:spPr>
          <a:xfrm flipV="1">
            <a:off x="1664287" y="4279223"/>
            <a:ext cx="4072278" cy="210728"/>
          </a:xfrm>
          <a:prstGeom prst="straightConnector1">
            <a:avLst/>
          </a:prstGeom>
          <a:ln>
            <a:headEnd type="oval" w="med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5" idx="3"/>
            <a:endCxn id="9" idx="1"/>
          </p:cNvCxnSpPr>
          <p:nvPr/>
        </p:nvCxnSpPr>
        <p:spPr>
          <a:xfrm>
            <a:off x="1664287" y="4489951"/>
            <a:ext cx="4072278" cy="448834"/>
          </a:xfrm>
          <a:prstGeom prst="straightConnector1">
            <a:avLst/>
          </a:prstGeom>
          <a:ln>
            <a:prstDash val="sysDash"/>
            <a:headEnd type="oval" w="med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21042" y="1573856"/>
            <a:ext cx="5937026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Arial"/>
                <a:cs typeface="Arial"/>
              </a:rPr>
              <a:t>Réutilisation en mode coordonné des écrans de la BAM V1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95071" y="2685695"/>
            <a:ext cx="2262997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Arial"/>
                <a:cs typeface="Arial"/>
              </a:rPr>
              <a:t>Réutilisation des SF de la BAM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95070" y="3350715"/>
            <a:ext cx="2262997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Arial"/>
                <a:cs typeface="Arial"/>
              </a:rPr>
              <a:t>Réutilisation de SF pour des données complexes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295069" y="4006745"/>
            <a:ext cx="2262997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Arial"/>
                <a:cs typeface="Arial"/>
              </a:rPr>
              <a:t>Accès direct aux données DB2/Host ou Open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95068" y="4662775"/>
            <a:ext cx="2262997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Arial"/>
                <a:cs typeface="Arial"/>
              </a:rPr>
              <a:t>Réutilisation des </a:t>
            </a:r>
            <a:r>
              <a:rPr lang="fr-FR" sz="1200" i="1" dirty="0" err="1" smtClean="0">
                <a:latin typeface="Arial"/>
                <a:cs typeface="Arial"/>
              </a:rPr>
              <a:t>WebServices</a:t>
            </a:r>
            <a:r>
              <a:rPr lang="fr-FR" sz="1200" i="1" dirty="0" smtClean="0">
                <a:latin typeface="Arial"/>
                <a:cs typeface="Arial"/>
              </a:rPr>
              <a:t> BAM </a:t>
            </a:r>
            <a:r>
              <a:rPr lang="fr-FR" sz="1200" i="1" dirty="0" err="1" smtClean="0">
                <a:latin typeface="Arial"/>
                <a:cs typeface="Arial"/>
              </a:rPr>
              <a:t>MaBanque</a:t>
            </a:r>
            <a:endParaRPr lang="fr-FR" sz="1200" i="1" dirty="0" smtClean="0">
              <a:latin typeface="Arial"/>
              <a:cs typeface="Arial"/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6897643" y="4220800"/>
            <a:ext cx="705103" cy="32381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cible</a:t>
            </a:r>
          </a:p>
        </p:txBody>
      </p:sp>
      <p:cxnSp>
        <p:nvCxnSpPr>
          <p:cNvPr id="98" name="Connecteur droit avec flèche 97"/>
          <p:cNvCxnSpPr>
            <a:stCxn id="5" idx="3"/>
            <a:endCxn id="11" idx="1"/>
          </p:cNvCxnSpPr>
          <p:nvPr/>
        </p:nvCxnSpPr>
        <p:spPr>
          <a:xfrm flipV="1">
            <a:off x="1664287" y="3623703"/>
            <a:ext cx="4072278" cy="866248"/>
          </a:xfrm>
          <a:prstGeom prst="straightConnector1">
            <a:avLst/>
          </a:prstGeom>
          <a:ln>
            <a:headEnd type="oval" w="med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99019" y="5329839"/>
            <a:ext cx="1440000" cy="5400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Jeton</a:t>
            </a:r>
          </a:p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Arial"/>
                <a:cs typeface="Arial"/>
              </a:rPr>
              <a:t>Sécurité</a:t>
            </a:r>
          </a:p>
        </p:txBody>
      </p:sp>
      <p:cxnSp>
        <p:nvCxnSpPr>
          <p:cNvPr id="105" name="Connecteur droit avec flèche 104"/>
          <p:cNvCxnSpPr>
            <a:stCxn id="8" idx="2"/>
            <a:endCxn id="101" idx="0"/>
          </p:cNvCxnSpPr>
          <p:nvPr/>
        </p:nvCxnSpPr>
        <p:spPr>
          <a:xfrm flipH="1">
            <a:off x="4619019" y="5081088"/>
            <a:ext cx="120" cy="248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ISPRING_RESOURCE_PATHS_HASH" val="b293e2bb4677824be5f5293155ded7d9c0cba9c4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e 1&quot;/&gt;&lt;property id=&quot;20307&quot; value=&quot;256&quot;/&gt;&lt;/object&gt;&lt;object type=&quot;3&quot; unique_id=&quot;10005&quot;&gt;&lt;property id=&quot;20148&quot; value=&quot;5&quot;/&gt;&lt;property id=&quot;20300&quot; value=&quot;Diapositive 2&quot;/&gt;&lt;property id=&quot;20307&quot; value=&quot;266&quot;/&gt;&lt;/object&gt;&lt;object type=&quot;3&quot; unique_id=&quot;10006&quot;&gt;&lt;property id=&quot;20148&quot; value=&quot;5&quot;/&gt;&lt;property id=&quot;20300&quot; value=&quot;Diapositive 3&quot;/&gt;&lt;property id=&quot;20307&quot; value=&quot;259&quot;/&gt;&lt;/object&gt;&lt;object type=&quot;3&quot; unique_id=&quot;10007&quot;&gt;&lt;property id=&quot;20148&quot; value=&quot;5&quot;/&gt;&lt;property id=&quot;20300&quot; value=&quot;Diapositive 4&quot;/&gt;&lt;property id=&quot;20307&quot; value=&quot;260&quot;/&gt;&lt;/object&gt;&lt;object type=&quot;3&quot; unique_id=&quot;10010&quot;&gt;&lt;property id=&quot;20148&quot; value=&quot;5&quot;/&gt;&lt;property id=&quot;20300&quot; value=&quot;Diapositive 5 - &amp;quot;Couleurs chartées&amp;quot;&quot;/&gt;&lt;property id=&quot;20307&quot; value=&quot;264&quot;/&gt;&lt;/object&gt;&lt;object type=&quot;3&quot; unique_id=&quot;10011&quot;&gt;&lt;property id=&quot;20148&quot; value=&quot;5&quot;/&gt;&lt;property id=&quot;20300&quot; value=&quot;Diapositive 6 - &amp;quot;Eléments graphiques de base&amp;quot;&quot;/&gt;&lt;property id=&quot;20307&quot; value=&quot;26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Présentation_CA_S&amp;T_2011">
  <a:themeElements>
    <a:clrScheme name="CA S&amp;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5822"/>
      </a:accent1>
      <a:accent2>
        <a:srgbClr val="AF4135"/>
      </a:accent2>
      <a:accent3>
        <a:srgbClr val="80BD26"/>
      </a:accent3>
      <a:accent4>
        <a:srgbClr val="009C57"/>
      </a:accent4>
      <a:accent5>
        <a:srgbClr val="514740"/>
      </a:accent5>
      <a:accent6>
        <a:srgbClr val="F4A27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6B40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 anchorCtr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èle PPT" id="{C7C87259-BADE-4A97-9BD5-F935D9046971}" vid="{BA9CF425-CE4A-4573-994E-08A9B02682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E692BBC180E46BDB9EBA857D314BA" ma:contentTypeVersion="7" ma:contentTypeDescription="Crée un document." ma:contentTypeScope="" ma:versionID="0f046f2595be5132afaeb57c6ac4eb4a">
  <xsd:schema xmlns:xsd="http://www.w3.org/2001/XMLSchema" xmlns:xs="http://www.w3.org/2001/XMLSchema" xmlns:p="http://schemas.microsoft.com/office/2006/metadata/properties" xmlns:ns2="38dfb9e9-f65e-4b80-a53e-8c0789ae195a" targetNamespace="http://schemas.microsoft.com/office/2006/metadata/properties" ma:root="true" ma:fieldsID="376896ac9555d00c61aeb7f4d20c8a44" ns2:_="">
    <xsd:import namespace="38dfb9e9-f65e-4b80-a53e-8c0789ae195a"/>
    <xsd:element name="properties">
      <xsd:complexType>
        <xsd:sequence>
          <xsd:element name="documentManagement">
            <xsd:complexType>
              <xsd:all>
                <xsd:element ref="ns2:Entit_x00e9_"/>
                <xsd:element ref="ns2:Guide_x0020_utilisation" minOccurs="0"/>
                <xsd:element ref="ns2:Typologie"/>
                <xsd:element ref="ns2:Famille"/>
                <xsd:element ref="ns2:Propri_x00e9_tair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fb9e9-f65e-4b80-a53e-8c0789ae195a" elementFormDefault="qualified">
    <xsd:import namespace="http://schemas.microsoft.com/office/2006/documentManagement/types"/>
    <xsd:import namespace="http://schemas.microsoft.com/office/infopath/2007/PartnerControls"/>
    <xsd:element name="Entit_x00e9_" ma:index="8" ma:displayName="Entité" ma:format="Dropdown" ma:internalName="Entit_x00e9_">
      <xsd:simpleType>
        <xsd:restriction base="dms:Choice">
          <xsd:enumeration value="CA Services"/>
          <xsd:enumeration value="CA Services et CA Technologies"/>
          <xsd:enumeration value="CA Technologies"/>
        </xsd:restriction>
      </xsd:simpleType>
    </xsd:element>
    <xsd:element name="Guide_x0020_utilisation" ma:index="9" nillable="true" ma:displayName="Lien vers Guide utilisation" ma:format="Hyperlink" ma:internalName="Guide_x0020_utilis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ypologie" ma:index="10" ma:displayName="Typologie" ma:list="{7b14732c-c1d1-410a-aaff-f196c560be07}" ma:internalName="Typologie" ma:readOnly="false" ma:showField="Title">
      <xsd:simpleType>
        <xsd:restriction base="dms:Lookup"/>
      </xsd:simpleType>
    </xsd:element>
    <xsd:element name="Famille" ma:index="11" ma:displayName="Famille" ma:format="Dropdown" ma:internalName="Famille">
      <xsd:simpleType>
        <xsd:restriction base="dms:Choice">
          <xsd:enumeration value="Administration"/>
          <xsd:enumeration value="CODIR"/>
          <xsd:enumeration value="Général"/>
          <xsd:enumeration value="Projets"/>
          <xsd:enumeration value="Qualité"/>
          <xsd:enumeration value="Technique"/>
        </xsd:restriction>
      </xsd:simpleType>
    </xsd:element>
    <xsd:element name="Propri_x00e9_taire" ma:index="12" ma:displayName="Propriétaire" ma:format="Dropdown" ma:internalName="Propri_x00e9_taire">
      <xsd:simpleType>
        <xsd:restriction base="dms:Choice">
          <xsd:enumeration value="Achats"/>
          <xsd:enumeration value="Communication"/>
          <xsd:enumeration value="Ressources Humaines"/>
          <xsd:enumeration value="SI intern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mille xmlns="38dfb9e9-f65e-4b80-a53e-8c0789ae195a">Général</Famille>
    <Entit_x00e9_ xmlns="38dfb9e9-f65e-4b80-a53e-8c0789ae195a">CA Technologies</Entit_x00e9_>
    <Guide_x0020_utilisation xmlns="38dfb9e9-f65e-4b80-a53e-8c0789ae195a">
      <Url xsi:nil="true"/>
      <Description xsi:nil="true"/>
    </Guide_x0020_utilisation>
    <Typologie xmlns="38dfb9e9-f65e-4b80-a53e-8c0789ae195a">6</Typologie>
    <Propri_x00e9_taire xmlns="38dfb9e9-f65e-4b80-a53e-8c0789ae195a">Communication</Propri_x00e9_taire>
  </documentManagement>
</p:properties>
</file>

<file path=customXml/itemProps1.xml><?xml version="1.0" encoding="utf-8"?>
<ds:datastoreItem xmlns:ds="http://schemas.openxmlformats.org/officeDocument/2006/customXml" ds:itemID="{C3005B98-A484-4FE4-8585-F97FC5326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dfb9e9-f65e-4b80-a53e-8c0789ae19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FB8A3-0FFE-4CD7-B7C4-6EA8AE795A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0BA6C-7DC7-4757-A2A4-795720227078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38dfb9e9-f65e-4b80-a53e-8c0789ae19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PPT</Template>
  <TotalTime>8118</TotalTime>
  <Words>4397</Words>
  <Application>Microsoft Office PowerPoint</Application>
  <PresentationFormat>Format A4 (210 x 297 mm)</PresentationFormat>
  <Paragraphs>1005</Paragraphs>
  <Slides>46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5" baseType="lpstr">
      <vt:lpstr>ＭＳ Ｐゴシック</vt:lpstr>
      <vt:lpstr>Aharoni</vt:lpstr>
      <vt:lpstr>Arial</vt:lpstr>
      <vt:lpstr>Calibri</vt:lpstr>
      <vt:lpstr>Lucida Console</vt:lpstr>
      <vt:lpstr>Symbol</vt:lpstr>
      <vt:lpstr>Tahoma</vt:lpstr>
      <vt:lpstr>Wingdings</vt:lpstr>
      <vt:lpstr>Présentation_CA_S&amp;T_2011</vt:lpstr>
      <vt:lpstr>DockerThon  Réunion Préparatoire</vt:lpstr>
      <vt:lpstr>Agenda</vt:lpstr>
      <vt:lpstr>Contexte</vt:lpstr>
      <vt:lpstr>De l’EDF à la Banque Digitale</vt:lpstr>
      <vt:lpstr>Stratégie de Mise en Oeuvre</vt:lpstr>
      <vt:lpstr>Architecture Banque Digitale</vt:lpstr>
      <vt:lpstr>Banque Digitale - Architecture Applicative</vt:lpstr>
      <vt:lpstr>Banque Digitale - Architecture Technique</vt:lpstr>
      <vt:lpstr>Banque Digitale – Principe de réutilisation existant</vt:lpstr>
      <vt:lpstr>POC Banque Digitale</vt:lpstr>
      <vt:lpstr>POC Banque Digitale IT1 – Objectifs</vt:lpstr>
      <vt:lpstr>POC Banque Digitale IT1 – contenu</vt:lpstr>
      <vt:lpstr>POC Banque Digitale IT1 – REX Architecture</vt:lpstr>
      <vt:lpstr>POC Banque Digitale IT1 – Planning ‘court’</vt:lpstr>
      <vt:lpstr>POC Banque Digitale IT2 – contenu</vt:lpstr>
      <vt:lpstr>POC Banque Digitale IT2 – Planning</vt:lpstr>
      <vt:lpstr>Etape 3</vt:lpstr>
      <vt:lpstr>Etape 3 - Portail Clients – Plan Produits</vt:lpstr>
      <vt:lpstr>Projet Entreprise ADN18 Cycle Court</vt:lpstr>
      <vt:lpstr>ADN18 – Cycle Court</vt:lpstr>
      <vt:lpstr>ADN 18 – Cycle Court - Schéma d’industrialisation actuel</vt:lpstr>
      <vt:lpstr>ADN 18 – Cycle Court - Schéma d’industrialisation cible</vt:lpstr>
      <vt:lpstr>Comment tout ceci cohabite ?</vt:lpstr>
      <vt:lpstr>ADN18 – Cycle Court - Interactions</vt:lpstr>
      <vt:lpstr>Une mise en œuvre sur 2 axes en cohérence avec le planning de l’Etape 3</vt:lpstr>
      <vt:lpstr>Points à traiter</vt:lpstr>
      <vt:lpstr>Organisation des travaux</vt:lpstr>
      <vt:lpstr>Le « DockerThon »</vt:lpstr>
      <vt:lpstr>Banque Digitale - Composants Techniques</vt:lpstr>
      <vt:lpstr>Présentation PowerPoint</vt:lpstr>
      <vt:lpstr>Présentation PowerPoint</vt:lpstr>
      <vt:lpstr>Architecture Docker</vt:lpstr>
      <vt:lpstr>Layer FS</vt:lpstr>
      <vt:lpstr>Différence VM % Docker</vt:lpstr>
      <vt:lpstr>Cycle de vie Docker</vt:lpstr>
      <vt:lpstr>Autres commandes utiles </vt:lpstr>
      <vt:lpstr>Serveurs de test</vt:lpstr>
      <vt:lpstr>Quelques exercices</vt:lpstr>
      <vt:lpstr>Présentation PowerPoint</vt:lpstr>
      <vt:lpstr>Docker et le réseau</vt:lpstr>
      <vt:lpstr>Port Mapping </vt:lpstr>
      <vt:lpstr>Cloisonnement des containers</vt:lpstr>
      <vt:lpstr>Construire une image – docker build</vt:lpstr>
      <vt:lpstr>Commandes BUILD</vt:lpstr>
      <vt:lpstr>Persistance des données - Volumes</vt:lpstr>
      <vt:lpstr>1 container OK, mais un SI ?</vt:lpstr>
    </vt:vector>
  </TitlesOfParts>
  <Company>Crédit Agricole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Jean Pierre Cordeiro</dc:creator>
  <cp:lastModifiedBy>Jean Pierre Cordeiro</cp:lastModifiedBy>
  <cp:revision>244</cp:revision>
  <cp:lastPrinted>2012-01-13T10:15:19Z</cp:lastPrinted>
  <dcterms:created xsi:type="dcterms:W3CDTF">2015-05-11T09:37:13Z</dcterms:created>
  <dcterms:modified xsi:type="dcterms:W3CDTF">2015-07-16T11:55:23Z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0x01010023FE692BBC180E46BDB9EBA857D314BA</vt:lpwstr>
  </property>
</Properties>
</file>