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2198" r:id="rId2"/>
    <p:sldId id="269" r:id="rId3"/>
    <p:sldId id="22191" r:id="rId4"/>
    <p:sldId id="22205" r:id="rId5"/>
    <p:sldId id="22200" r:id="rId6"/>
    <p:sldId id="22199" r:id="rId7"/>
    <p:sldId id="22190" r:id="rId8"/>
    <p:sldId id="22194" r:id="rId9"/>
    <p:sldId id="22195" r:id="rId10"/>
    <p:sldId id="22197" r:id="rId11"/>
    <p:sldId id="22201" r:id="rId12"/>
    <p:sldId id="22202" r:id="rId13"/>
    <p:sldId id="22204" r:id="rId14"/>
    <p:sldId id="2220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 &amp; GitHub 협업실전" id="{8C3C8654-3F49-41CE-B098-70B177A468F6}">
          <p14:sldIdLst>
            <p14:sldId id="22198"/>
            <p14:sldId id="269"/>
            <p14:sldId id="22191"/>
            <p14:sldId id="22205"/>
            <p14:sldId id="22200"/>
            <p14:sldId id="22199"/>
            <p14:sldId id="22190"/>
            <p14:sldId id="22194"/>
            <p14:sldId id="22195"/>
            <p14:sldId id="22197"/>
            <p14:sldId id="22201"/>
            <p14:sldId id="22202"/>
            <p14:sldId id="22204"/>
            <p14:sldId id="222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ADFA1-9B77-4C64-8B02-C97BD349BC27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56F94-3602-4260-B518-050186802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04302-0AD3-9B0F-14BE-820AE47C2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B06E0A-4017-34B3-6F3E-3BC657C4E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52613" y="849313"/>
            <a:ext cx="3152775" cy="1773237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4C2044C-77E4-784C-C994-54F48937B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6427D2-C730-33AA-73F6-DE75521C9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E7B9-F7E5-41F7-B76A-2DB6FB0989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52613" y="849313"/>
            <a:ext cx="3152775" cy="17732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E7B9-F7E5-41F7-B76A-2DB6FB0989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E269D-132B-EB7F-CCC3-F5D08907D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D8B1C16-B4A3-FF58-C516-A500E3F290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52613" y="849313"/>
            <a:ext cx="3152775" cy="1773237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367721-419A-4787-FE89-0B2EF7D57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9E841D-3F51-0ED9-C1DF-AC6B3FA23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E7B9-F7E5-41F7-B76A-2DB6FB0989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B65C8-5645-8C12-8570-7F56AC8C6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0CA578B-B284-7571-0600-C0D439134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52613" y="849313"/>
            <a:ext cx="3152775" cy="1773237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2105FD4-5711-9A9A-D276-F1637212F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861C2A-A131-5C7B-8091-5EC727EDF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E7B9-F7E5-41F7-B76A-2DB6FB0989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45E43-7ABA-7453-C383-D611255F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300C7B-00C3-89C8-E5C2-683100010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31895-F411-91CB-7B87-3AD6F6DE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4D8A4-1F0E-E4C8-BC84-8B967982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B461B-F2EC-2EED-0E37-3E360E73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4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6F7C-A56F-4EEC-64B6-76F3069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6EB6B-57FF-1004-8717-12EA35841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2CD65-386D-8A0D-D5C8-8EFBFA9D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5104B-EBA0-3482-07F2-1E781378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5B701-7415-B1B2-F851-D3CAE636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9C26D9-02EA-D365-DF76-886005345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C9AF81-B3F7-6876-EFF5-35339D752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9470F-BC83-DAE3-58B0-DAC75AC4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80535-A8B4-849E-24C7-A22F57E7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FE494-8044-7E4A-7A4D-A8E5FBE9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>
            <a:extLst>
              <a:ext uri="{FF2B5EF4-FFF2-40B4-BE49-F238E27FC236}">
                <a16:creationId xmlns:a16="http://schemas.microsoft.com/office/drawing/2014/main" id="{9856C13E-22C9-7D4F-A247-95F2DE8AD3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90925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7" name="Objekt 16" hidden="1">
                        <a:extLst>
                          <a:ext uri="{FF2B5EF4-FFF2-40B4-BE49-F238E27FC236}">
                            <a16:creationId xmlns:a16="http://schemas.microsoft.com/office/drawing/2014/main" id="{9856C13E-22C9-7D4F-A247-95F2DE8AD3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A6FD501-B4DA-5978-EA1F-92276976D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6" y="611396"/>
            <a:ext cx="11088000" cy="332399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Edit Master </a:t>
            </a:r>
            <a:r>
              <a:rPr lang="en-US"/>
              <a:t>title format, Georgia 24 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EE1E0-1E1A-E447-D1A9-401ED355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7EC30E81-3819-4838-86F8-85CC8E1129C7}" type="datetime4">
              <a:rPr lang="en-US" smtClean="0"/>
              <a:pPr/>
              <a:t>April 30, 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ABF528-4385-CF60-DF7E-F8FB2820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Template BOSSARD</a:t>
            </a:r>
            <a:endParaRPr lang="en-US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61127AC-A1E1-38B1-3391-787612E8E7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036" y="372839"/>
            <a:ext cx="10440000" cy="215444"/>
          </a:xfrm>
        </p:spPr>
        <p:txBody>
          <a:bodyPr>
            <a:noAutofit/>
          </a:bodyPr>
          <a:lstStyle>
            <a:lvl1pPr rtl="0"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subtitle format, Arial 14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05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5133">
          <p15:clr>
            <a:srgbClr val="FBAE40"/>
          </p15:clr>
        </p15:guide>
        <p15:guide id="5" pos="4941">
          <p15:clr>
            <a:srgbClr val="FBAE40"/>
          </p15:clr>
        </p15:guide>
        <p15:guide id="6" orient="horz" pos="1026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347">
          <p15:clr>
            <a:srgbClr val="FBAE40"/>
          </p15:clr>
        </p15:guide>
        <p15:guide id="9" pos="7333">
          <p15:clr>
            <a:srgbClr val="FBAE40"/>
          </p15:clr>
        </p15:guide>
        <p15:guide id="10" orient="horz" pos="37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DDE504CF-BE0F-2DD4-543B-5C9FF0838C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429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DDE504CF-BE0F-2DD4-543B-5C9FF0838C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A2CF6A2-5671-D9CE-79AC-10F64AE1E2C8}"/>
              </a:ext>
            </a:extLst>
          </p:cNvPr>
          <p:cNvSpPr/>
          <p:nvPr userDrawn="1"/>
        </p:nvSpPr>
        <p:spPr>
          <a:xfrm>
            <a:off x="0" y="0"/>
            <a:ext cx="12192000" cy="43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1" name="Titel 50">
            <a:extLst>
              <a:ext uri="{FF2B5EF4-FFF2-40B4-BE49-F238E27FC236}">
                <a16:creationId xmlns:a16="http://schemas.microsoft.com/office/drawing/2014/main" id="{CDE7B6F9-4E31-F396-609B-31B8B1712A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709674"/>
            <a:ext cx="11090275" cy="738664"/>
          </a:xfrm>
        </p:spPr>
        <p:txBody>
          <a:bodyPr vert="horz"/>
          <a:lstStyle>
            <a:lvl1pPr rtl="0">
              <a:lnSpc>
                <a:spcPct val="100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Big Headline blue, Arial 66 pt</a:t>
            </a:r>
          </a:p>
        </p:txBody>
      </p:sp>
      <p:sp>
        <p:nvSpPr>
          <p:cNvPr id="70" name="Textplatzhalter 69">
            <a:extLst>
              <a:ext uri="{FF2B5EF4-FFF2-40B4-BE49-F238E27FC236}">
                <a16:creationId xmlns:a16="http://schemas.microsoft.com/office/drawing/2014/main" id="{977E3D5A-CA46-90EA-3B42-A0C3D0EAA6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2" y="5579668"/>
            <a:ext cx="11090275" cy="369332"/>
          </a:xfrm>
        </p:spPr>
        <p:txBody>
          <a:bodyPr wrap="square">
            <a:spAutoFit/>
          </a:bodyPr>
          <a:lstStyle>
            <a:lvl1pPr rtl="0">
              <a:defRPr sz="2400" b="0"/>
            </a:lvl1pPr>
          </a:lstStyle>
          <a:p>
            <a:pPr lvl="0"/>
            <a:r>
              <a:rPr lang="en-US"/>
              <a:t>Subline, Arial 24 pt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9E1536-9FC8-65D5-9E31-AA9839B8E5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8CEB733D-11DF-4417-9D81-D3C49F89DB67}" type="datetime4">
              <a:rPr lang="en-US" smtClean="0"/>
              <a:t>April 30, 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575B31-8D01-9AD0-6744-2E3E102572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Template BOSSARD</a:t>
            </a:r>
          </a:p>
        </p:txBody>
      </p:sp>
    </p:spTree>
    <p:extLst>
      <p:ext uri="{BB962C8B-B14F-4D97-AF65-F5344CB8AC3E}">
        <p14:creationId xmlns:p14="http://schemas.microsoft.com/office/powerpoint/2010/main" val="3357448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4" pos="73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6BF9E-1D69-B202-088D-BACB2341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663B3-CFD5-C138-6020-39ED2ADE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C632D-EC15-B1EC-E00A-11D3B84E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27955-67BF-E6AF-2AF6-122623A6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A5928-BE96-9353-3615-7332843E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D2B3-B1BF-0947-BD2E-9BC0AB6A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95F46-AC50-C695-FB76-5C30FDC3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C98E2-0CE5-AD9C-B3BA-D60EDA6E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FBC77-B558-5096-9E14-A6BBDF45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72821-9998-6C3C-C61A-D9140C89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5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FD59A-FB32-62E6-9CD3-421941E3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0C645-DED6-BC6E-F852-D414D0CAB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CD9BEF-A73D-A1E8-0F17-D133527C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4FC49-F493-D604-2A28-839171B1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47CA3-663C-F238-DBD7-7AC297C5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701D9-11AB-5BD3-6956-7A4CA514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F991F-EB4D-765F-A873-7380E143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368CC-0D7D-182A-D56D-F7BF53BC8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9E6DE-FE85-C250-F7EB-D7A7DA3FE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86938-0F4D-D302-643C-57251715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D2D87-10E7-8D56-ED7E-69BB7CE0C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8AD874-C3EF-113D-F7B2-981B2251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6A99D5-030E-AC25-4CB5-2F922CB2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E0FF44-5FEF-5210-3532-4A5555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82A3-A140-35BD-4FE3-82FA9B9E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6EAD60-55D8-1223-545D-0A4B73C7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620F-83CD-1F4A-28C9-C7C561D2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39CDA-D7D1-B900-295F-73D90351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3290D2-6A38-3CD5-E9F5-A62D96A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15E5C-2432-41DE-9795-76A43A86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672B7-E382-E773-5DE7-A451DA77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5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D66BB-5814-0E64-EE12-69C59089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92F9A-A019-D694-BF11-72BAD8E5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71C101-93B5-7FDD-683C-94FFD8ECC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8944C-4F78-12C3-9473-1BE79A06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CB159-EC5F-0A89-B357-6264FE56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05487-367B-27B2-FC4A-74361258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D8D1-38E6-604E-583A-74A288F1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727B60-C48F-0B48-5D30-A8B415B93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CA30DA-B438-A845-325C-07F3AD8C8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97080-EDF9-1682-56B0-C61A3816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33C51-E66D-357A-7C63-F905A4A7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1C548-5899-8293-4BCC-6481F4FD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8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7B9ADB-9BD8-863E-A3A3-1E187863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44631-9147-5A58-83A5-494EAFF1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187CE-5A8B-CA56-9103-ED50A8AF5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8D9F-4F2C-4BC6-A828-22CD670ACABC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55CAB-F131-EB6D-5721-2FB7BE2B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8656-72A7-1D22-7DAA-A40A6E8F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6E51B-F5F8-4435-B0AB-75B93E08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6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ilooy.wordpress.com/2017/06/21/working-together-with-github-tutorial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74190-E85D-5FFC-A7B3-33AE047CE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2A2515C9-BCCC-3700-9827-8A57053C28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337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2A2515C9-BCCC-3700-9827-8A57053C28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337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">
            <a:extLst>
              <a:ext uri="{FF2B5EF4-FFF2-40B4-BE49-F238E27FC236}">
                <a16:creationId xmlns:a16="http://schemas.microsoft.com/office/drawing/2014/main" id="{714D20A9-AF49-8AEA-9663-35C456A825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71884" y="1309988"/>
            <a:ext cx="732573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>
            <a:spAutoFit/>
          </a:bodyPr>
          <a:lstStyle/>
          <a:p>
            <a:pPr algn="r" defTabSz="978998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</a:rPr>
              <a:t>01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4B2BABD1-9703-04E8-C166-CF00179ABD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6926" y="2281785"/>
            <a:ext cx="817531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>
            <a:spAutoFit/>
          </a:bodyPr>
          <a:lstStyle/>
          <a:p>
            <a:pPr algn="r" defTabSz="978998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</a:rPr>
              <a:t>02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E204FD18-E37B-CA97-1C8A-5BF7E2047D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6926" y="3459623"/>
            <a:ext cx="815929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>
            <a:spAutoFit/>
          </a:bodyPr>
          <a:lstStyle/>
          <a:p>
            <a:pPr algn="r" defTabSz="978998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</a:rPr>
              <a:t>03</a:t>
            </a:r>
          </a:p>
        </p:txBody>
      </p:sp>
      <p:sp>
        <p:nvSpPr>
          <p:cNvPr id="74" name="Textplatzhalter 64">
            <a:extLst>
              <a:ext uri="{FF2B5EF4-FFF2-40B4-BE49-F238E27FC236}">
                <a16:creationId xmlns:a16="http://schemas.microsoft.com/office/drawing/2014/main" id="{4054BB17-1891-BD2D-7F85-5A18945CF7C1}"/>
              </a:ext>
            </a:extLst>
          </p:cNvPr>
          <p:cNvSpPr txBox="1">
            <a:spLocks/>
          </p:cNvSpPr>
          <p:nvPr/>
        </p:nvSpPr>
        <p:spPr bwMode="gray">
          <a:xfrm>
            <a:off x="4655074" y="1478548"/>
            <a:ext cx="5400674" cy="938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/>
              <a:t>Git </a:t>
            </a:r>
            <a:r>
              <a:rPr lang="ko-KR" altLang="en-US" cap="all" dirty="0"/>
              <a:t>개요와 핵심 개념</a:t>
            </a:r>
            <a:endParaRPr lang="en-US" altLang="ko-KR" dirty="0"/>
          </a:p>
        </p:txBody>
      </p:sp>
      <p:sp>
        <p:nvSpPr>
          <p:cNvPr id="75" name="Textplatzhalter 64">
            <a:extLst>
              <a:ext uri="{FF2B5EF4-FFF2-40B4-BE49-F238E27FC236}">
                <a16:creationId xmlns:a16="http://schemas.microsoft.com/office/drawing/2014/main" id="{0941FB07-118A-0E1E-865C-DEBA651E1BF2}"/>
              </a:ext>
            </a:extLst>
          </p:cNvPr>
          <p:cNvSpPr txBox="1">
            <a:spLocks/>
          </p:cNvSpPr>
          <p:nvPr/>
        </p:nvSpPr>
        <p:spPr bwMode="gray">
          <a:xfrm>
            <a:off x="4653472" y="2417267"/>
            <a:ext cx="5400674" cy="938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cap="all" dirty="0"/>
              <a:t>Git </a:t>
            </a:r>
            <a:r>
              <a:rPr lang="ko-KR" altLang="en-US" cap="all" dirty="0"/>
              <a:t>주요 기능 설명 및 동작 방식</a:t>
            </a:r>
            <a:endParaRPr lang="en-US" altLang="ko-KR" sz="1200" dirty="0"/>
          </a:p>
        </p:txBody>
      </p:sp>
      <p:sp>
        <p:nvSpPr>
          <p:cNvPr id="78" name="Textplatzhalter 64">
            <a:extLst>
              <a:ext uri="{FF2B5EF4-FFF2-40B4-BE49-F238E27FC236}">
                <a16:creationId xmlns:a16="http://schemas.microsoft.com/office/drawing/2014/main" id="{4BF949D0-8EE1-6AF7-43A1-1DC5D9A8708F}"/>
              </a:ext>
            </a:extLst>
          </p:cNvPr>
          <p:cNvSpPr txBox="1">
            <a:spLocks/>
          </p:cNvSpPr>
          <p:nvPr/>
        </p:nvSpPr>
        <p:spPr bwMode="gray">
          <a:xfrm>
            <a:off x="4653472" y="3683748"/>
            <a:ext cx="5400674" cy="938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GitHub </a:t>
            </a:r>
            <a:r>
              <a:rPr lang="ko-KR" altLang="en-US" dirty="0"/>
              <a:t>협업 방법</a:t>
            </a:r>
            <a:endParaRPr lang="en-US" altLang="ko-KR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9D5A716-1C68-8D3D-F022-3DB84A49384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263" y="555132"/>
            <a:ext cx="3120021" cy="55758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>
            <a:spAutoFit/>
          </a:bodyPr>
          <a:lstStyle/>
          <a:p>
            <a:pPr defTabSz="978998" fontAlgn="base">
              <a:spcAft>
                <a:spcPct val="0"/>
              </a:spcAft>
            </a:pPr>
            <a:r>
              <a:rPr lang="en-US" sz="4000" b="1" dirty="0" err="1">
                <a:solidFill>
                  <a:schemeClr val="accent1"/>
                </a:solidFill>
                <a:ea typeface="+mn-ea"/>
                <a:cs typeface="+mn-cs"/>
              </a:rPr>
              <a:t>Phython</a:t>
            </a:r>
            <a:r>
              <a:rPr lang="en-US" sz="4000" b="1" dirty="0">
                <a:solidFill>
                  <a:schemeClr val="accent1"/>
                </a:solidFill>
                <a:ea typeface="+mn-ea"/>
                <a:cs typeface="+mn-cs"/>
              </a:rPr>
              <a:t> study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DA9BD7B-FAA3-A7D9-D0B5-B57AB9A0AA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9211" y="4530433"/>
            <a:ext cx="66364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>
            <a:spAutoFit/>
          </a:bodyPr>
          <a:lstStyle/>
          <a:p>
            <a:pPr algn="r" defTabSz="978998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</a:rPr>
              <a:t>04</a:t>
            </a:r>
          </a:p>
        </p:txBody>
      </p:sp>
      <p:sp>
        <p:nvSpPr>
          <p:cNvPr id="4" name="Textplatzhalter 64">
            <a:extLst>
              <a:ext uri="{FF2B5EF4-FFF2-40B4-BE49-F238E27FC236}">
                <a16:creationId xmlns:a16="http://schemas.microsoft.com/office/drawing/2014/main" id="{7A66913D-7324-7FC0-0897-4B11914A3482}"/>
              </a:ext>
            </a:extLst>
          </p:cNvPr>
          <p:cNvSpPr txBox="1">
            <a:spLocks/>
          </p:cNvSpPr>
          <p:nvPr/>
        </p:nvSpPr>
        <p:spPr bwMode="gray">
          <a:xfrm>
            <a:off x="4653472" y="4698307"/>
            <a:ext cx="5400674" cy="938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cap="all" dirty="0"/>
              <a:t>실전 협업 전략 및 사례</a:t>
            </a:r>
            <a:endParaRPr lang="en-US" altLang="ko-KR" sz="1200" b="0" dirty="0">
              <a:latin typeface="Aptos (본문)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29EFB8-E9CF-3CF9-4DB0-17241980AA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9211" y="5638298"/>
            <a:ext cx="66364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>
            <a:spAutoFit/>
          </a:bodyPr>
          <a:lstStyle/>
          <a:p>
            <a:pPr algn="r" defTabSz="978998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</a:rPr>
              <a:t>05</a:t>
            </a:r>
          </a:p>
        </p:txBody>
      </p:sp>
      <p:sp>
        <p:nvSpPr>
          <p:cNvPr id="7" name="Textplatzhalter 64">
            <a:extLst>
              <a:ext uri="{FF2B5EF4-FFF2-40B4-BE49-F238E27FC236}">
                <a16:creationId xmlns:a16="http://schemas.microsoft.com/office/drawing/2014/main" id="{F5F83A79-9442-735D-930D-80D325938B88}"/>
              </a:ext>
            </a:extLst>
          </p:cNvPr>
          <p:cNvSpPr txBox="1">
            <a:spLocks/>
          </p:cNvSpPr>
          <p:nvPr/>
        </p:nvSpPr>
        <p:spPr bwMode="gray">
          <a:xfrm>
            <a:off x="4653472" y="5806172"/>
            <a:ext cx="5400674" cy="938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198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A2DAC-E78F-1CAA-3B89-33C6851E5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188E7DD-2A41-FD2A-8624-6622063B0B8A}"/>
              </a:ext>
            </a:extLst>
          </p:cNvPr>
          <p:cNvSpPr txBox="1">
            <a:spLocks/>
          </p:cNvSpPr>
          <p:nvPr/>
        </p:nvSpPr>
        <p:spPr bwMode="gray">
          <a:xfrm>
            <a:off x="466676" y="454295"/>
            <a:ext cx="5953361" cy="557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en-US" sz="4000" b="1" dirty="0">
                <a:solidFill>
                  <a:schemeClr val="accent1"/>
                </a:solidFill>
                <a:ea typeface="+mn-ea"/>
                <a:cs typeface="+mn-cs"/>
              </a:rPr>
              <a:t>Git</a:t>
            </a:r>
            <a:r>
              <a:rPr lang="ko-KR" altLang="en-US" sz="4000" b="1" dirty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en-US" altLang="ko-KR" sz="4000" b="1" dirty="0">
                <a:solidFill>
                  <a:schemeClr val="accent1"/>
                </a:solidFill>
                <a:ea typeface="+mn-ea"/>
                <a:cs typeface="+mn-cs"/>
              </a:rPr>
              <a:t>checkout,</a:t>
            </a:r>
            <a:r>
              <a:rPr lang="ko-KR" altLang="en-US" sz="4000" b="1" dirty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en-US" altLang="ko-KR" sz="4000" b="1" dirty="0">
                <a:solidFill>
                  <a:schemeClr val="accent1"/>
                </a:solidFill>
                <a:ea typeface="+mn-ea"/>
                <a:cs typeface="+mn-cs"/>
              </a:rPr>
              <a:t>revert, reset </a:t>
            </a:r>
            <a:endParaRPr lang="en-US" sz="4000" b="1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12" name="Textplatzhalter 64">
            <a:extLst>
              <a:ext uri="{FF2B5EF4-FFF2-40B4-BE49-F238E27FC236}">
                <a16:creationId xmlns:a16="http://schemas.microsoft.com/office/drawing/2014/main" id="{99013CF8-647E-359E-C802-E8F8CD47A71B}"/>
              </a:ext>
            </a:extLst>
          </p:cNvPr>
          <p:cNvSpPr txBox="1">
            <a:spLocks/>
          </p:cNvSpPr>
          <p:nvPr/>
        </p:nvSpPr>
        <p:spPr bwMode="gray">
          <a:xfrm>
            <a:off x="1072422" y="6163217"/>
            <a:ext cx="8641107" cy="929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en-US" altLang="ko-KR" sz="13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D54B083-338F-7656-6ACC-1170B4B023D4}"/>
              </a:ext>
            </a:extLst>
          </p:cNvPr>
          <p:cNvSpPr txBox="1">
            <a:spLocks/>
          </p:cNvSpPr>
          <p:nvPr/>
        </p:nvSpPr>
        <p:spPr bwMode="gray">
          <a:xfrm>
            <a:off x="1028848" y="1257538"/>
            <a:ext cx="37128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ea typeface="+mn-ea"/>
                <a:cs typeface="+mn-cs"/>
              </a:rPr>
              <a:t>1. Git checkout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E3BA184-3E06-72F9-E4F5-4A640254E8B1}"/>
              </a:ext>
            </a:extLst>
          </p:cNvPr>
          <p:cNvSpPr txBox="1">
            <a:spLocks/>
          </p:cNvSpPr>
          <p:nvPr/>
        </p:nvSpPr>
        <p:spPr bwMode="gray">
          <a:xfrm>
            <a:off x="1028848" y="2115376"/>
            <a:ext cx="37128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ea typeface="+mn-ea"/>
                <a:cs typeface="+mn-cs"/>
              </a:rPr>
              <a:t>2. Git revert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D77D289-34E5-F1FB-3342-F6FEF2E8E6EC}"/>
              </a:ext>
            </a:extLst>
          </p:cNvPr>
          <p:cNvSpPr txBox="1">
            <a:spLocks/>
          </p:cNvSpPr>
          <p:nvPr/>
        </p:nvSpPr>
        <p:spPr bwMode="gray">
          <a:xfrm>
            <a:off x="1028848" y="3290500"/>
            <a:ext cx="37128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ea typeface="+mn-ea"/>
                <a:cs typeface="+mn-cs"/>
              </a:rPr>
              <a:t>3. Git reset</a:t>
            </a:r>
          </a:p>
        </p:txBody>
      </p:sp>
      <p:sp>
        <p:nvSpPr>
          <p:cNvPr id="7" name="Textplatzhalter 64">
            <a:extLst>
              <a:ext uri="{FF2B5EF4-FFF2-40B4-BE49-F238E27FC236}">
                <a16:creationId xmlns:a16="http://schemas.microsoft.com/office/drawing/2014/main" id="{BC901CAF-E356-8D48-BCFD-7A5C4B19DEED}"/>
              </a:ext>
            </a:extLst>
          </p:cNvPr>
          <p:cNvSpPr txBox="1">
            <a:spLocks/>
          </p:cNvSpPr>
          <p:nvPr/>
        </p:nvSpPr>
        <p:spPr bwMode="gray">
          <a:xfrm>
            <a:off x="1277335" y="1599670"/>
            <a:ext cx="8865041" cy="10539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: </a:t>
            </a:r>
            <a:r>
              <a:rPr lang="ko-KR" altLang="en-US" sz="1300" dirty="0"/>
              <a:t>특정 </a:t>
            </a:r>
            <a:r>
              <a:rPr lang="ko-KR" altLang="en-US" sz="1300" dirty="0" err="1"/>
              <a:t>브랜치나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커밋</a:t>
            </a:r>
            <a:r>
              <a:rPr lang="en-US" altLang="ko-KR" sz="1300" dirty="0"/>
              <a:t>, </a:t>
            </a:r>
            <a:r>
              <a:rPr lang="ko-KR" altLang="en-US" sz="1300" dirty="0"/>
              <a:t>파일로 이동하거나 복원하는 명령어 </a:t>
            </a:r>
            <a:r>
              <a:rPr lang="en-US" altLang="ko-KR" sz="1300" dirty="0"/>
              <a:t>/ </a:t>
            </a:r>
            <a:r>
              <a:rPr lang="ko-KR" altLang="en-US" sz="1300" dirty="0" err="1"/>
              <a:t>커밋을</a:t>
            </a:r>
            <a:r>
              <a:rPr lang="ko-KR" altLang="en-US" sz="1300" dirty="0"/>
              <a:t> 삭제하진 않고 단지 </a:t>
            </a:r>
            <a:r>
              <a:rPr lang="en-US" altLang="ko-KR" sz="1300" dirty="0"/>
              <a:t>“</a:t>
            </a:r>
            <a:r>
              <a:rPr lang="ko-KR" altLang="en-US" sz="1300" dirty="0"/>
              <a:t>그 시점 으로 이동</a:t>
            </a:r>
            <a:r>
              <a:rPr lang="en-US" altLang="ko-KR" sz="1300" dirty="0"/>
              <a:t>＂</a:t>
            </a:r>
            <a:r>
              <a:rPr lang="ko-KR" altLang="en-US" sz="1300" dirty="0"/>
              <a:t>하는 것</a:t>
            </a:r>
            <a:endParaRPr lang="en-US" altLang="ko-KR" sz="1300" dirty="0"/>
          </a:p>
        </p:txBody>
      </p:sp>
      <p:sp>
        <p:nvSpPr>
          <p:cNvPr id="8" name="Textplatzhalter 64">
            <a:extLst>
              <a:ext uri="{FF2B5EF4-FFF2-40B4-BE49-F238E27FC236}">
                <a16:creationId xmlns:a16="http://schemas.microsoft.com/office/drawing/2014/main" id="{D3C0D280-C6D1-B3C7-F1A3-6B2ABF614B68}"/>
              </a:ext>
            </a:extLst>
          </p:cNvPr>
          <p:cNvSpPr txBox="1">
            <a:spLocks/>
          </p:cNvSpPr>
          <p:nvPr/>
        </p:nvSpPr>
        <p:spPr bwMode="gray">
          <a:xfrm>
            <a:off x="1277335" y="2449810"/>
            <a:ext cx="8865041" cy="10539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:  </a:t>
            </a:r>
            <a:r>
              <a:rPr lang="ko-KR" altLang="en-US" sz="1300" dirty="0"/>
              <a:t>이전 </a:t>
            </a:r>
            <a:r>
              <a:rPr lang="ko-KR" altLang="en-US" sz="1300" dirty="0" err="1"/>
              <a:t>커밋을</a:t>
            </a:r>
            <a:r>
              <a:rPr lang="ko-KR" altLang="en-US" sz="1300" dirty="0"/>
              <a:t> 되돌리는 반대 </a:t>
            </a:r>
            <a:r>
              <a:rPr lang="ko-KR" altLang="en-US" sz="1300" dirty="0" err="1"/>
              <a:t>커밋을</a:t>
            </a:r>
            <a:r>
              <a:rPr lang="ko-KR" altLang="en-US" sz="1300" dirty="0"/>
              <a:t> 만들어서 히스토리 유지</a:t>
            </a:r>
            <a:endParaRPr lang="en-US" altLang="ko-KR" sz="1300" dirty="0"/>
          </a:p>
          <a:p>
            <a:r>
              <a:rPr lang="ko-KR" altLang="en-US" sz="1300" dirty="0"/>
              <a:t>기존 </a:t>
            </a:r>
            <a:r>
              <a:rPr lang="ko-KR" altLang="en-US" sz="1300" dirty="0" err="1"/>
              <a:t>커밋은</a:t>
            </a:r>
            <a:r>
              <a:rPr lang="ko-KR" altLang="en-US" sz="1300" dirty="0"/>
              <a:t> 그대로 남겨두고 새로운 </a:t>
            </a:r>
            <a:r>
              <a:rPr lang="ko-KR" altLang="en-US" sz="1300" dirty="0" err="1"/>
              <a:t>커밋을</a:t>
            </a:r>
            <a:r>
              <a:rPr lang="ko-KR" altLang="en-US" sz="1300" dirty="0"/>
              <a:t> 생성함 </a:t>
            </a:r>
            <a:r>
              <a:rPr lang="en-US" altLang="ko-KR" sz="1300" dirty="0"/>
              <a:t>( </a:t>
            </a:r>
            <a:r>
              <a:rPr lang="ko-KR" altLang="en-US" sz="1300" dirty="0"/>
              <a:t>협업 시 이전 </a:t>
            </a:r>
            <a:r>
              <a:rPr lang="ko-KR" altLang="en-US" sz="1300" dirty="0" err="1"/>
              <a:t>커밋을</a:t>
            </a:r>
            <a:r>
              <a:rPr lang="ko-KR" altLang="en-US" sz="1300" dirty="0"/>
              <a:t> 취소할 때 </a:t>
            </a:r>
            <a:r>
              <a:rPr lang="en-US" altLang="ko-KR" sz="1300" dirty="0"/>
              <a:t>)</a:t>
            </a:r>
          </a:p>
        </p:txBody>
      </p:sp>
      <p:sp>
        <p:nvSpPr>
          <p:cNvPr id="9" name="Textplatzhalter 64">
            <a:extLst>
              <a:ext uri="{FF2B5EF4-FFF2-40B4-BE49-F238E27FC236}">
                <a16:creationId xmlns:a16="http://schemas.microsoft.com/office/drawing/2014/main" id="{AD519D4F-3117-0FC1-815F-86932CF171CB}"/>
              </a:ext>
            </a:extLst>
          </p:cNvPr>
          <p:cNvSpPr txBox="1">
            <a:spLocks/>
          </p:cNvSpPr>
          <p:nvPr/>
        </p:nvSpPr>
        <p:spPr bwMode="gray">
          <a:xfrm>
            <a:off x="1259633" y="3634384"/>
            <a:ext cx="8865041" cy="10539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: </a:t>
            </a:r>
            <a:r>
              <a:rPr lang="ko-KR" altLang="en-US" sz="1300" dirty="0"/>
              <a:t>과거 </a:t>
            </a:r>
            <a:r>
              <a:rPr lang="ko-KR" altLang="en-US" sz="1300" dirty="0" err="1"/>
              <a:t>커밋</a:t>
            </a:r>
            <a:r>
              <a:rPr lang="ko-KR" altLang="en-US" sz="1300" dirty="0"/>
              <a:t> 상태로 이동하고</a:t>
            </a:r>
            <a:r>
              <a:rPr lang="en-US" altLang="ko-KR" sz="1300" dirty="0"/>
              <a:t>, </a:t>
            </a:r>
            <a:r>
              <a:rPr lang="ko-KR" altLang="en-US" sz="1300" dirty="0"/>
              <a:t>히스토리 변경</a:t>
            </a:r>
            <a:endParaRPr lang="en-US" altLang="ko-KR" sz="1300" dirty="0"/>
          </a:p>
          <a:p>
            <a:endParaRPr lang="en-US" altLang="ko-KR" sz="13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D44D99D-DD7C-1AC3-FA80-848DE7BD12C9}"/>
              </a:ext>
            </a:extLst>
          </p:cNvPr>
          <p:cNvGraphicFramePr>
            <a:graphicFrameLocks noGrp="1"/>
          </p:cNvGraphicFramePr>
          <p:nvPr/>
        </p:nvGraphicFramePr>
        <p:xfrm>
          <a:off x="1028848" y="4353881"/>
          <a:ext cx="9764267" cy="169635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52854">
                  <a:extLst>
                    <a:ext uri="{9D8B030D-6E8A-4147-A177-3AD203B41FA5}">
                      <a16:colId xmlns:a16="http://schemas.microsoft.com/office/drawing/2014/main" val="2129696307"/>
                    </a:ext>
                  </a:extLst>
                </a:gridCol>
                <a:gridCol w="3829424">
                  <a:extLst>
                    <a:ext uri="{9D8B030D-6E8A-4147-A177-3AD203B41FA5}">
                      <a16:colId xmlns:a16="http://schemas.microsoft.com/office/drawing/2014/main" val="1394302092"/>
                    </a:ext>
                  </a:extLst>
                </a:gridCol>
                <a:gridCol w="3981989">
                  <a:extLst>
                    <a:ext uri="{9D8B030D-6E8A-4147-A177-3AD203B41FA5}">
                      <a16:colId xmlns:a16="http://schemas.microsoft.com/office/drawing/2014/main" val="4234917987"/>
                    </a:ext>
                  </a:extLst>
                </a:gridCol>
              </a:tblGrid>
              <a:tr h="2945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이유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71376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Git checkout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과거 상태로 코드만 복원하고 싶을 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커밋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히스토리를 건드리지 않음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4998"/>
                  </a:ext>
                </a:extLst>
              </a:tr>
              <a:tr h="52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revert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협업 중 잘못된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커밋을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되돌릴 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히스토리를 안전하게 되돌릴 수 있음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0472"/>
                  </a:ext>
                </a:extLst>
              </a:tr>
              <a:tr h="447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reset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커밋을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아예 삭제하고 싶을 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히스토리를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재작성할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있음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3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85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FB6BB-16EA-7DE1-682E-0E2C052BA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FAAD3967-60C4-24C2-71E2-7376771B12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FAAD3967-60C4-24C2-71E2-7376771B12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A8BAA4BC-DBE1-FFFC-2D3E-2FA1FD40B67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>
            <a:normAutofit fontScale="90000"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협업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725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68D7-936B-9DF0-993E-B09DF1517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C62AE28-E9A3-2C78-BA95-3D3F66861628}"/>
              </a:ext>
            </a:extLst>
          </p:cNvPr>
          <p:cNvSpPr txBox="1">
            <a:spLocks/>
          </p:cNvSpPr>
          <p:nvPr/>
        </p:nvSpPr>
        <p:spPr bwMode="gray">
          <a:xfrm>
            <a:off x="466676" y="454295"/>
            <a:ext cx="9647962" cy="557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en-US" sz="4000" b="1" dirty="0">
                <a:solidFill>
                  <a:schemeClr val="accent1"/>
                </a:solidFill>
                <a:ea typeface="+mn-ea"/>
                <a:cs typeface="+mn-cs"/>
              </a:rPr>
              <a:t>Git</a:t>
            </a:r>
            <a:r>
              <a:rPr lang="ko-KR" altLang="en-US" sz="4000" b="1" dirty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en-US" altLang="ko-KR" sz="4000" b="1" dirty="0">
                <a:solidFill>
                  <a:schemeClr val="accent1"/>
                </a:solidFill>
                <a:ea typeface="+mn-ea"/>
                <a:cs typeface="+mn-cs"/>
              </a:rPr>
              <a:t>fork, pull request , issue , conflict resolve</a:t>
            </a:r>
            <a:endParaRPr lang="en-US" sz="4000" b="1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12" name="Textplatzhalter 64">
            <a:extLst>
              <a:ext uri="{FF2B5EF4-FFF2-40B4-BE49-F238E27FC236}">
                <a16:creationId xmlns:a16="http://schemas.microsoft.com/office/drawing/2014/main" id="{861910F1-0507-FEEA-C7EE-75DFD33283C4}"/>
              </a:ext>
            </a:extLst>
          </p:cNvPr>
          <p:cNvSpPr txBox="1">
            <a:spLocks/>
          </p:cNvSpPr>
          <p:nvPr/>
        </p:nvSpPr>
        <p:spPr bwMode="gray">
          <a:xfrm>
            <a:off x="1072422" y="6163217"/>
            <a:ext cx="8641107" cy="929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en-US" altLang="ko-KR" sz="1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A60BE4-CD72-ECF1-551C-3411BED3E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9" y="1402432"/>
            <a:ext cx="10388942" cy="50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EF6B-9154-3123-6F01-8B8909548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6752F3B-2A1E-A37F-961A-3F09ACEF5716}"/>
              </a:ext>
            </a:extLst>
          </p:cNvPr>
          <p:cNvSpPr txBox="1">
            <a:spLocks/>
          </p:cNvSpPr>
          <p:nvPr/>
        </p:nvSpPr>
        <p:spPr bwMode="gray">
          <a:xfrm>
            <a:off x="466676" y="454295"/>
            <a:ext cx="708847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ko-KR" altLang="en-US" sz="4000" b="1">
                <a:solidFill>
                  <a:schemeClr val="accent1"/>
                </a:solidFill>
                <a:ea typeface="+mn-ea"/>
                <a:cs typeface="+mn-cs"/>
              </a:rPr>
              <a:t>주요 협업 도구 개념 </a:t>
            </a:r>
            <a:r>
              <a:rPr lang="en-US" altLang="ko-KR" sz="4000" b="1">
                <a:solidFill>
                  <a:schemeClr val="accent1"/>
                </a:solidFill>
                <a:ea typeface="+mn-ea"/>
                <a:cs typeface="+mn-cs"/>
              </a:rPr>
              <a:t>&amp; </a:t>
            </a:r>
            <a:r>
              <a:rPr lang="ko-KR" altLang="en-US" sz="4000" b="1">
                <a:solidFill>
                  <a:schemeClr val="accent1"/>
                </a:solidFill>
                <a:ea typeface="+mn-ea"/>
                <a:cs typeface="+mn-cs"/>
              </a:rPr>
              <a:t>동작 방식</a:t>
            </a:r>
            <a:endParaRPr lang="en-US" sz="4000" b="1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12" name="Textplatzhalter 64">
            <a:extLst>
              <a:ext uri="{FF2B5EF4-FFF2-40B4-BE49-F238E27FC236}">
                <a16:creationId xmlns:a16="http://schemas.microsoft.com/office/drawing/2014/main" id="{19053F22-71D1-A961-4D27-433B5C6A078E}"/>
              </a:ext>
            </a:extLst>
          </p:cNvPr>
          <p:cNvSpPr txBox="1">
            <a:spLocks/>
          </p:cNvSpPr>
          <p:nvPr/>
        </p:nvSpPr>
        <p:spPr bwMode="gray">
          <a:xfrm>
            <a:off x="1072422" y="6163217"/>
            <a:ext cx="8641107" cy="929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en-US" altLang="ko-KR" sz="13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3AA020-6A24-C51D-FE65-9CB1DE1FAC63}"/>
              </a:ext>
            </a:extLst>
          </p:cNvPr>
          <p:cNvGraphicFramePr>
            <a:graphicFrameLocks noGrp="1"/>
          </p:cNvGraphicFramePr>
          <p:nvPr/>
        </p:nvGraphicFramePr>
        <p:xfrm>
          <a:off x="964492" y="3935118"/>
          <a:ext cx="9997173" cy="28192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0333">
                  <a:extLst>
                    <a:ext uri="{9D8B030D-6E8A-4147-A177-3AD203B41FA5}">
                      <a16:colId xmlns:a16="http://schemas.microsoft.com/office/drawing/2014/main" val="2129696307"/>
                    </a:ext>
                  </a:extLst>
                </a:gridCol>
                <a:gridCol w="4525542">
                  <a:extLst>
                    <a:ext uri="{9D8B030D-6E8A-4147-A177-3AD203B41FA5}">
                      <a16:colId xmlns:a16="http://schemas.microsoft.com/office/drawing/2014/main" val="1478630656"/>
                    </a:ext>
                  </a:extLst>
                </a:gridCol>
                <a:gridCol w="4021298">
                  <a:extLst>
                    <a:ext uri="{9D8B030D-6E8A-4147-A177-3AD203B41FA5}">
                      <a16:colId xmlns:a16="http://schemas.microsoft.com/office/drawing/2014/main" val="1394302092"/>
                    </a:ext>
                  </a:extLst>
                </a:gridCol>
              </a:tblGrid>
              <a:tr h="349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개념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주요목적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71376"/>
                  </a:ext>
                </a:extLst>
              </a:tr>
              <a:tr h="700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fork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원격 저장소를 내 계정으로 복사해서 독립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원본은 그대로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나만의 작업 공간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54998"/>
                  </a:ext>
                </a:extLst>
              </a:tr>
              <a:tr h="62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Pull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request (PR)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저장소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브랜치의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변경내용을 원본 저장소로 병합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리뷰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 반영 요청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하기 전 확인 받는 절차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472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Issue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 요청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질문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개선사항 등을 기록하고 관리하는 게시판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작업을 정리하는 단위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작업 요청 및 피드백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231792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Conflict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resolve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시 충돌 발생 시 수동으로 코드 충돌 수정 후 병합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협업 중 코드 충돌 해결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389446"/>
                  </a:ext>
                </a:extLst>
              </a:tr>
            </a:tbl>
          </a:graphicData>
        </a:graphic>
      </p:graphicFrame>
      <p:grpSp>
        <p:nvGrpSpPr>
          <p:cNvPr id="74" name="그룹 73">
            <a:extLst>
              <a:ext uri="{FF2B5EF4-FFF2-40B4-BE49-F238E27FC236}">
                <a16:creationId xmlns:a16="http://schemas.microsoft.com/office/drawing/2014/main" id="{1E2E0B58-5057-5041-2E5F-F5CE93327BAB}"/>
              </a:ext>
            </a:extLst>
          </p:cNvPr>
          <p:cNvGrpSpPr/>
          <p:nvPr/>
        </p:nvGrpSpPr>
        <p:grpSpPr>
          <a:xfrm>
            <a:off x="256404" y="1111478"/>
            <a:ext cx="11085529" cy="2460058"/>
            <a:chOff x="219081" y="3994637"/>
            <a:chExt cx="11085529" cy="2460058"/>
          </a:xfrm>
        </p:grpSpPr>
        <p:sp>
          <p:nvSpPr>
            <p:cNvPr id="43" name="Shape 20">
              <a:extLst>
                <a:ext uri="{FF2B5EF4-FFF2-40B4-BE49-F238E27FC236}">
                  <a16:creationId xmlns:a16="http://schemas.microsoft.com/office/drawing/2014/main" id="{B6BC9F0E-9C79-BA9F-19B9-6B151189B9B1}"/>
                </a:ext>
              </a:extLst>
            </p:cNvPr>
            <p:cNvSpPr/>
            <p:nvPr/>
          </p:nvSpPr>
          <p:spPr>
            <a:xfrm>
              <a:off x="546902" y="4295054"/>
              <a:ext cx="10757708" cy="20896"/>
            </a:xfrm>
            <a:prstGeom prst="rightArrow">
              <a:avLst/>
            </a:prstGeom>
            <a:ln w="63500">
              <a:solidFill>
                <a:srgbClr val="BFBFBF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endParaRPr sz="1350"/>
            </a:p>
          </p:txBody>
        </p:sp>
        <p:sp>
          <p:nvSpPr>
            <p:cNvPr id="46" name="Shape 23">
              <a:extLst>
                <a:ext uri="{FF2B5EF4-FFF2-40B4-BE49-F238E27FC236}">
                  <a16:creationId xmlns:a16="http://schemas.microsoft.com/office/drawing/2014/main" id="{4704398A-93D3-B693-D3FF-84D26787961D}"/>
                </a:ext>
              </a:extLst>
            </p:cNvPr>
            <p:cNvSpPr/>
            <p:nvPr/>
          </p:nvSpPr>
          <p:spPr>
            <a:xfrm>
              <a:off x="596636" y="4465560"/>
              <a:ext cx="1464828" cy="2502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3483C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algn="ctr"/>
              <a:r>
                <a:rPr lang="en-US" sz="15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</a:t>
              </a:r>
            </a:p>
          </p:txBody>
        </p:sp>
        <p:sp>
          <p:nvSpPr>
            <p:cNvPr id="49" name="Shape 26">
              <a:extLst>
                <a:ext uri="{FF2B5EF4-FFF2-40B4-BE49-F238E27FC236}">
                  <a16:creationId xmlns:a16="http://schemas.microsoft.com/office/drawing/2014/main" id="{DDE36089-7FF2-836B-74BB-B722AE54A58F}"/>
                </a:ext>
              </a:extLst>
            </p:cNvPr>
            <p:cNvSpPr/>
            <p:nvPr/>
          </p:nvSpPr>
          <p:spPr>
            <a:xfrm>
              <a:off x="2374904" y="4466936"/>
              <a:ext cx="2995778" cy="2488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3483C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algn="ctr"/>
              <a:r>
                <a:rPr lang="en-US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fork </a:t>
              </a:r>
              <a:r>
                <a:rPr lang="en-US" altLang="ko-KR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ko-KR" altLang="en-US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branch </a:t>
              </a:r>
              <a:r>
                <a:rPr lang="ko-KR" altLang="en-US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생성</a:t>
              </a:r>
              <a:endParaRPr sz="1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661176-3E51-7E21-3C8B-9590F8007857}"/>
                </a:ext>
              </a:extLst>
            </p:cNvPr>
            <p:cNvSpPr txBox="1"/>
            <p:nvPr/>
          </p:nvSpPr>
          <p:spPr>
            <a:xfrm>
              <a:off x="219081" y="4770248"/>
              <a:ext cx="24085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ko-KR" altLang="en-US" sz="1100" dirty="0">
                  <a:latin typeface="Helvetica Neue Light"/>
                </a:rPr>
                <a:t>협업관리의 시작 </a:t>
              </a:r>
              <a:r>
                <a:rPr lang="en-US" altLang="ko-KR" sz="1100" dirty="0">
                  <a:latin typeface="Helvetica Neue Light"/>
                </a:rPr>
                <a:t>–</a:t>
              </a:r>
            </a:p>
            <a:p>
              <a:pPr algn="ctr"/>
              <a:r>
                <a:rPr lang="ko-KR" altLang="en-US" sz="1100" dirty="0">
                  <a:latin typeface="Helvetica Neue Light"/>
                </a:rPr>
                <a:t>작업 요청</a:t>
              </a:r>
              <a:r>
                <a:rPr lang="en-US" altLang="ko-KR" sz="1100" dirty="0">
                  <a:latin typeface="Helvetica Neue Light"/>
                </a:rPr>
                <a:t>, </a:t>
              </a:r>
              <a:r>
                <a:rPr lang="ko-KR" altLang="en-US" sz="1100" dirty="0">
                  <a:latin typeface="Helvetica Neue Light"/>
                </a:rPr>
                <a:t>버그리포트</a:t>
              </a:r>
              <a:r>
                <a:rPr lang="en-US" altLang="ko-KR" sz="1100" dirty="0">
                  <a:latin typeface="Helvetica Neue Light"/>
                </a:rPr>
                <a:t>, </a:t>
              </a:r>
              <a:r>
                <a:rPr lang="ko-KR" altLang="en-US" sz="1100" dirty="0">
                  <a:latin typeface="Helvetica Neue Light"/>
                </a:rPr>
                <a:t>개선 제안</a:t>
              </a:r>
              <a:endParaRPr lang="en-US" altLang="ko-KR" sz="1100" dirty="0">
                <a:latin typeface="Helvetica Neue Light"/>
              </a:endParaRPr>
            </a:p>
            <a:p>
              <a:pPr algn="ctr"/>
              <a:r>
                <a:rPr lang="en-US" altLang="ko-KR" sz="1100" dirty="0">
                  <a:latin typeface="Helvetica Neue Light"/>
                </a:rPr>
                <a:t>Issue </a:t>
              </a:r>
              <a:r>
                <a:rPr lang="ko-KR" altLang="en-US" sz="1100" dirty="0">
                  <a:latin typeface="Helvetica Neue Light"/>
                </a:rPr>
                <a:t>등록 후 담당자 지정</a:t>
              </a:r>
              <a:endParaRPr lang="en-US" altLang="ko-KR" sz="1100" dirty="0">
                <a:latin typeface="Helvetica Neue Light"/>
              </a:endParaRPr>
            </a:p>
            <a:p>
              <a:pPr algn="ctr"/>
              <a:r>
                <a:rPr lang="en-US" altLang="ko-KR" sz="1100" dirty="0">
                  <a:latin typeface="Helvetica Neue Light"/>
                </a:rPr>
                <a:t>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0FBC69-20C1-2C64-973F-A18BD5467B1D}"/>
                </a:ext>
              </a:extLst>
            </p:cNvPr>
            <p:cNvSpPr txBox="1"/>
            <p:nvPr/>
          </p:nvSpPr>
          <p:spPr>
            <a:xfrm>
              <a:off x="5222499" y="4779173"/>
              <a:ext cx="3124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Helvetica Neue Light"/>
                </a:rPr>
                <a:t>수정 내용 저장 </a:t>
              </a:r>
              <a:r>
                <a:rPr lang="en-US" altLang="ko-KR" sz="1100" dirty="0">
                  <a:latin typeface="Helvetica Neue Light"/>
                </a:rPr>
                <a:t>(commit)</a:t>
              </a:r>
            </a:p>
            <a:p>
              <a:pPr algn="ctr"/>
              <a:r>
                <a:rPr lang="ko-KR" altLang="en-US" sz="1100" dirty="0">
                  <a:latin typeface="Helvetica Neue Light"/>
                </a:rPr>
                <a:t>원격 저장소로 전송 </a:t>
              </a:r>
              <a:r>
                <a:rPr lang="en-US" altLang="ko-KR" sz="1100" dirty="0">
                  <a:latin typeface="Helvetica Neue Light"/>
                </a:rPr>
                <a:t>(push)</a:t>
              </a:r>
              <a:endParaRPr lang="en-US" sz="1100" dirty="0">
                <a:latin typeface="Helvetica Neue Light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DB3A0C5-1D1D-4F25-EF53-78EF1F17BD62}"/>
                </a:ext>
              </a:extLst>
            </p:cNvPr>
            <p:cNvSpPr txBox="1"/>
            <p:nvPr/>
          </p:nvSpPr>
          <p:spPr>
            <a:xfrm>
              <a:off x="2627627" y="4779174"/>
              <a:ext cx="274305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ko-KR" altLang="en-US" sz="1100" dirty="0">
                  <a:latin typeface="Helvetica Neue Light"/>
                </a:rPr>
                <a:t>작업할 저장소</a:t>
              </a:r>
              <a:r>
                <a:rPr lang="en-US" altLang="ko-KR" sz="1100" dirty="0">
                  <a:latin typeface="Helvetica Neue Light"/>
                </a:rPr>
                <a:t>/ </a:t>
              </a:r>
              <a:r>
                <a:rPr lang="ko-KR" altLang="en-US" sz="1100" dirty="0" err="1">
                  <a:latin typeface="Helvetica Neue Light"/>
                </a:rPr>
                <a:t>브랜치</a:t>
              </a:r>
              <a:r>
                <a:rPr lang="ko-KR" altLang="en-US" sz="1100" dirty="0">
                  <a:latin typeface="Helvetica Neue Light"/>
                </a:rPr>
                <a:t> 마련 </a:t>
              </a:r>
              <a:r>
                <a:rPr lang="en-US" altLang="ko-KR" sz="1100" dirty="0">
                  <a:latin typeface="Helvetica Neue Light"/>
                </a:rPr>
                <a:t>–</a:t>
              </a:r>
            </a:p>
            <a:p>
              <a:pPr algn="ctr"/>
              <a:r>
                <a:rPr lang="en-US" altLang="ko-KR" sz="1100" dirty="0">
                  <a:latin typeface="Helvetica Neue Light"/>
                </a:rPr>
                <a:t>Fork : </a:t>
              </a:r>
              <a:r>
                <a:rPr lang="ko-KR" altLang="en-US" sz="1100" dirty="0">
                  <a:latin typeface="Helvetica Neue Light"/>
                </a:rPr>
                <a:t>원본 저장소 내 계정으로 복사</a:t>
              </a:r>
              <a:endParaRPr lang="en-US" altLang="ko-KR" sz="1100" dirty="0">
                <a:latin typeface="Helvetica Neue Light"/>
              </a:endParaRPr>
            </a:p>
            <a:p>
              <a:pPr algn="ctr"/>
              <a:r>
                <a:rPr lang="en-US" altLang="ko-KR" sz="1100" dirty="0">
                  <a:latin typeface="Helvetica Neue Light"/>
                </a:rPr>
                <a:t>Branch : </a:t>
              </a:r>
              <a:r>
                <a:rPr lang="ko-KR" altLang="en-US" sz="1100" dirty="0">
                  <a:latin typeface="Helvetica Neue Light"/>
                </a:rPr>
                <a:t>같은 저장소 내 새 작업 공간</a:t>
              </a:r>
              <a:endParaRPr lang="en-US" altLang="ko-KR" sz="1100" dirty="0">
                <a:latin typeface="Helvetica Neue Light"/>
              </a:endParaRPr>
            </a:p>
          </p:txBody>
        </p:sp>
        <p:sp>
          <p:nvSpPr>
            <p:cNvPr id="59" name="Shape 26">
              <a:extLst>
                <a:ext uri="{FF2B5EF4-FFF2-40B4-BE49-F238E27FC236}">
                  <a16:creationId xmlns:a16="http://schemas.microsoft.com/office/drawing/2014/main" id="{A57943EB-4DBD-242D-4753-11C7F2DFFC9F}"/>
                </a:ext>
              </a:extLst>
            </p:cNvPr>
            <p:cNvSpPr/>
            <p:nvPr/>
          </p:nvSpPr>
          <p:spPr>
            <a:xfrm>
              <a:off x="5155426" y="4466936"/>
              <a:ext cx="2995778" cy="2488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3483C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algn="ctr"/>
              <a:r>
                <a:rPr lang="en-US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commit &amp; push</a:t>
              </a:r>
              <a:endParaRPr sz="1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Shape 26">
              <a:extLst>
                <a:ext uri="{FF2B5EF4-FFF2-40B4-BE49-F238E27FC236}">
                  <a16:creationId xmlns:a16="http://schemas.microsoft.com/office/drawing/2014/main" id="{6E293CAD-E856-5525-13D3-9DE10C12D427}"/>
                </a:ext>
              </a:extLst>
            </p:cNvPr>
            <p:cNvSpPr/>
            <p:nvPr/>
          </p:nvSpPr>
          <p:spPr>
            <a:xfrm>
              <a:off x="8151566" y="4462208"/>
              <a:ext cx="2995778" cy="2488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3483C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algn="ctr"/>
              <a:r>
                <a:rPr lang="en-US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Pull request (PR) </a:t>
              </a:r>
              <a:r>
                <a:rPr lang="ko-KR" altLang="en-US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생성</a:t>
              </a:r>
              <a:endParaRPr sz="1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7F8919D-A557-ECD8-48B2-65A17A02A573}"/>
                </a:ext>
              </a:extLst>
            </p:cNvPr>
            <p:cNvSpPr txBox="1"/>
            <p:nvPr/>
          </p:nvSpPr>
          <p:spPr>
            <a:xfrm>
              <a:off x="8151204" y="4779173"/>
              <a:ext cx="3124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Helvetica Neue Light"/>
                </a:rPr>
                <a:t>내 작업을 원본 저장소로 병합 요청</a:t>
              </a:r>
              <a:endParaRPr lang="en-US" sz="1100" dirty="0">
                <a:latin typeface="Helvetica Neue Light"/>
              </a:endParaRPr>
            </a:p>
          </p:txBody>
        </p:sp>
        <p:sp>
          <p:nvSpPr>
            <p:cNvPr id="62" name="Shape 20">
              <a:extLst>
                <a:ext uri="{FF2B5EF4-FFF2-40B4-BE49-F238E27FC236}">
                  <a16:creationId xmlns:a16="http://schemas.microsoft.com/office/drawing/2014/main" id="{0C2288C4-FBDC-0C7F-4B5F-94F36C522B80}"/>
                </a:ext>
              </a:extLst>
            </p:cNvPr>
            <p:cNvSpPr/>
            <p:nvPr/>
          </p:nvSpPr>
          <p:spPr>
            <a:xfrm>
              <a:off x="546902" y="5539689"/>
              <a:ext cx="10757708" cy="20896"/>
            </a:xfrm>
            <a:prstGeom prst="rightArrow">
              <a:avLst/>
            </a:prstGeom>
            <a:ln w="63500">
              <a:solidFill>
                <a:srgbClr val="BFBFBF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endParaRPr sz="1350"/>
            </a:p>
          </p:txBody>
        </p:sp>
        <p:sp>
          <p:nvSpPr>
            <p:cNvPr id="63" name="Shape 23">
              <a:extLst>
                <a:ext uri="{FF2B5EF4-FFF2-40B4-BE49-F238E27FC236}">
                  <a16:creationId xmlns:a16="http://schemas.microsoft.com/office/drawing/2014/main" id="{A96FA84D-1931-7CF3-3453-5EA3E2ADD33E}"/>
                </a:ext>
              </a:extLst>
            </p:cNvPr>
            <p:cNvSpPr/>
            <p:nvPr/>
          </p:nvSpPr>
          <p:spPr>
            <a:xfrm>
              <a:off x="407858" y="5726363"/>
              <a:ext cx="2030991" cy="2293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3483C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algn="ctr"/>
              <a:r>
                <a:rPr lang="ko-KR" altLang="en-US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코드 </a:t>
              </a:r>
              <a:r>
                <a:rPr lang="ko-KR" altLang="en-US" sz="150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리뷰 </a:t>
              </a:r>
              <a:r>
                <a:rPr lang="en-US" altLang="ko-KR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</a:t>
              </a:r>
              <a:r>
                <a:rPr lang="ko-KR" altLang="en-US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병합시도</a:t>
              </a:r>
              <a:endParaRPr lang="en-US" sz="1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Shape 26">
              <a:extLst>
                <a:ext uri="{FF2B5EF4-FFF2-40B4-BE49-F238E27FC236}">
                  <a16:creationId xmlns:a16="http://schemas.microsoft.com/office/drawing/2014/main" id="{BD777DD0-4220-EB46-B732-FF18FB542F33}"/>
                </a:ext>
              </a:extLst>
            </p:cNvPr>
            <p:cNvSpPr/>
            <p:nvPr/>
          </p:nvSpPr>
          <p:spPr>
            <a:xfrm>
              <a:off x="2374904" y="5711571"/>
              <a:ext cx="2995778" cy="2488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3483C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algn="ctr"/>
              <a:r>
                <a:rPr lang="en-US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resolve</a:t>
              </a:r>
              <a:endParaRPr sz="1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983DF76-F5EF-BE97-D679-892FA5FD9CC4}"/>
                </a:ext>
              </a:extLst>
            </p:cNvPr>
            <p:cNvSpPr txBox="1"/>
            <p:nvPr/>
          </p:nvSpPr>
          <p:spPr>
            <a:xfrm>
              <a:off x="219081" y="6014883"/>
              <a:ext cx="24085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Helvetica Neue Light"/>
                </a:rPr>
                <a:t>Conflict</a:t>
              </a:r>
              <a:r>
                <a:rPr lang="ko-KR" altLang="en-US" sz="1100" dirty="0">
                  <a:latin typeface="Helvetica Neue Light"/>
                </a:rPr>
                <a:t> 발생 가능</a:t>
              </a:r>
              <a:endParaRPr lang="en-US" altLang="ko-KR" sz="1100" dirty="0">
                <a:latin typeface="Helvetica Neue Ligh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E0A154-6468-4863-08DA-7B01616D7E60}"/>
                </a:ext>
              </a:extLst>
            </p:cNvPr>
            <p:cNvSpPr txBox="1"/>
            <p:nvPr/>
          </p:nvSpPr>
          <p:spPr>
            <a:xfrm>
              <a:off x="5222499" y="6023808"/>
              <a:ext cx="3124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Helvetica Neue Light"/>
                </a:rPr>
                <a:t>Conflict </a:t>
              </a:r>
              <a:r>
                <a:rPr lang="ko-KR" altLang="en-US" sz="1100" dirty="0">
                  <a:latin typeface="Helvetica Neue Light"/>
                </a:rPr>
                <a:t>없으면 바로 </a:t>
              </a:r>
              <a:r>
                <a:rPr lang="en-US" altLang="ko-KR" sz="1100" dirty="0">
                  <a:latin typeface="Helvetica Neue Light"/>
                </a:rPr>
                <a:t>merge</a:t>
              </a:r>
            </a:p>
            <a:p>
              <a:pPr algn="ctr"/>
              <a:r>
                <a:rPr lang="ko-KR" altLang="en-US" sz="1100" dirty="0">
                  <a:latin typeface="Helvetica Neue Light"/>
                </a:rPr>
                <a:t>있으면 </a:t>
              </a:r>
              <a:r>
                <a:rPr lang="en-US" altLang="ko-KR" sz="1100" dirty="0">
                  <a:latin typeface="Helvetica Neue Light"/>
                </a:rPr>
                <a:t>resolve </a:t>
              </a:r>
              <a:r>
                <a:rPr lang="ko-KR" altLang="en-US" sz="1100" dirty="0">
                  <a:latin typeface="Helvetica Neue Light"/>
                </a:rPr>
                <a:t>후 </a:t>
              </a:r>
              <a:r>
                <a:rPr lang="en-US" altLang="ko-KR" sz="1100" dirty="0">
                  <a:latin typeface="Helvetica Neue Light"/>
                </a:rPr>
                <a:t>merge</a:t>
              </a:r>
              <a:endParaRPr lang="en-US" sz="1100" dirty="0">
                <a:latin typeface="Helvetica Neue Ligh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C6CB2B-0556-F587-33AD-EF944B4D25F1}"/>
                </a:ext>
              </a:extLst>
            </p:cNvPr>
            <p:cNvSpPr txBox="1"/>
            <p:nvPr/>
          </p:nvSpPr>
          <p:spPr>
            <a:xfrm>
              <a:off x="2553536" y="6023808"/>
              <a:ext cx="27430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Helvetica Neue Light"/>
                </a:rPr>
                <a:t>병합 충돌 발생</a:t>
              </a:r>
              <a:endParaRPr lang="en-US" altLang="ko-KR" sz="1100" dirty="0">
                <a:latin typeface="Helvetica Neue Light"/>
              </a:endParaRPr>
            </a:p>
            <a:p>
              <a:pPr algn="ctr"/>
              <a:r>
                <a:rPr lang="en-US" altLang="ko-KR" sz="1100" dirty="0">
                  <a:latin typeface="Helvetica Neue Light"/>
                </a:rPr>
                <a:t>Resolve conflicts </a:t>
              </a:r>
              <a:r>
                <a:rPr lang="ko-KR" altLang="en-US" sz="1100" dirty="0">
                  <a:latin typeface="Helvetica Neue Light"/>
                </a:rPr>
                <a:t>버튼 눌러 직접 해결</a:t>
              </a:r>
              <a:endParaRPr lang="en-US" altLang="ko-KR" sz="1100" dirty="0">
                <a:latin typeface="Helvetica Neue Light"/>
              </a:endParaRPr>
            </a:p>
          </p:txBody>
        </p:sp>
        <p:sp>
          <p:nvSpPr>
            <p:cNvPr id="68" name="Shape 26">
              <a:extLst>
                <a:ext uri="{FF2B5EF4-FFF2-40B4-BE49-F238E27FC236}">
                  <a16:creationId xmlns:a16="http://schemas.microsoft.com/office/drawing/2014/main" id="{B122A373-1962-5C79-5EB9-BF7DD478B42E}"/>
                </a:ext>
              </a:extLst>
            </p:cNvPr>
            <p:cNvSpPr/>
            <p:nvPr/>
          </p:nvSpPr>
          <p:spPr>
            <a:xfrm>
              <a:off x="5155426" y="5711571"/>
              <a:ext cx="2995778" cy="2488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3483C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algn="ctr"/>
              <a:r>
                <a:rPr lang="ko-KR" altLang="en-US" sz="15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병합 완료</a:t>
              </a:r>
              <a:endParaRPr sz="1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Shape 26">
              <a:extLst>
                <a:ext uri="{FF2B5EF4-FFF2-40B4-BE49-F238E27FC236}">
                  <a16:creationId xmlns:a16="http://schemas.microsoft.com/office/drawing/2014/main" id="{71E874CA-1557-93F3-9787-E0DDDDA4F2BE}"/>
                </a:ext>
              </a:extLst>
            </p:cNvPr>
            <p:cNvSpPr/>
            <p:nvPr/>
          </p:nvSpPr>
          <p:spPr>
            <a:xfrm>
              <a:off x="8151566" y="5706843"/>
              <a:ext cx="2995778" cy="2488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3483C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algn="ctr"/>
              <a:r>
                <a:rPr lang="en-US" sz="1500" dirty="0">
                  <a:solidFill>
                    <a:srgbClr val="007AC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close</a:t>
              </a:r>
              <a:endParaRPr sz="1500" dirty="0">
                <a:solidFill>
                  <a:srgbClr val="007AC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3A3058-9F08-5FAF-2D4B-26C219EBBAB7}"/>
                </a:ext>
              </a:extLst>
            </p:cNvPr>
            <p:cNvSpPr txBox="1"/>
            <p:nvPr/>
          </p:nvSpPr>
          <p:spPr>
            <a:xfrm>
              <a:off x="8151204" y="6023808"/>
              <a:ext cx="3124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 Neue Light"/>
                </a:rPr>
                <a:t>PR merge </a:t>
              </a:r>
              <a:r>
                <a:rPr lang="ko-KR" altLang="en-US" sz="1100" dirty="0">
                  <a:latin typeface="Helvetica Neue Light"/>
                </a:rPr>
                <a:t>되면서 </a:t>
              </a:r>
              <a:r>
                <a:rPr lang="en-US" altLang="ko-KR" sz="1100" dirty="0">
                  <a:latin typeface="Helvetica Neue Light"/>
                </a:rPr>
                <a:t>issue </a:t>
              </a:r>
              <a:r>
                <a:rPr lang="ko-KR" altLang="en-US" sz="1100" dirty="0">
                  <a:latin typeface="Helvetica Neue Light"/>
                </a:rPr>
                <a:t>자동 종료</a:t>
              </a:r>
              <a:endParaRPr lang="en-US" altLang="ko-KR" sz="1100" dirty="0">
                <a:latin typeface="Helvetica Neue Light"/>
              </a:endParaRPr>
            </a:p>
            <a:p>
              <a:pPr algn="ctr"/>
              <a:r>
                <a:rPr lang="ko-KR" altLang="en-US" sz="1100" dirty="0">
                  <a:latin typeface="Helvetica Neue Light"/>
                </a:rPr>
                <a:t>수동으로 </a:t>
              </a:r>
              <a:r>
                <a:rPr lang="en-US" altLang="ko-KR" sz="1100" dirty="0">
                  <a:latin typeface="Helvetica Neue Light"/>
                </a:rPr>
                <a:t>close issue </a:t>
              </a:r>
              <a:r>
                <a:rPr lang="ko-KR" altLang="en-US" sz="1100" dirty="0">
                  <a:latin typeface="Helvetica Neue Light"/>
                </a:rPr>
                <a:t>클릭</a:t>
              </a:r>
              <a:endParaRPr lang="en-US" sz="1100" dirty="0">
                <a:latin typeface="Helvetica Neue Ligh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BFD22E-E250-3BE8-779D-9417FCF11BC9}"/>
                </a:ext>
              </a:extLst>
            </p:cNvPr>
            <p:cNvSpPr txBox="1"/>
            <p:nvPr/>
          </p:nvSpPr>
          <p:spPr>
            <a:xfrm>
              <a:off x="407858" y="3994637"/>
              <a:ext cx="24085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협업 시나리오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332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77304A-FA46-EB9F-8A7D-F0F3A39A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6" y="419847"/>
            <a:ext cx="10636898" cy="345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5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C929E486-DFBE-8216-1531-85E5FBB7C5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C929E486-DFBE-8216-1531-85E5FBB7C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F7D930F3-08B1-9695-74BB-8E85E9ADDF3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>
            <a:normAutofit fontScale="90000"/>
          </a:bodyPr>
          <a:lstStyle/>
          <a:p>
            <a:r>
              <a:rPr lang="en-US" cap="all" dirty="0"/>
              <a:t>Git </a:t>
            </a:r>
            <a:r>
              <a:rPr lang="ko-KR" altLang="en-US" cap="all" dirty="0"/>
              <a:t>개요와 핵심 개념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50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137C-9B78-3274-51A0-3CC6EB76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725EE2E-B27F-F84C-3ED4-A2F372D761E5}"/>
              </a:ext>
            </a:extLst>
          </p:cNvPr>
          <p:cNvSpPr txBox="1">
            <a:spLocks/>
          </p:cNvSpPr>
          <p:nvPr/>
        </p:nvSpPr>
        <p:spPr bwMode="gray">
          <a:xfrm>
            <a:off x="466676" y="454295"/>
            <a:ext cx="2728311" cy="557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en-US" sz="4000" b="1" dirty="0">
                <a:solidFill>
                  <a:schemeClr val="accent1"/>
                </a:solidFill>
                <a:ea typeface="+mn-ea"/>
                <a:cs typeface="+mn-cs"/>
              </a:rPr>
              <a:t>Git &amp; GitHub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9283C6A-2FCF-583E-3427-25CD3C883B38}"/>
              </a:ext>
            </a:extLst>
          </p:cNvPr>
          <p:cNvSpPr txBox="1">
            <a:spLocks/>
          </p:cNvSpPr>
          <p:nvPr/>
        </p:nvSpPr>
        <p:spPr bwMode="gray">
          <a:xfrm>
            <a:off x="1178953" y="1467082"/>
            <a:ext cx="37128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78998" fontAlgn="base"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ea typeface="+mn-ea"/>
                <a:cs typeface="+mn-cs"/>
              </a:rPr>
              <a:t>1. Git</a:t>
            </a:r>
          </a:p>
        </p:txBody>
      </p:sp>
      <p:sp>
        <p:nvSpPr>
          <p:cNvPr id="9" name="Textplatzhalter 64">
            <a:extLst>
              <a:ext uri="{FF2B5EF4-FFF2-40B4-BE49-F238E27FC236}">
                <a16:creationId xmlns:a16="http://schemas.microsoft.com/office/drawing/2014/main" id="{5165DA14-569C-48FC-1E9B-2095E1C777A9}"/>
              </a:ext>
            </a:extLst>
          </p:cNvPr>
          <p:cNvSpPr txBox="1">
            <a:spLocks/>
          </p:cNvSpPr>
          <p:nvPr/>
        </p:nvSpPr>
        <p:spPr bwMode="gray">
          <a:xfrm>
            <a:off x="0" y="1883786"/>
            <a:ext cx="6070783" cy="2902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dirty="0"/>
              <a:t>: </a:t>
            </a:r>
            <a:r>
              <a:rPr lang="ko-KR" altLang="en-US" sz="1300" dirty="0"/>
              <a:t>분산 버전 관리 시스템</a:t>
            </a:r>
            <a:endParaRPr lang="en-US" altLang="ko-KR" sz="1300" dirty="0"/>
          </a:p>
          <a:p>
            <a:pPr algn="ctr"/>
            <a:r>
              <a:rPr lang="ko-KR" altLang="en-US" sz="1300" dirty="0"/>
              <a:t>코드의 변경 사항을 추적하고 여러 개발자가 협업할 수 있도록 도와주는  도구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1300" dirty="0"/>
              <a:t>버전관리 </a:t>
            </a:r>
            <a:r>
              <a:rPr lang="en-US" altLang="ko-KR" sz="1300" dirty="0"/>
              <a:t>: </a:t>
            </a:r>
            <a:r>
              <a:rPr lang="ko-KR" altLang="en-US" sz="1300" dirty="0"/>
              <a:t>코드 수정할 때 마다 기록 남겨</a:t>
            </a:r>
            <a:r>
              <a:rPr lang="en-US" altLang="ko-KR" sz="1300" dirty="0"/>
              <a:t>, </a:t>
            </a:r>
            <a:r>
              <a:rPr lang="ko-KR" altLang="en-US" sz="1300" dirty="0"/>
              <a:t>이전 버전 되돌릴 수 있음</a:t>
            </a:r>
            <a:r>
              <a:rPr lang="en-US" altLang="ko-KR" sz="1300" dirty="0"/>
              <a:t>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1300" dirty="0" err="1"/>
              <a:t>브랜치</a:t>
            </a:r>
            <a:r>
              <a:rPr lang="en-US" altLang="ko-KR" sz="1300" dirty="0"/>
              <a:t>(branch) : </a:t>
            </a:r>
            <a:r>
              <a:rPr lang="ko-KR" altLang="en-US" sz="1300" dirty="0"/>
              <a:t>여러 개발자가 동시에 다른 기능 개발 가능</a:t>
            </a:r>
            <a:r>
              <a:rPr lang="en-US" altLang="ko-KR" sz="1300" dirty="0"/>
              <a:t>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1300" dirty="0"/>
              <a:t>협업 지원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여러명이</a:t>
            </a:r>
            <a:r>
              <a:rPr lang="ko-KR" altLang="en-US" sz="1300" dirty="0"/>
              <a:t> 같은 프로젝트 충돌 없이 함께 작업 가능</a:t>
            </a:r>
            <a:endParaRPr lang="en-US" altLang="ko-KR" sz="13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6CB8D759-4800-5774-8425-5CEC9AA41097}"/>
              </a:ext>
            </a:extLst>
          </p:cNvPr>
          <p:cNvSpPr txBox="1">
            <a:spLocks/>
          </p:cNvSpPr>
          <p:nvPr/>
        </p:nvSpPr>
        <p:spPr bwMode="gray">
          <a:xfrm>
            <a:off x="6762917" y="1465994"/>
            <a:ext cx="37128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78998" fontAlgn="base"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ea typeface="+mn-ea"/>
                <a:cs typeface="+mn-cs"/>
              </a:rPr>
              <a:t>2. GitHub</a:t>
            </a:r>
          </a:p>
        </p:txBody>
      </p:sp>
      <p:sp>
        <p:nvSpPr>
          <p:cNvPr id="5" name="Textplatzhalter 64">
            <a:extLst>
              <a:ext uri="{FF2B5EF4-FFF2-40B4-BE49-F238E27FC236}">
                <a16:creationId xmlns:a16="http://schemas.microsoft.com/office/drawing/2014/main" id="{2C297FEA-AAC1-568D-73B2-00D3A015E575}"/>
              </a:ext>
            </a:extLst>
          </p:cNvPr>
          <p:cNvSpPr txBox="1">
            <a:spLocks/>
          </p:cNvSpPr>
          <p:nvPr/>
        </p:nvSpPr>
        <p:spPr bwMode="gray">
          <a:xfrm>
            <a:off x="5710670" y="1883786"/>
            <a:ext cx="6070783" cy="2902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dirty="0"/>
              <a:t>: Git </a:t>
            </a:r>
            <a:r>
              <a:rPr lang="ko-KR" altLang="en-US" sz="1300" dirty="0"/>
              <a:t>저장소를 온라인으로 관리할 수 있는 서비스</a:t>
            </a:r>
            <a:endParaRPr lang="en-US" altLang="ko-KR" sz="1300" dirty="0"/>
          </a:p>
          <a:p>
            <a:pPr algn="ctr"/>
            <a:r>
              <a:rPr lang="en-US" altLang="ko-KR" sz="1300" dirty="0"/>
              <a:t>Git </a:t>
            </a:r>
            <a:r>
              <a:rPr lang="ko-KR" altLang="en-US" sz="1300" dirty="0"/>
              <a:t>으로 만든 프로젝트를 업로드</a:t>
            </a:r>
            <a:r>
              <a:rPr lang="en-US" altLang="ko-KR" sz="1300" dirty="0"/>
              <a:t>, </a:t>
            </a:r>
            <a:r>
              <a:rPr lang="ko-KR" altLang="en-US" sz="1300" dirty="0"/>
              <a:t>공유</a:t>
            </a:r>
            <a:r>
              <a:rPr lang="en-US" altLang="ko-KR" sz="1300" dirty="0"/>
              <a:t>, </a:t>
            </a:r>
            <a:r>
              <a:rPr lang="ko-KR" altLang="en-US" sz="1300" dirty="0"/>
              <a:t>협업하게 해주는 플랫폼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ko-KR" altLang="en-US" sz="1300" dirty="0"/>
              <a:t>로컬 컴퓨터가 아닌 서버에 위치한 </a:t>
            </a:r>
            <a:r>
              <a:rPr lang="en-US" altLang="ko-KR" sz="1300" dirty="0"/>
              <a:t>Git </a:t>
            </a:r>
            <a:r>
              <a:rPr lang="ko-KR" altLang="en-US" sz="1300" dirty="0"/>
              <a:t>저장소를  의미</a:t>
            </a:r>
            <a:endParaRPr lang="en-US" altLang="ko-KR" sz="13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1300" dirty="0"/>
              <a:t>원격저장소 </a:t>
            </a:r>
            <a:endParaRPr lang="en-US" altLang="ko-KR" sz="13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1300" dirty="0"/>
              <a:t>협업 도구 </a:t>
            </a:r>
            <a:r>
              <a:rPr lang="en-US" altLang="ko-KR" sz="1300" dirty="0"/>
              <a:t>: </a:t>
            </a:r>
            <a:r>
              <a:rPr lang="ko-KR" altLang="en-US" sz="1300" dirty="0"/>
              <a:t>코드 작성 및 리뷰</a:t>
            </a:r>
            <a:endParaRPr lang="en-US" altLang="ko-KR" sz="13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1300" dirty="0"/>
              <a:t>이슈 관리 </a:t>
            </a:r>
            <a:r>
              <a:rPr lang="en-US" altLang="ko-KR" sz="1300" dirty="0"/>
              <a:t>: </a:t>
            </a:r>
            <a:r>
              <a:rPr lang="ko-KR" altLang="en-US" sz="1300" dirty="0"/>
              <a:t>버그</a:t>
            </a:r>
            <a:r>
              <a:rPr lang="en-US" altLang="ko-KR" sz="1300" dirty="0"/>
              <a:t>, </a:t>
            </a:r>
            <a:r>
              <a:rPr lang="ko-KR" altLang="en-US" sz="1300" dirty="0"/>
              <a:t>개선 사항 정리 및 해결</a:t>
            </a:r>
            <a:endParaRPr lang="en-US" altLang="ko-KR" sz="13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300" dirty="0"/>
              <a:t>Pull Request(PR) : </a:t>
            </a:r>
            <a:r>
              <a:rPr lang="ko-KR" altLang="en-US" sz="1300" dirty="0"/>
              <a:t>코드 변경 사항 제안 및 검토</a:t>
            </a:r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E428F2-09B9-6BC1-E760-EDB7ACEEFC38}"/>
              </a:ext>
            </a:extLst>
          </p:cNvPr>
          <p:cNvGraphicFramePr>
            <a:graphicFrameLocks noGrp="1"/>
          </p:cNvGraphicFramePr>
          <p:nvPr/>
        </p:nvGraphicFramePr>
        <p:xfrm>
          <a:off x="1236490" y="4092978"/>
          <a:ext cx="96685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1">
                  <a:extLst>
                    <a:ext uri="{9D8B030D-6E8A-4147-A177-3AD203B41FA5}">
                      <a16:colId xmlns:a16="http://schemas.microsoft.com/office/drawing/2014/main" val="2862206428"/>
                    </a:ext>
                  </a:extLst>
                </a:gridCol>
                <a:gridCol w="3778897">
                  <a:extLst>
                    <a:ext uri="{9D8B030D-6E8A-4147-A177-3AD203B41FA5}">
                      <a16:colId xmlns:a16="http://schemas.microsoft.com/office/drawing/2014/main" val="109253642"/>
                    </a:ext>
                  </a:extLst>
                </a:gridCol>
                <a:gridCol w="3806888">
                  <a:extLst>
                    <a:ext uri="{9D8B030D-6E8A-4147-A177-3AD203B41FA5}">
                      <a16:colId xmlns:a16="http://schemas.microsoft.com/office/drawing/2014/main" val="3669432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8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정의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버전 관리도구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소프트웨어</a:t>
                      </a:r>
                      <a:r>
                        <a:rPr lang="en-US" altLang="ko-KR" sz="120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Git </a:t>
                      </a:r>
                      <a:r>
                        <a:rPr lang="ko-KR" altLang="en-US" sz="1200" dirty="0"/>
                        <a:t>저장소를 호스팅하는 웹사이트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2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동작 방식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로컬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내컴퓨터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에서 동작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인터넷을 통해 공유 가능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3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사용 방법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터미널 명령어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웹 인터페이스 제공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8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주요 기능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버전관리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브랜치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병합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원격 저장소 제공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협업 지원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4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저장 위치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내 컴퓨터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로컬 저장소</a:t>
                      </a:r>
                      <a:r>
                        <a:rPr lang="en-US" altLang="ko-KR" sz="120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Cloud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(GitHub </a:t>
                      </a:r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8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협업 방식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직접 파일 공유 필요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Issuse</a:t>
                      </a:r>
                      <a:r>
                        <a:rPr lang="ko-KR" altLang="en-US" sz="1200" dirty="0"/>
                        <a:t> 등 협업 기능 제공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62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9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FD722F-DEB6-67D3-9CE9-C3CB10157507}"/>
              </a:ext>
            </a:extLst>
          </p:cNvPr>
          <p:cNvSpPr txBox="1"/>
          <p:nvPr/>
        </p:nvSpPr>
        <p:spPr>
          <a:xfrm>
            <a:off x="1455174" y="5637472"/>
            <a:ext cx="8199592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hlinkClick r:id="rId2"/>
              </a:rPr>
              <a:t>초심자를 위한 </a:t>
            </a:r>
            <a:r>
              <a:rPr lang="en-US" altLang="ko-KR" sz="900" dirty="0" err="1">
                <a:hlinkClick r:id="rId2"/>
              </a:rPr>
              <a:t>Github</a:t>
            </a:r>
            <a:r>
              <a:rPr lang="en-US" altLang="ko-KR" sz="900" dirty="0">
                <a:hlinkClick r:id="rId2"/>
              </a:rPr>
              <a:t> </a:t>
            </a:r>
            <a:r>
              <a:rPr lang="ko-KR" altLang="en-US" sz="900" dirty="0">
                <a:hlinkClick r:id="rId2"/>
              </a:rPr>
              <a:t>협업 튜토리얼 </a:t>
            </a:r>
            <a:r>
              <a:rPr lang="en-US" altLang="ko-KR" sz="900" dirty="0">
                <a:hlinkClick r:id="rId2"/>
              </a:rPr>
              <a:t>(with </a:t>
            </a:r>
            <a:r>
              <a:rPr lang="ko-KR" altLang="en-US" sz="900" dirty="0">
                <a:hlinkClick r:id="rId2"/>
              </a:rPr>
              <a:t>토끼와 거북이</a:t>
            </a:r>
            <a:r>
              <a:rPr lang="en-US" altLang="ko-KR" sz="900" dirty="0">
                <a:hlinkClick r:id="rId2"/>
              </a:rPr>
              <a:t>) – </a:t>
            </a:r>
            <a:r>
              <a:rPr lang="ko-KR" altLang="en-US" sz="900" dirty="0">
                <a:hlinkClick r:id="rId2"/>
              </a:rPr>
              <a:t>블로그 </a:t>
            </a:r>
            <a:r>
              <a:rPr lang="ko-KR" altLang="en-US" sz="900" dirty="0" err="1">
                <a:hlinkClick r:id="rId2"/>
              </a:rPr>
              <a:t>이사갔어요</a:t>
            </a:r>
            <a:r>
              <a:rPr lang="en-US" altLang="ko-KR" sz="900" dirty="0">
                <a:hlinkClick r:id="rId2"/>
              </a:rPr>
              <a:t>! https://milooy.github.io/</a:t>
            </a:r>
            <a:endParaRPr lang="en-US" sz="9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9FC153-0724-2A1E-F56E-5666B251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6" y="679223"/>
            <a:ext cx="5015061" cy="52201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CB0541D-BC1A-F312-D55E-615214B77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429" y="679224"/>
            <a:ext cx="5167185" cy="50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32933-8173-E52E-8BF6-163030129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C1387C9F-D735-88C2-9794-EA20EB2DD0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C1387C9F-D735-88C2-9794-EA20EB2DD0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709EFF96-A9E6-801D-D603-952E47F9822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>
            <a:normAutofit fontScale="90000"/>
          </a:bodyPr>
          <a:lstStyle/>
          <a:p>
            <a:r>
              <a:rPr lang="en-US" altLang="ko-KR" cap="all" dirty="0"/>
              <a:t>Git </a:t>
            </a:r>
            <a:r>
              <a:rPr lang="ko-KR" altLang="en-US" cap="all" dirty="0"/>
              <a:t>주요 기능 설명 및 동작 방식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6128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9639EE-9891-4BED-741B-AA9CDF9E1269}"/>
              </a:ext>
            </a:extLst>
          </p:cNvPr>
          <p:cNvGraphicFramePr>
            <a:graphicFrameLocks noGrp="1"/>
          </p:cNvGraphicFramePr>
          <p:nvPr/>
        </p:nvGraphicFramePr>
        <p:xfrm>
          <a:off x="447867" y="1503437"/>
          <a:ext cx="10851502" cy="455213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45247">
                  <a:extLst>
                    <a:ext uri="{9D8B030D-6E8A-4147-A177-3AD203B41FA5}">
                      <a16:colId xmlns:a16="http://schemas.microsoft.com/office/drawing/2014/main" val="3451591878"/>
                    </a:ext>
                  </a:extLst>
                </a:gridCol>
                <a:gridCol w="2545247">
                  <a:extLst>
                    <a:ext uri="{9D8B030D-6E8A-4147-A177-3AD203B41FA5}">
                      <a16:colId xmlns:a16="http://schemas.microsoft.com/office/drawing/2014/main" val="3606070409"/>
                    </a:ext>
                  </a:extLst>
                </a:gridCol>
                <a:gridCol w="3215761">
                  <a:extLst>
                    <a:ext uri="{9D8B030D-6E8A-4147-A177-3AD203B41FA5}">
                      <a16:colId xmlns:a16="http://schemas.microsoft.com/office/drawing/2014/main" val="4012476900"/>
                    </a:ext>
                  </a:extLst>
                </a:gridCol>
                <a:gridCol w="2545247">
                  <a:extLst>
                    <a:ext uri="{9D8B030D-6E8A-4147-A177-3AD203B41FA5}">
                      <a16:colId xmlns:a16="http://schemas.microsoft.com/office/drawing/2014/main" val="3710580384"/>
                    </a:ext>
                  </a:extLst>
                </a:gridCol>
              </a:tblGrid>
              <a:tr h="4947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명령어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설명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주요 목적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017988"/>
                  </a:ext>
                </a:extLst>
              </a:tr>
              <a:tr h="494748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원격 저장소와의 동기화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Pull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원격 변경을 로컬로 가져와 병합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협업자 작업 내용 반영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204789"/>
                  </a:ext>
                </a:extLst>
              </a:tr>
              <a:tr h="4947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push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로컬 커밋을 원격에 업로드 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내 작업 내용 공유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0015"/>
                  </a:ext>
                </a:extLst>
              </a:tr>
              <a:tr h="4947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fetch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병합 없이 원격 내용만 가져오기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다운로드</a:t>
                      </a:r>
                      <a:r>
                        <a:rPr lang="en-US" altLang="ko-KR" sz="1200"/>
                        <a:t>)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병합 전 변경 내용 사전 확인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6457"/>
                  </a:ext>
                </a:extLst>
              </a:tr>
              <a:tr h="600926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버전 상태 전환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checkout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브랜치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커밋 전환 </a:t>
                      </a:r>
                      <a:endParaRPr lang="en-US" altLang="ko-KR" sz="1200"/>
                    </a:p>
                    <a:p>
                      <a:pPr algn="ctr"/>
                      <a:r>
                        <a:rPr lang="ko-KR" altLang="en-US" sz="1200"/>
                        <a:t>파일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특정 커밋 상태로 되돌리기</a:t>
                      </a:r>
                      <a:endParaRPr lang="en-US" altLang="ko-KR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이전 커밋 시점으로 복원하여 문제 해결 및 확인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07974"/>
                  </a:ext>
                </a:extLst>
              </a:tr>
              <a:tr h="4879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reset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커밋 히스토리 변경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이전 상태로 되돌리기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38969"/>
                  </a:ext>
                </a:extLst>
              </a:tr>
              <a:tr h="4947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revert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특정 커밋 무효화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안전하게 취소 커밋 만들기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01548"/>
                  </a:ext>
                </a:extLst>
              </a:tr>
              <a:tr h="49474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작업 흐름 관리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branch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새로운 작업 흐름 생성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독립적 기능 개발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90784"/>
                  </a:ext>
                </a:extLst>
              </a:tr>
              <a:tr h="4947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merge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브랜치 병합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기능 통합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70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84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E7214-D3A6-D064-6DA0-850A536BF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49EEB62-4B4D-54A6-2BF4-A08E73189A3B}"/>
              </a:ext>
            </a:extLst>
          </p:cNvPr>
          <p:cNvSpPr txBox="1">
            <a:spLocks/>
          </p:cNvSpPr>
          <p:nvPr/>
        </p:nvSpPr>
        <p:spPr bwMode="gray">
          <a:xfrm>
            <a:off x="466676" y="454295"/>
            <a:ext cx="774237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ko-KR" altLang="en-US" sz="4000" b="1" dirty="0">
                <a:solidFill>
                  <a:schemeClr val="accent1"/>
                </a:solidFill>
                <a:ea typeface="+mn-ea"/>
                <a:cs typeface="+mn-cs"/>
              </a:rPr>
              <a:t>원격 저장소 관리 </a:t>
            </a:r>
            <a:r>
              <a:rPr lang="en-US" altLang="ko-KR" sz="4000" b="1" dirty="0">
                <a:solidFill>
                  <a:schemeClr val="accent1"/>
                </a:solidFill>
                <a:ea typeface="+mn-ea"/>
                <a:cs typeface="+mn-cs"/>
              </a:rPr>
              <a:t>(pull, push, fetch)</a:t>
            </a:r>
            <a:endParaRPr lang="en-US" sz="4000" b="1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3D42892-5D06-9FF4-CE32-A7B8FDD59048}"/>
              </a:ext>
            </a:extLst>
          </p:cNvPr>
          <p:cNvSpPr txBox="1">
            <a:spLocks/>
          </p:cNvSpPr>
          <p:nvPr/>
        </p:nvSpPr>
        <p:spPr bwMode="gray">
          <a:xfrm>
            <a:off x="1028848" y="1257538"/>
            <a:ext cx="37128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ea typeface="+mn-ea"/>
                <a:cs typeface="+mn-cs"/>
              </a:rPr>
              <a:t>1. Git pull</a:t>
            </a:r>
          </a:p>
        </p:txBody>
      </p:sp>
      <p:sp>
        <p:nvSpPr>
          <p:cNvPr id="9" name="Textplatzhalter 64">
            <a:extLst>
              <a:ext uri="{FF2B5EF4-FFF2-40B4-BE49-F238E27FC236}">
                <a16:creationId xmlns:a16="http://schemas.microsoft.com/office/drawing/2014/main" id="{FA08CE85-B202-2036-5F5F-AB925705B5BB}"/>
              </a:ext>
            </a:extLst>
          </p:cNvPr>
          <p:cNvSpPr txBox="1">
            <a:spLocks/>
          </p:cNvSpPr>
          <p:nvPr/>
        </p:nvSpPr>
        <p:spPr bwMode="gray">
          <a:xfrm>
            <a:off x="1277335" y="3037069"/>
            <a:ext cx="8865041" cy="3824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/>
              <a:t>로컬에서 작업한 내용을 </a:t>
            </a:r>
            <a:r>
              <a:rPr lang="ko-KR" altLang="en-US" sz="1300" dirty="0">
                <a:solidFill>
                  <a:srgbClr val="FF0000"/>
                </a:solidFill>
              </a:rPr>
              <a:t>원격 저장소로 전송</a:t>
            </a:r>
            <a:r>
              <a:rPr lang="ko-KR" altLang="en-US" sz="1300" dirty="0"/>
              <a:t>하는데 사용</a:t>
            </a:r>
            <a:endParaRPr lang="en-US" altLang="ko-KR" sz="13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84EE47E-9606-A8B0-7259-D13EB6F5F22A}"/>
              </a:ext>
            </a:extLst>
          </p:cNvPr>
          <p:cNvSpPr txBox="1">
            <a:spLocks/>
          </p:cNvSpPr>
          <p:nvPr/>
        </p:nvSpPr>
        <p:spPr bwMode="gray">
          <a:xfrm>
            <a:off x="1028848" y="2645903"/>
            <a:ext cx="37128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ea typeface="+mn-ea"/>
                <a:cs typeface="+mn-cs"/>
              </a:rPr>
              <a:t>2. Git push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E1DA79D-828D-72AA-BACA-BFAEDAC8CD54}"/>
              </a:ext>
            </a:extLst>
          </p:cNvPr>
          <p:cNvSpPr txBox="1">
            <a:spLocks/>
          </p:cNvSpPr>
          <p:nvPr/>
        </p:nvSpPr>
        <p:spPr bwMode="gray">
          <a:xfrm>
            <a:off x="1028848" y="3537146"/>
            <a:ext cx="37128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ea typeface="+mn-ea"/>
                <a:cs typeface="+mn-cs"/>
              </a:rPr>
              <a:t>3. Git fetch</a:t>
            </a:r>
          </a:p>
        </p:txBody>
      </p:sp>
      <p:sp>
        <p:nvSpPr>
          <p:cNvPr id="13" name="Textplatzhalter 64">
            <a:extLst>
              <a:ext uri="{FF2B5EF4-FFF2-40B4-BE49-F238E27FC236}">
                <a16:creationId xmlns:a16="http://schemas.microsoft.com/office/drawing/2014/main" id="{13B4A7F8-016D-95B3-F403-BD7A8802E1F1}"/>
              </a:ext>
            </a:extLst>
          </p:cNvPr>
          <p:cNvSpPr txBox="1">
            <a:spLocks/>
          </p:cNvSpPr>
          <p:nvPr/>
        </p:nvSpPr>
        <p:spPr bwMode="gray">
          <a:xfrm>
            <a:off x="1277335" y="3913267"/>
            <a:ext cx="7782690" cy="13230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/>
              <a:t>원격 저장소에서 최신 </a:t>
            </a:r>
            <a:r>
              <a:rPr lang="ko-KR" altLang="en-US" sz="1300" dirty="0" err="1"/>
              <a:t>커밋과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브랜치를</a:t>
            </a:r>
            <a:r>
              <a:rPr lang="ko-KR" altLang="en-US" sz="1300" dirty="0"/>
              <a:t> 로컬 저장소에 가져옴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단순히 원격의 변경사항을 가져오기만 하고</a:t>
            </a:r>
            <a:r>
              <a:rPr lang="en-US" altLang="ko-KR" sz="1300" dirty="0"/>
              <a:t>, </a:t>
            </a:r>
            <a:r>
              <a:rPr lang="ko-KR" altLang="en-US" sz="1300" dirty="0">
                <a:solidFill>
                  <a:srgbClr val="FF0000"/>
                </a:solidFill>
              </a:rPr>
              <a:t>로컬의 현재 </a:t>
            </a:r>
            <a:r>
              <a:rPr lang="ko-KR" altLang="en-US" sz="1300" dirty="0" err="1">
                <a:solidFill>
                  <a:srgbClr val="FF0000"/>
                </a:solidFill>
              </a:rPr>
              <a:t>브랜치에는</a:t>
            </a:r>
            <a:r>
              <a:rPr lang="ko-KR" altLang="en-US" sz="1300" dirty="0">
                <a:solidFill>
                  <a:srgbClr val="FF0000"/>
                </a:solidFill>
              </a:rPr>
              <a:t> 변경을 가하지 않음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안전하게 원격 저장소의 상태를 로컬에서 확인 가능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</p:txBody>
      </p:sp>
      <p:sp>
        <p:nvSpPr>
          <p:cNvPr id="2" name="Textplatzhalter 64">
            <a:extLst>
              <a:ext uri="{FF2B5EF4-FFF2-40B4-BE49-F238E27FC236}">
                <a16:creationId xmlns:a16="http://schemas.microsoft.com/office/drawing/2014/main" id="{F218201B-5CEF-803F-3E43-8718DDFCA33A}"/>
              </a:ext>
            </a:extLst>
          </p:cNvPr>
          <p:cNvSpPr txBox="1">
            <a:spLocks/>
          </p:cNvSpPr>
          <p:nvPr/>
        </p:nvSpPr>
        <p:spPr bwMode="gray">
          <a:xfrm>
            <a:off x="1277335" y="1599670"/>
            <a:ext cx="8865041" cy="10539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= git fetch + git merge</a:t>
            </a:r>
          </a:p>
          <a:p>
            <a:r>
              <a:rPr lang="ko-KR" altLang="en-US" sz="1300" dirty="0"/>
              <a:t>원격 저장소에서 최신 변경 사항을 가져와 </a:t>
            </a:r>
            <a:r>
              <a:rPr lang="ko-KR" altLang="en-US" sz="1300" dirty="0">
                <a:solidFill>
                  <a:srgbClr val="FF0000"/>
                </a:solidFill>
              </a:rPr>
              <a:t>로컬 저장소와 병합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/>
              <a:t>빠르게 최신 상태로 작업할 수 있는 편리함 제공</a:t>
            </a:r>
            <a:endParaRPr lang="en-US" altLang="ko-KR" sz="13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EC2B41B-1BA0-34A1-11F6-BFD32029050B}"/>
              </a:ext>
            </a:extLst>
          </p:cNvPr>
          <p:cNvGraphicFramePr>
            <a:graphicFrameLocks noGrp="1"/>
          </p:cNvGraphicFramePr>
          <p:nvPr/>
        </p:nvGraphicFramePr>
        <p:xfrm>
          <a:off x="705040" y="4825445"/>
          <a:ext cx="10209625" cy="18021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6647">
                  <a:extLst>
                    <a:ext uri="{9D8B030D-6E8A-4147-A177-3AD203B41FA5}">
                      <a16:colId xmlns:a16="http://schemas.microsoft.com/office/drawing/2014/main" val="2129696307"/>
                    </a:ext>
                  </a:extLst>
                </a:gridCol>
                <a:gridCol w="2826394">
                  <a:extLst>
                    <a:ext uri="{9D8B030D-6E8A-4147-A177-3AD203B41FA5}">
                      <a16:colId xmlns:a16="http://schemas.microsoft.com/office/drawing/2014/main" val="1478630656"/>
                    </a:ext>
                  </a:extLst>
                </a:gridCol>
                <a:gridCol w="2895611">
                  <a:extLst>
                    <a:ext uri="{9D8B030D-6E8A-4147-A177-3AD203B41FA5}">
                      <a16:colId xmlns:a16="http://schemas.microsoft.com/office/drawing/2014/main" val="1394302092"/>
                    </a:ext>
                  </a:extLst>
                </a:gridCol>
                <a:gridCol w="3010973">
                  <a:extLst>
                    <a:ext uri="{9D8B030D-6E8A-4147-A177-3AD203B41FA5}">
                      <a16:colId xmlns:a16="http://schemas.microsoft.com/office/drawing/2014/main" val="4234917987"/>
                    </a:ext>
                  </a:extLst>
                </a:gridCol>
              </a:tblGrid>
              <a:tr h="2727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pull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push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fetch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71376"/>
                  </a:ext>
                </a:extLst>
              </a:tr>
              <a:tr h="429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원격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로컬로 변경사항만 가져옴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로컬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원격으로 가져오고 자동 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로컬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원격으로 변경사항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4998"/>
                  </a:ext>
                </a:extLst>
              </a:tr>
              <a:tr h="547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병합여부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안함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자동병합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충돌 발생시 수동 병합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단순 업로드만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0472"/>
                  </a:ext>
                </a:extLst>
              </a:tr>
              <a:tr h="463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사용목적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내용을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살펴보기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업데이트하고 내 코드에 반영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커밋을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팀원과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공유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3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6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E20F4-9BC9-CC37-162D-02985B59C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D89024E-469B-B7CC-FAD6-A4DB8FF7BAC6}"/>
              </a:ext>
            </a:extLst>
          </p:cNvPr>
          <p:cNvSpPr txBox="1">
            <a:spLocks/>
          </p:cNvSpPr>
          <p:nvPr/>
        </p:nvSpPr>
        <p:spPr bwMode="gray">
          <a:xfrm>
            <a:off x="466676" y="454295"/>
            <a:ext cx="774237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ko-KR" altLang="en-US" sz="4000" b="1" dirty="0">
                <a:solidFill>
                  <a:schemeClr val="accent1"/>
                </a:solidFill>
                <a:ea typeface="+mn-ea"/>
                <a:cs typeface="+mn-cs"/>
              </a:rPr>
              <a:t>원격 저장소 관리 </a:t>
            </a:r>
            <a:r>
              <a:rPr lang="en-US" altLang="ko-KR" sz="4000" b="1" dirty="0">
                <a:solidFill>
                  <a:schemeClr val="accent1"/>
                </a:solidFill>
                <a:ea typeface="+mn-ea"/>
                <a:cs typeface="+mn-cs"/>
              </a:rPr>
              <a:t>(pull, push, fetch)</a:t>
            </a:r>
            <a:endParaRPr lang="en-US" sz="4000" b="1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32D399B-BAD8-9605-C198-F2F7D4B0CC57}"/>
              </a:ext>
            </a:extLst>
          </p:cNvPr>
          <p:cNvSpPr txBox="1">
            <a:spLocks/>
          </p:cNvSpPr>
          <p:nvPr/>
        </p:nvSpPr>
        <p:spPr bwMode="gray">
          <a:xfrm>
            <a:off x="1016753" y="1304203"/>
            <a:ext cx="911352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ea typeface="+mn-ea"/>
                <a:cs typeface="+mn-cs"/>
              </a:rPr>
              <a:t>“pull </a:t>
            </a:r>
            <a:r>
              <a:rPr lang="ko-KR" altLang="en-US" sz="2000" b="1" dirty="0">
                <a:solidFill>
                  <a:schemeClr val="accent1"/>
                </a:solidFill>
                <a:ea typeface="+mn-ea"/>
                <a:cs typeface="+mn-cs"/>
              </a:rPr>
              <a:t>은 로컬과 병합</a:t>
            </a:r>
            <a:r>
              <a:rPr lang="en-US" altLang="ko-KR" sz="2000" b="1" dirty="0">
                <a:solidFill>
                  <a:schemeClr val="accent1"/>
                </a:solidFill>
                <a:ea typeface="+mn-ea"/>
                <a:cs typeface="+mn-cs"/>
              </a:rPr>
              <a:t>, </a:t>
            </a:r>
          </a:p>
          <a:p>
            <a:pPr defTabSz="978998" fontAlgn="base">
              <a:spcAft>
                <a:spcPct val="0"/>
              </a:spcAft>
            </a:pPr>
            <a:r>
              <a:rPr lang="ko-KR" altLang="en-US" sz="2000" b="1" dirty="0">
                <a:solidFill>
                  <a:schemeClr val="accent1"/>
                </a:solidFill>
                <a:ea typeface="+mn-ea"/>
                <a:cs typeface="+mn-cs"/>
              </a:rPr>
              <a:t>그럼 로컬</a:t>
            </a:r>
            <a:r>
              <a:rPr lang="en-US" altLang="ko-KR" sz="2000" b="1" dirty="0">
                <a:solidFill>
                  <a:schemeClr val="accent1"/>
                </a:solidFill>
                <a:ea typeface="+mn-ea"/>
                <a:cs typeface="+mn-cs"/>
              </a:rPr>
              <a:t>&gt; </a:t>
            </a:r>
            <a:r>
              <a:rPr lang="ko-KR" altLang="en-US" sz="2000" b="1" dirty="0">
                <a:solidFill>
                  <a:schemeClr val="accent1"/>
                </a:solidFill>
                <a:ea typeface="+mn-ea"/>
                <a:cs typeface="+mn-cs"/>
              </a:rPr>
              <a:t>원격 저장소로 전송하는 </a:t>
            </a:r>
            <a:r>
              <a:rPr lang="en-US" altLang="ko-KR" sz="2000" b="1" dirty="0">
                <a:solidFill>
                  <a:schemeClr val="accent1"/>
                </a:solidFill>
                <a:ea typeface="+mn-ea"/>
                <a:cs typeface="+mn-cs"/>
              </a:rPr>
              <a:t>push </a:t>
            </a:r>
            <a:r>
              <a:rPr lang="ko-KR" altLang="en-US" sz="2000" b="1" dirty="0">
                <a:solidFill>
                  <a:schemeClr val="accent1"/>
                </a:solidFill>
                <a:ea typeface="+mn-ea"/>
                <a:cs typeface="+mn-cs"/>
              </a:rPr>
              <a:t>먼저 하고 </a:t>
            </a:r>
            <a:r>
              <a:rPr lang="ko-KR" altLang="en-US" sz="2000" b="1" dirty="0" err="1">
                <a:solidFill>
                  <a:schemeClr val="accent1"/>
                </a:solidFill>
                <a:ea typeface="+mn-ea"/>
                <a:cs typeface="+mn-cs"/>
              </a:rPr>
              <a:t>병합하는게</a:t>
            </a:r>
            <a:r>
              <a:rPr lang="ko-KR" altLang="en-US" sz="2000" b="1" dirty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ko-KR" altLang="en-US" sz="2000" b="1" dirty="0" err="1">
                <a:solidFill>
                  <a:schemeClr val="accent1"/>
                </a:solidFill>
                <a:ea typeface="+mn-ea"/>
                <a:cs typeface="+mn-cs"/>
              </a:rPr>
              <a:t>맞는거</a:t>
            </a:r>
            <a:r>
              <a:rPr lang="ko-KR" altLang="en-US" sz="2000" b="1" dirty="0">
                <a:solidFill>
                  <a:schemeClr val="accent1"/>
                </a:solidFill>
                <a:ea typeface="+mn-ea"/>
                <a:cs typeface="+mn-cs"/>
              </a:rPr>
              <a:t> 아냐</a:t>
            </a:r>
            <a:r>
              <a:rPr lang="en-US" altLang="ko-KR" sz="2000" b="1" dirty="0">
                <a:solidFill>
                  <a:schemeClr val="accent1"/>
                </a:solidFill>
                <a:ea typeface="+mn-ea"/>
                <a:cs typeface="+mn-cs"/>
              </a:rPr>
              <a:t>?”</a:t>
            </a:r>
            <a:endParaRPr lang="en-US" sz="2000" b="1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2" name="Textplatzhalter 64">
            <a:extLst>
              <a:ext uri="{FF2B5EF4-FFF2-40B4-BE49-F238E27FC236}">
                <a16:creationId xmlns:a16="http://schemas.microsoft.com/office/drawing/2014/main" id="{3BB79676-34B9-D153-269B-241EAE375334}"/>
              </a:ext>
            </a:extLst>
          </p:cNvPr>
          <p:cNvSpPr txBox="1">
            <a:spLocks/>
          </p:cNvSpPr>
          <p:nvPr/>
        </p:nvSpPr>
        <p:spPr bwMode="gray">
          <a:xfrm>
            <a:off x="1277335" y="1784325"/>
            <a:ext cx="8865041" cy="10539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A5BC51F-593A-3E1D-0A75-D459B771904B}"/>
              </a:ext>
            </a:extLst>
          </p:cNvPr>
          <p:cNvGrpSpPr/>
          <p:nvPr/>
        </p:nvGrpSpPr>
        <p:grpSpPr>
          <a:xfrm>
            <a:off x="472962" y="2850428"/>
            <a:ext cx="11362757" cy="1997167"/>
            <a:chOff x="286318" y="2022578"/>
            <a:chExt cx="12646302" cy="2032741"/>
          </a:xfrm>
        </p:grpSpPr>
        <p:grpSp>
          <p:nvGrpSpPr>
            <p:cNvPr id="3" name="Group 34">
              <a:extLst>
                <a:ext uri="{FF2B5EF4-FFF2-40B4-BE49-F238E27FC236}">
                  <a16:creationId xmlns:a16="http://schemas.microsoft.com/office/drawing/2014/main" id="{8688F215-E92A-EBB2-40FC-55E7AB2F1AE0}"/>
                </a:ext>
              </a:extLst>
            </p:cNvPr>
            <p:cNvGrpSpPr/>
            <p:nvPr/>
          </p:nvGrpSpPr>
          <p:grpSpPr>
            <a:xfrm>
              <a:off x="286318" y="2022578"/>
              <a:ext cx="9189370" cy="2032741"/>
              <a:chOff x="142103" y="-80674"/>
              <a:chExt cx="9189249" cy="1954734"/>
            </a:xfrm>
          </p:grpSpPr>
          <p:sp>
            <p:nvSpPr>
              <p:cNvPr id="23" name="Shape 21">
                <a:extLst>
                  <a:ext uri="{FF2B5EF4-FFF2-40B4-BE49-F238E27FC236}">
                    <a16:creationId xmlns:a16="http://schemas.microsoft.com/office/drawing/2014/main" id="{09D97925-CAE7-C036-82A9-1DD707918927}"/>
                  </a:ext>
                </a:extLst>
              </p:cNvPr>
              <p:cNvSpPr/>
              <p:nvPr/>
            </p:nvSpPr>
            <p:spPr>
              <a:xfrm>
                <a:off x="142103" y="-80674"/>
                <a:ext cx="2281191" cy="1442463"/>
              </a:xfrm>
              <a:prstGeom prst="wedgeEllipseCallout">
                <a:avLst>
                  <a:gd name="adj1" fmla="val 777"/>
                  <a:gd name="adj2" fmla="val 6044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WORKING DIRECTORY</a:t>
                </a:r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Shape 24">
                <a:extLst>
                  <a:ext uri="{FF2B5EF4-FFF2-40B4-BE49-F238E27FC236}">
                    <a16:creationId xmlns:a16="http://schemas.microsoft.com/office/drawing/2014/main" id="{54E7B839-D6FD-4E65-F76B-FB155D18C95F}"/>
                  </a:ext>
                </a:extLst>
              </p:cNvPr>
              <p:cNvSpPr/>
              <p:nvPr/>
            </p:nvSpPr>
            <p:spPr>
              <a:xfrm>
                <a:off x="3602485" y="-80674"/>
                <a:ext cx="2281191" cy="1442463"/>
              </a:xfrm>
              <a:prstGeom prst="wedgeEllipseCallout">
                <a:avLst>
                  <a:gd name="adj1" fmla="val 777"/>
                  <a:gd name="adj2" fmla="val 6044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STAGING AREA</a:t>
                </a:r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Shape 27">
                <a:extLst>
                  <a:ext uri="{FF2B5EF4-FFF2-40B4-BE49-F238E27FC236}">
                    <a16:creationId xmlns:a16="http://schemas.microsoft.com/office/drawing/2014/main" id="{55ACA970-F0AB-08DB-AAB8-8FDF77CED9D3}"/>
                  </a:ext>
                </a:extLst>
              </p:cNvPr>
              <p:cNvSpPr/>
              <p:nvPr/>
            </p:nvSpPr>
            <p:spPr>
              <a:xfrm>
                <a:off x="7050161" y="-80674"/>
                <a:ext cx="2281191" cy="1442463"/>
              </a:xfrm>
              <a:prstGeom prst="wedgeEllipseCallout">
                <a:avLst>
                  <a:gd name="adj1" fmla="val 777"/>
                  <a:gd name="adj2" fmla="val 60441"/>
                </a:avLst>
              </a:prstGeom>
              <a:solidFill>
                <a:srgbClr val="A1C8EA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r>
                  <a:rPr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grpSp>
            <p:nvGrpSpPr>
              <p:cNvPr id="12" name="Group 33">
                <a:extLst>
                  <a:ext uri="{FF2B5EF4-FFF2-40B4-BE49-F238E27FC236}">
                    <a16:creationId xmlns:a16="http://schemas.microsoft.com/office/drawing/2014/main" id="{4BA0C9E3-A57A-3C3E-3685-0D5722C2D460}"/>
                  </a:ext>
                </a:extLst>
              </p:cNvPr>
              <p:cNvGrpSpPr/>
              <p:nvPr/>
            </p:nvGrpSpPr>
            <p:grpSpPr>
              <a:xfrm>
                <a:off x="1180728" y="1683559"/>
                <a:ext cx="7099301" cy="190501"/>
                <a:chOff x="0" y="0"/>
                <a:chExt cx="7099300" cy="190500"/>
              </a:xfrm>
            </p:grpSpPr>
            <p:sp>
              <p:nvSpPr>
                <p:cNvPr id="14" name="Shape 29">
                  <a:extLst>
                    <a:ext uri="{FF2B5EF4-FFF2-40B4-BE49-F238E27FC236}">
                      <a16:creationId xmlns:a16="http://schemas.microsoft.com/office/drawing/2014/main" id="{29706230-0AEE-8B87-FAE2-7BCFCE197DD0}"/>
                    </a:ext>
                  </a:extLst>
                </p:cNvPr>
                <p:cNvSpPr/>
                <p:nvPr/>
              </p:nvSpPr>
              <p:spPr>
                <a:xfrm flipH="1" flipV="1">
                  <a:off x="101972" y="95250"/>
                  <a:ext cx="6895357" cy="1"/>
                </a:xfrm>
                <a:prstGeom prst="line">
                  <a:avLst/>
                </a:prstGeom>
                <a:noFill/>
                <a:ln w="63500" cap="flat">
                  <a:solidFill>
                    <a:srgbClr val="BFBFBF"/>
                  </a:solidFill>
                  <a:prstDash val="solid"/>
                  <a:miter lim="400000"/>
                </a:ln>
                <a:effectLst/>
              </p:spPr>
              <p:txBody>
                <a:bodyPr wrap="square" lIns="20320" tIns="20320" rIns="20320" bIns="20320" numCol="1" anchor="ctr">
                  <a:noAutofit/>
                </a:bodyPr>
                <a:lstStyle/>
                <a:p>
                  <a:pPr>
                    <a:defRPr sz="8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600"/>
                </a:p>
              </p:txBody>
            </p:sp>
            <p:sp>
              <p:nvSpPr>
                <p:cNvPr id="15" name="Shape 30">
                  <a:extLst>
                    <a:ext uri="{FF2B5EF4-FFF2-40B4-BE49-F238E27FC236}">
                      <a16:creationId xmlns:a16="http://schemas.microsoft.com/office/drawing/2014/main" id="{BA2814CD-36F0-133B-9297-E86D76FD8DD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90500" cy="190500"/>
                </a:xfrm>
                <a:prstGeom prst="ellipse">
                  <a:avLst/>
                </a:prstGeom>
                <a:solidFill>
                  <a:srgbClr val="007AC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1350"/>
                </a:p>
              </p:txBody>
            </p:sp>
            <p:sp>
              <p:nvSpPr>
                <p:cNvPr id="16" name="Shape 31">
                  <a:extLst>
                    <a:ext uri="{FF2B5EF4-FFF2-40B4-BE49-F238E27FC236}">
                      <a16:creationId xmlns:a16="http://schemas.microsoft.com/office/drawing/2014/main" id="{B5168D30-D09D-B372-7869-3373133D2975}"/>
                    </a:ext>
                  </a:extLst>
                </p:cNvPr>
                <p:cNvSpPr/>
                <p:nvPr/>
              </p:nvSpPr>
              <p:spPr>
                <a:xfrm>
                  <a:off x="3454399" y="0"/>
                  <a:ext cx="190501" cy="190500"/>
                </a:xfrm>
                <a:prstGeom prst="ellipse">
                  <a:avLst/>
                </a:prstGeom>
                <a:solidFill>
                  <a:srgbClr val="007AC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1350"/>
                </a:p>
              </p:txBody>
            </p:sp>
            <p:sp>
              <p:nvSpPr>
                <p:cNvPr id="17" name="Shape 32">
                  <a:extLst>
                    <a:ext uri="{FF2B5EF4-FFF2-40B4-BE49-F238E27FC236}">
                      <a16:creationId xmlns:a16="http://schemas.microsoft.com/office/drawing/2014/main" id="{EB0BFEE7-7748-6D8D-3B27-C6C32568B6CC}"/>
                    </a:ext>
                  </a:extLst>
                </p:cNvPr>
                <p:cNvSpPr/>
                <p:nvPr/>
              </p:nvSpPr>
              <p:spPr>
                <a:xfrm>
                  <a:off x="6908800" y="0"/>
                  <a:ext cx="190500" cy="190500"/>
                </a:xfrm>
                <a:prstGeom prst="ellipse">
                  <a:avLst/>
                </a:prstGeom>
                <a:solidFill>
                  <a:srgbClr val="A1C8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1350"/>
                </a:p>
              </p:txBody>
            </p:sp>
          </p:grpSp>
        </p:grpSp>
        <p:grpSp>
          <p:nvGrpSpPr>
            <p:cNvPr id="24" name="Group 34">
              <a:extLst>
                <a:ext uri="{FF2B5EF4-FFF2-40B4-BE49-F238E27FC236}">
                  <a16:creationId xmlns:a16="http://schemas.microsoft.com/office/drawing/2014/main" id="{2C64E69A-BC7E-0EDD-3473-701AFC004861}"/>
                </a:ext>
              </a:extLst>
            </p:cNvPr>
            <p:cNvGrpSpPr/>
            <p:nvPr/>
          </p:nvGrpSpPr>
          <p:grpSpPr>
            <a:xfrm>
              <a:off x="7190971" y="2022578"/>
              <a:ext cx="5741649" cy="2032741"/>
              <a:chOff x="142103" y="-80674"/>
              <a:chExt cx="5741573" cy="1954734"/>
            </a:xfrm>
          </p:grpSpPr>
          <p:sp>
            <p:nvSpPr>
              <p:cNvPr id="25" name="Shape 21">
                <a:extLst>
                  <a:ext uri="{FF2B5EF4-FFF2-40B4-BE49-F238E27FC236}">
                    <a16:creationId xmlns:a16="http://schemas.microsoft.com/office/drawing/2014/main" id="{2B03A316-7416-5ED2-8ABF-E82259C2DF7A}"/>
                  </a:ext>
                </a:extLst>
              </p:cNvPr>
              <p:cNvSpPr/>
              <p:nvPr/>
            </p:nvSpPr>
            <p:spPr>
              <a:xfrm>
                <a:off x="142103" y="-80674"/>
                <a:ext cx="2281191" cy="1442463"/>
              </a:xfrm>
              <a:prstGeom prst="wedgeEllipseCallout">
                <a:avLst>
                  <a:gd name="adj1" fmla="val 777"/>
                  <a:gd name="adj2" fmla="val 60441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</a:t>
                </a:r>
              </a:p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REPOSITORY</a:t>
                </a:r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Shape 24">
                <a:extLst>
                  <a:ext uri="{FF2B5EF4-FFF2-40B4-BE49-F238E27FC236}">
                    <a16:creationId xmlns:a16="http://schemas.microsoft.com/office/drawing/2014/main" id="{8C7F5C43-3F59-1543-1AB5-0AC2C5BCDEE3}"/>
                  </a:ext>
                </a:extLst>
              </p:cNvPr>
              <p:cNvSpPr/>
              <p:nvPr/>
            </p:nvSpPr>
            <p:spPr>
              <a:xfrm>
                <a:off x="3602485" y="-80674"/>
                <a:ext cx="2281191" cy="1442463"/>
              </a:xfrm>
              <a:prstGeom prst="wedgeEllipseCallout">
                <a:avLst>
                  <a:gd name="adj1" fmla="val 777"/>
                  <a:gd name="adj2" fmla="val 60441"/>
                </a:avLst>
              </a:prstGeom>
              <a:solidFill>
                <a:srgbClr val="007AC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REMOTE REPROSITORY</a:t>
                </a:r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" name="Group 33">
                <a:extLst>
                  <a:ext uri="{FF2B5EF4-FFF2-40B4-BE49-F238E27FC236}">
                    <a16:creationId xmlns:a16="http://schemas.microsoft.com/office/drawing/2014/main" id="{9472C329-E0EF-218C-B9FB-69D263447A37}"/>
                  </a:ext>
                </a:extLst>
              </p:cNvPr>
              <p:cNvGrpSpPr/>
              <p:nvPr/>
            </p:nvGrpSpPr>
            <p:grpSpPr>
              <a:xfrm>
                <a:off x="1180728" y="1683559"/>
                <a:ext cx="3644901" cy="190501"/>
                <a:chOff x="0" y="0"/>
                <a:chExt cx="3644900" cy="190500"/>
              </a:xfrm>
            </p:grpSpPr>
            <p:sp>
              <p:nvSpPr>
                <p:cNvPr id="29" name="Shape 29">
                  <a:extLst>
                    <a:ext uri="{FF2B5EF4-FFF2-40B4-BE49-F238E27FC236}">
                      <a16:creationId xmlns:a16="http://schemas.microsoft.com/office/drawing/2014/main" id="{7A9DABF0-87D3-48C4-A8A0-5EBF4EE1557E}"/>
                    </a:ext>
                  </a:extLst>
                </p:cNvPr>
                <p:cNvSpPr/>
                <p:nvPr/>
              </p:nvSpPr>
              <p:spPr>
                <a:xfrm flipH="1" flipV="1">
                  <a:off x="101971" y="95250"/>
                  <a:ext cx="3422222" cy="0"/>
                </a:xfrm>
                <a:prstGeom prst="line">
                  <a:avLst/>
                </a:prstGeom>
                <a:noFill/>
                <a:ln w="63500" cap="flat">
                  <a:solidFill>
                    <a:srgbClr val="BFBFBF"/>
                  </a:solidFill>
                  <a:prstDash val="solid"/>
                  <a:miter lim="400000"/>
                </a:ln>
                <a:effectLst/>
              </p:spPr>
              <p:txBody>
                <a:bodyPr wrap="square" lIns="20320" tIns="20320" rIns="20320" bIns="20320" numCol="1" anchor="ctr">
                  <a:noAutofit/>
                </a:bodyPr>
                <a:lstStyle/>
                <a:p>
                  <a:pPr>
                    <a:defRPr sz="8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600"/>
                </a:p>
              </p:txBody>
            </p:sp>
            <p:sp>
              <p:nvSpPr>
                <p:cNvPr id="30" name="Shape 30">
                  <a:extLst>
                    <a:ext uri="{FF2B5EF4-FFF2-40B4-BE49-F238E27FC236}">
                      <a16:creationId xmlns:a16="http://schemas.microsoft.com/office/drawing/2014/main" id="{3126FBBB-2151-2C7E-8B5D-633A5C5BA4F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90500" cy="190500"/>
                </a:xfrm>
                <a:prstGeom prst="ellipse">
                  <a:avLst/>
                </a:prstGeom>
                <a:solidFill>
                  <a:srgbClr val="007AC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1350"/>
                </a:p>
              </p:txBody>
            </p:sp>
            <p:sp>
              <p:nvSpPr>
                <p:cNvPr id="31" name="Shape 31">
                  <a:extLst>
                    <a:ext uri="{FF2B5EF4-FFF2-40B4-BE49-F238E27FC236}">
                      <a16:creationId xmlns:a16="http://schemas.microsoft.com/office/drawing/2014/main" id="{F89AED56-20BB-4EAB-AAF0-44B2C2C768E9}"/>
                    </a:ext>
                  </a:extLst>
                </p:cNvPr>
                <p:cNvSpPr/>
                <p:nvPr/>
              </p:nvSpPr>
              <p:spPr>
                <a:xfrm>
                  <a:off x="3454399" y="0"/>
                  <a:ext cx="190501" cy="190500"/>
                </a:xfrm>
                <a:prstGeom prst="ellipse">
                  <a:avLst/>
                </a:prstGeom>
                <a:solidFill>
                  <a:srgbClr val="007AC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1350"/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8D20B92-87EB-C310-3E32-209806EAE57C}"/>
              </a:ext>
            </a:extLst>
          </p:cNvPr>
          <p:cNvSpPr txBox="1"/>
          <p:nvPr/>
        </p:nvSpPr>
        <p:spPr>
          <a:xfrm>
            <a:off x="116682" y="4999800"/>
            <a:ext cx="27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코드 작성</a:t>
            </a:r>
            <a:r>
              <a:rPr lang="en-US" altLang="ko-KR" sz="1200" dirty="0"/>
              <a:t>/ </a:t>
            </a:r>
            <a:r>
              <a:rPr lang="ko-KR" altLang="en-US" sz="1200" dirty="0"/>
              <a:t>수정하는 곳</a:t>
            </a:r>
            <a:endParaRPr lang="en-US" altLang="ko-KR" sz="1200" dirty="0"/>
          </a:p>
          <a:p>
            <a:pPr algn="ctr"/>
            <a:r>
              <a:rPr lang="en-US" sz="1200" dirty="0"/>
              <a:t>(</a:t>
            </a:r>
            <a:r>
              <a:rPr lang="ko-KR" altLang="en-US" sz="1200" dirty="0"/>
              <a:t>내컴퓨터</a:t>
            </a:r>
            <a:r>
              <a:rPr lang="en-US" altLang="ko-KR" sz="1200" dirty="0"/>
              <a:t>)</a:t>
            </a:r>
          </a:p>
          <a:p>
            <a:pPr algn="ctr"/>
            <a:r>
              <a:rPr lang="en-US" sz="1200" dirty="0"/>
              <a:t>- Git status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553704-E856-391B-0207-4F429F7AC849}"/>
              </a:ext>
            </a:extLst>
          </p:cNvPr>
          <p:cNvSpPr txBox="1"/>
          <p:nvPr/>
        </p:nvSpPr>
        <p:spPr>
          <a:xfrm>
            <a:off x="3225889" y="4999800"/>
            <a:ext cx="2762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커밋할 파일을 임시저장</a:t>
            </a:r>
            <a:endParaRPr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AD9FAC-AD5B-007E-B1E2-9864BFBE3C48}"/>
              </a:ext>
            </a:extLst>
          </p:cNvPr>
          <p:cNvSpPr txBox="1"/>
          <p:nvPr/>
        </p:nvSpPr>
        <p:spPr>
          <a:xfrm>
            <a:off x="6312273" y="4999800"/>
            <a:ext cx="27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내 컴퓨터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커밋이</a:t>
            </a:r>
            <a:r>
              <a:rPr lang="ko-KR" altLang="en-US" sz="1200" dirty="0"/>
              <a:t> 저장된 진짜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90E1AB-B85D-53CE-69A4-8634BB9B634D}"/>
              </a:ext>
            </a:extLst>
          </p:cNvPr>
          <p:cNvSpPr txBox="1"/>
          <p:nvPr/>
        </p:nvSpPr>
        <p:spPr>
          <a:xfrm>
            <a:off x="9429750" y="4999800"/>
            <a:ext cx="27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공유 저장소</a:t>
            </a:r>
            <a:endParaRPr lang="en-US" sz="1200" dirty="0"/>
          </a:p>
          <a:p>
            <a:pPr algn="ctr"/>
            <a:r>
              <a:rPr lang="en-US" sz="1200" dirty="0"/>
              <a:t>Git Hub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083ABF-3F24-348F-5236-EF4B04AF1E52}"/>
              </a:ext>
            </a:extLst>
          </p:cNvPr>
          <p:cNvSpPr txBox="1"/>
          <p:nvPr/>
        </p:nvSpPr>
        <p:spPr>
          <a:xfrm>
            <a:off x="1513965" y="4412143"/>
            <a:ext cx="2762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Git add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28D535-0AE8-2A01-E206-EF4A8FFAD7F2}"/>
              </a:ext>
            </a:extLst>
          </p:cNvPr>
          <p:cNvSpPr txBox="1"/>
          <p:nvPr/>
        </p:nvSpPr>
        <p:spPr>
          <a:xfrm>
            <a:off x="4776139" y="4412143"/>
            <a:ext cx="2762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Git commit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0BA3E6-71C3-1638-7AB9-E2BBE3D2D02A}"/>
              </a:ext>
            </a:extLst>
          </p:cNvPr>
          <p:cNvSpPr txBox="1"/>
          <p:nvPr/>
        </p:nvSpPr>
        <p:spPr>
          <a:xfrm>
            <a:off x="7908503" y="4412684"/>
            <a:ext cx="2762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Git push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A6A612-C19E-382B-E9A0-FF6443EA3F15}"/>
              </a:ext>
            </a:extLst>
          </p:cNvPr>
          <p:cNvSpPr txBox="1"/>
          <p:nvPr/>
        </p:nvSpPr>
        <p:spPr>
          <a:xfrm>
            <a:off x="7908503" y="4758421"/>
            <a:ext cx="2762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Git fetch/pull</a:t>
            </a:r>
          </a:p>
        </p:txBody>
      </p:sp>
    </p:spTree>
    <p:extLst>
      <p:ext uri="{BB962C8B-B14F-4D97-AF65-F5344CB8AC3E}">
        <p14:creationId xmlns:p14="http://schemas.microsoft.com/office/powerpoint/2010/main" val="122258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B5CEFB-39C6-544D-73A6-49EE3CFB3B97}"/>
              </a:ext>
            </a:extLst>
          </p:cNvPr>
          <p:cNvSpPr/>
          <p:nvPr/>
        </p:nvSpPr>
        <p:spPr>
          <a:xfrm>
            <a:off x="563978" y="1411197"/>
            <a:ext cx="11028783" cy="2873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9">
            <a:extLst>
              <a:ext uri="{FF2B5EF4-FFF2-40B4-BE49-F238E27FC236}">
                <a16:creationId xmlns:a16="http://schemas.microsoft.com/office/drawing/2014/main" id="{4C33216A-FD64-5258-540B-A6D2E56E0C7C}"/>
              </a:ext>
            </a:extLst>
          </p:cNvPr>
          <p:cNvGrpSpPr/>
          <p:nvPr/>
        </p:nvGrpSpPr>
        <p:grpSpPr>
          <a:xfrm>
            <a:off x="689120" y="1725377"/>
            <a:ext cx="11139603" cy="2559648"/>
            <a:chOff x="0" y="0"/>
            <a:chExt cx="12479568" cy="2381963"/>
          </a:xfrm>
        </p:grpSpPr>
        <p:grpSp>
          <p:nvGrpSpPr>
            <p:cNvPr id="3" name="Group 23">
              <a:extLst>
                <a:ext uri="{FF2B5EF4-FFF2-40B4-BE49-F238E27FC236}">
                  <a16:creationId xmlns:a16="http://schemas.microsoft.com/office/drawing/2014/main" id="{F8309836-8D85-F29A-3E96-CAABE645C687}"/>
                </a:ext>
              </a:extLst>
            </p:cNvPr>
            <p:cNvGrpSpPr/>
            <p:nvPr/>
          </p:nvGrpSpPr>
          <p:grpSpPr>
            <a:xfrm>
              <a:off x="2452630" y="702468"/>
              <a:ext cx="6858947" cy="0"/>
              <a:chOff x="0" y="0"/>
              <a:chExt cx="6858946" cy="0"/>
            </a:xfrm>
          </p:grpSpPr>
          <p:sp>
            <p:nvSpPr>
              <p:cNvPr id="29" name="Shape 20">
                <a:extLst>
                  <a:ext uri="{FF2B5EF4-FFF2-40B4-BE49-F238E27FC236}">
                    <a16:creationId xmlns:a16="http://schemas.microsoft.com/office/drawing/2014/main" id="{94530C69-DF94-1AD2-9EEB-B67E93D3FB61}"/>
                  </a:ext>
                </a:extLst>
              </p:cNvPr>
              <p:cNvSpPr/>
              <p:nvPr/>
            </p:nvSpPr>
            <p:spPr>
              <a:xfrm>
                <a:off x="0" y="0"/>
                <a:ext cx="733862" cy="0"/>
              </a:xfrm>
              <a:prstGeom prst="line">
                <a:avLst/>
              </a:prstGeom>
              <a:noFill/>
              <a:ln w="38100" cap="flat">
                <a:solidFill>
                  <a:srgbClr val="666666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solidFill>
                      <a:srgbClr val="333333"/>
                    </a:solidFill>
                  </a:defRPr>
                </a:pPr>
                <a:endParaRPr sz="1350"/>
              </a:p>
            </p:txBody>
          </p:sp>
          <p:sp>
            <p:nvSpPr>
              <p:cNvPr id="31" name="Shape 22">
                <a:extLst>
                  <a:ext uri="{FF2B5EF4-FFF2-40B4-BE49-F238E27FC236}">
                    <a16:creationId xmlns:a16="http://schemas.microsoft.com/office/drawing/2014/main" id="{5853832D-C879-9082-C856-56AC08E1DA3D}"/>
                  </a:ext>
                </a:extLst>
              </p:cNvPr>
              <p:cNvSpPr/>
              <p:nvPr/>
            </p:nvSpPr>
            <p:spPr>
              <a:xfrm>
                <a:off x="3584884" y="0"/>
                <a:ext cx="3274062" cy="0"/>
              </a:xfrm>
              <a:prstGeom prst="line">
                <a:avLst/>
              </a:prstGeom>
              <a:noFill/>
              <a:ln w="38100" cap="flat">
                <a:solidFill>
                  <a:srgbClr val="666666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solidFill>
                      <a:srgbClr val="333333"/>
                    </a:solidFill>
                  </a:defRPr>
                </a:pPr>
                <a:endParaRPr sz="1350"/>
              </a:p>
            </p:txBody>
          </p:sp>
        </p:grpSp>
        <p:grpSp>
          <p:nvGrpSpPr>
            <p:cNvPr id="4" name="Group 32">
              <a:extLst>
                <a:ext uri="{FF2B5EF4-FFF2-40B4-BE49-F238E27FC236}">
                  <a16:creationId xmlns:a16="http://schemas.microsoft.com/office/drawing/2014/main" id="{FCC71EE2-C1F2-16A6-79ED-B1686CA7404F}"/>
                </a:ext>
              </a:extLst>
            </p:cNvPr>
            <p:cNvGrpSpPr/>
            <p:nvPr/>
          </p:nvGrpSpPr>
          <p:grpSpPr>
            <a:xfrm>
              <a:off x="9205507" y="0"/>
              <a:ext cx="3274061" cy="2381963"/>
              <a:chOff x="-1993" y="0"/>
              <a:chExt cx="3274061" cy="2381963"/>
            </a:xfrm>
          </p:grpSpPr>
          <p:grpSp>
            <p:nvGrpSpPr>
              <p:cNvPr id="21" name="Group 29">
                <a:extLst>
                  <a:ext uri="{FF2B5EF4-FFF2-40B4-BE49-F238E27FC236}">
                    <a16:creationId xmlns:a16="http://schemas.microsoft.com/office/drawing/2014/main" id="{01BA15EB-118B-B3D1-DAE2-A1032E880151}"/>
                  </a:ext>
                </a:extLst>
              </p:cNvPr>
              <p:cNvGrpSpPr/>
              <p:nvPr/>
            </p:nvGrpSpPr>
            <p:grpSpPr>
              <a:xfrm>
                <a:off x="920762" y="0"/>
                <a:ext cx="1477000" cy="1282702"/>
                <a:chOff x="365039" y="0"/>
                <a:chExt cx="1476999" cy="1282701"/>
              </a:xfrm>
            </p:grpSpPr>
            <p:sp>
              <p:nvSpPr>
                <p:cNvPr id="24" name="Shape 24">
                  <a:extLst>
                    <a:ext uri="{FF2B5EF4-FFF2-40B4-BE49-F238E27FC236}">
                      <a16:creationId xmlns:a16="http://schemas.microsoft.com/office/drawing/2014/main" id="{2C304027-91F4-77EA-8FD1-75D58C364741}"/>
                    </a:ext>
                  </a:extLst>
                </p:cNvPr>
                <p:cNvSpPr/>
                <p:nvPr/>
              </p:nvSpPr>
              <p:spPr>
                <a:xfrm>
                  <a:off x="748631" y="0"/>
                  <a:ext cx="661368" cy="591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84" extrusionOk="0">
                      <a:moveTo>
                        <a:pt x="19415" y="16649"/>
                      </a:moveTo>
                      <a:cubicBezTo>
                        <a:pt x="20161" y="16995"/>
                        <a:pt x="20794" y="17015"/>
                        <a:pt x="20797" y="18016"/>
                      </a:cubicBezTo>
                      <a:lnTo>
                        <a:pt x="21600" y="21484"/>
                      </a:lnTo>
                      <a:lnTo>
                        <a:pt x="0" y="21484"/>
                      </a:lnTo>
                      <a:cubicBezTo>
                        <a:pt x="91" y="20771"/>
                        <a:pt x="349" y="19060"/>
                        <a:pt x="573" y="18136"/>
                      </a:cubicBezTo>
                      <a:cubicBezTo>
                        <a:pt x="679" y="17700"/>
                        <a:pt x="1212" y="16975"/>
                        <a:pt x="2036" y="16624"/>
                      </a:cubicBezTo>
                      <a:cubicBezTo>
                        <a:pt x="4050" y="15766"/>
                        <a:pt x="6877" y="14370"/>
                        <a:pt x="7251" y="13724"/>
                      </a:cubicBezTo>
                      <a:cubicBezTo>
                        <a:pt x="7484" y="13323"/>
                        <a:pt x="7579" y="13743"/>
                        <a:pt x="7681" y="13421"/>
                      </a:cubicBezTo>
                      <a:cubicBezTo>
                        <a:pt x="7916" y="12679"/>
                        <a:pt x="7968" y="11587"/>
                        <a:pt x="7968" y="11587"/>
                      </a:cubicBezTo>
                      <a:cubicBezTo>
                        <a:pt x="7848" y="11494"/>
                        <a:pt x="7572" y="10786"/>
                        <a:pt x="7434" y="10117"/>
                      </a:cubicBezTo>
                      <a:cubicBezTo>
                        <a:pt x="7387" y="9891"/>
                        <a:pt x="7082" y="9884"/>
                        <a:pt x="6846" y="8995"/>
                      </a:cubicBezTo>
                      <a:cubicBezTo>
                        <a:pt x="6653" y="8263"/>
                        <a:pt x="6425" y="7272"/>
                        <a:pt x="6518" y="6932"/>
                      </a:cubicBezTo>
                      <a:cubicBezTo>
                        <a:pt x="6566" y="6758"/>
                        <a:pt x="6695" y="6822"/>
                        <a:pt x="6716" y="6831"/>
                      </a:cubicBezTo>
                      <a:cubicBezTo>
                        <a:pt x="6697" y="6706"/>
                        <a:pt x="6673" y="6705"/>
                        <a:pt x="6649" y="6531"/>
                      </a:cubicBezTo>
                      <a:cubicBezTo>
                        <a:pt x="6603" y="6199"/>
                        <a:pt x="6428" y="5653"/>
                        <a:pt x="6414" y="5330"/>
                      </a:cubicBezTo>
                      <a:cubicBezTo>
                        <a:pt x="6302" y="2941"/>
                        <a:pt x="6814" y="1517"/>
                        <a:pt x="7802" y="834"/>
                      </a:cubicBezTo>
                      <a:cubicBezTo>
                        <a:pt x="8064" y="653"/>
                        <a:pt x="9136" y="145"/>
                        <a:pt x="9462" y="64"/>
                      </a:cubicBezTo>
                      <a:cubicBezTo>
                        <a:pt x="10187" y="-116"/>
                        <a:pt x="11659" y="109"/>
                        <a:pt x="12338" y="443"/>
                      </a:cubicBezTo>
                      <a:cubicBezTo>
                        <a:pt x="14203" y="1346"/>
                        <a:pt x="14766" y="2285"/>
                        <a:pt x="14624" y="5330"/>
                      </a:cubicBezTo>
                      <a:cubicBezTo>
                        <a:pt x="14599" y="5877"/>
                        <a:pt x="14486" y="6618"/>
                        <a:pt x="14433" y="6945"/>
                      </a:cubicBezTo>
                      <a:cubicBezTo>
                        <a:pt x="14521" y="6860"/>
                        <a:pt x="14606" y="6807"/>
                        <a:pt x="14679" y="6813"/>
                      </a:cubicBezTo>
                      <a:cubicBezTo>
                        <a:pt x="14982" y="6833"/>
                        <a:pt x="14696" y="8105"/>
                        <a:pt x="14460" y="8995"/>
                      </a:cubicBezTo>
                      <a:cubicBezTo>
                        <a:pt x="14225" y="9884"/>
                        <a:pt x="13904" y="9888"/>
                        <a:pt x="13872" y="10117"/>
                      </a:cubicBezTo>
                      <a:cubicBezTo>
                        <a:pt x="13761" y="10901"/>
                        <a:pt x="13490" y="11361"/>
                        <a:pt x="13347" y="11576"/>
                      </a:cubicBezTo>
                      <a:cubicBezTo>
                        <a:pt x="13347" y="11576"/>
                        <a:pt x="13436" y="12775"/>
                        <a:pt x="13704" y="13449"/>
                      </a:cubicBezTo>
                      <a:cubicBezTo>
                        <a:pt x="13812" y="13730"/>
                        <a:pt x="13931" y="13430"/>
                        <a:pt x="14102" y="13742"/>
                      </a:cubicBezTo>
                      <a:cubicBezTo>
                        <a:pt x="14018" y="13588"/>
                        <a:pt x="14272" y="14339"/>
                        <a:pt x="15405" y="14858"/>
                      </a:cubicBezTo>
                      <a:cubicBezTo>
                        <a:pt x="17512" y="15825"/>
                        <a:pt x="18500" y="16226"/>
                        <a:pt x="19415" y="16649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1350"/>
                </a:p>
              </p:txBody>
            </p:sp>
            <p:sp>
              <p:nvSpPr>
                <p:cNvPr id="25" name="Shape 25">
                  <a:extLst>
                    <a:ext uri="{FF2B5EF4-FFF2-40B4-BE49-F238E27FC236}">
                      <a16:creationId xmlns:a16="http://schemas.microsoft.com/office/drawing/2014/main" id="{52B7AEF2-263E-E5AB-041A-4E84EA57F8CE}"/>
                    </a:ext>
                  </a:extLst>
                </p:cNvPr>
                <p:cNvSpPr/>
                <p:nvPr/>
              </p:nvSpPr>
              <p:spPr>
                <a:xfrm>
                  <a:off x="365039" y="691603"/>
                  <a:ext cx="661368" cy="5910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84" extrusionOk="0">
                      <a:moveTo>
                        <a:pt x="19415" y="16649"/>
                      </a:moveTo>
                      <a:cubicBezTo>
                        <a:pt x="20161" y="16995"/>
                        <a:pt x="20794" y="17015"/>
                        <a:pt x="20797" y="18016"/>
                      </a:cubicBezTo>
                      <a:lnTo>
                        <a:pt x="21600" y="21484"/>
                      </a:lnTo>
                      <a:lnTo>
                        <a:pt x="0" y="21484"/>
                      </a:lnTo>
                      <a:cubicBezTo>
                        <a:pt x="91" y="20771"/>
                        <a:pt x="349" y="19060"/>
                        <a:pt x="573" y="18136"/>
                      </a:cubicBezTo>
                      <a:cubicBezTo>
                        <a:pt x="679" y="17700"/>
                        <a:pt x="1212" y="16975"/>
                        <a:pt x="2036" y="16624"/>
                      </a:cubicBezTo>
                      <a:cubicBezTo>
                        <a:pt x="4050" y="15766"/>
                        <a:pt x="6877" y="14370"/>
                        <a:pt x="7251" y="13724"/>
                      </a:cubicBezTo>
                      <a:cubicBezTo>
                        <a:pt x="7484" y="13323"/>
                        <a:pt x="7579" y="13743"/>
                        <a:pt x="7681" y="13421"/>
                      </a:cubicBezTo>
                      <a:cubicBezTo>
                        <a:pt x="7916" y="12679"/>
                        <a:pt x="7968" y="11587"/>
                        <a:pt x="7968" y="11587"/>
                      </a:cubicBezTo>
                      <a:cubicBezTo>
                        <a:pt x="7848" y="11494"/>
                        <a:pt x="7572" y="10786"/>
                        <a:pt x="7434" y="10117"/>
                      </a:cubicBezTo>
                      <a:cubicBezTo>
                        <a:pt x="7387" y="9891"/>
                        <a:pt x="7082" y="9884"/>
                        <a:pt x="6846" y="8995"/>
                      </a:cubicBezTo>
                      <a:cubicBezTo>
                        <a:pt x="6653" y="8263"/>
                        <a:pt x="6425" y="7272"/>
                        <a:pt x="6518" y="6932"/>
                      </a:cubicBezTo>
                      <a:cubicBezTo>
                        <a:pt x="6566" y="6758"/>
                        <a:pt x="6695" y="6822"/>
                        <a:pt x="6716" y="6831"/>
                      </a:cubicBezTo>
                      <a:cubicBezTo>
                        <a:pt x="6697" y="6706"/>
                        <a:pt x="6673" y="6705"/>
                        <a:pt x="6649" y="6531"/>
                      </a:cubicBezTo>
                      <a:cubicBezTo>
                        <a:pt x="6603" y="6199"/>
                        <a:pt x="6428" y="5653"/>
                        <a:pt x="6414" y="5330"/>
                      </a:cubicBezTo>
                      <a:cubicBezTo>
                        <a:pt x="6302" y="2941"/>
                        <a:pt x="6814" y="1517"/>
                        <a:pt x="7802" y="834"/>
                      </a:cubicBezTo>
                      <a:cubicBezTo>
                        <a:pt x="8064" y="653"/>
                        <a:pt x="9136" y="145"/>
                        <a:pt x="9462" y="64"/>
                      </a:cubicBezTo>
                      <a:cubicBezTo>
                        <a:pt x="10187" y="-116"/>
                        <a:pt x="11659" y="109"/>
                        <a:pt x="12338" y="443"/>
                      </a:cubicBezTo>
                      <a:cubicBezTo>
                        <a:pt x="14203" y="1346"/>
                        <a:pt x="14766" y="2285"/>
                        <a:pt x="14624" y="5330"/>
                      </a:cubicBezTo>
                      <a:cubicBezTo>
                        <a:pt x="14599" y="5877"/>
                        <a:pt x="14486" y="6618"/>
                        <a:pt x="14433" y="6945"/>
                      </a:cubicBezTo>
                      <a:cubicBezTo>
                        <a:pt x="14521" y="6860"/>
                        <a:pt x="14606" y="6807"/>
                        <a:pt x="14679" y="6813"/>
                      </a:cubicBezTo>
                      <a:cubicBezTo>
                        <a:pt x="14982" y="6833"/>
                        <a:pt x="14696" y="8105"/>
                        <a:pt x="14460" y="8995"/>
                      </a:cubicBezTo>
                      <a:cubicBezTo>
                        <a:pt x="14225" y="9884"/>
                        <a:pt x="13904" y="9888"/>
                        <a:pt x="13872" y="10117"/>
                      </a:cubicBezTo>
                      <a:cubicBezTo>
                        <a:pt x="13761" y="10901"/>
                        <a:pt x="13490" y="11361"/>
                        <a:pt x="13347" y="11576"/>
                      </a:cubicBezTo>
                      <a:cubicBezTo>
                        <a:pt x="13347" y="11576"/>
                        <a:pt x="13436" y="12775"/>
                        <a:pt x="13704" y="13449"/>
                      </a:cubicBezTo>
                      <a:cubicBezTo>
                        <a:pt x="13812" y="13730"/>
                        <a:pt x="13931" y="13430"/>
                        <a:pt x="14102" y="13742"/>
                      </a:cubicBezTo>
                      <a:cubicBezTo>
                        <a:pt x="14018" y="13588"/>
                        <a:pt x="14272" y="14339"/>
                        <a:pt x="15405" y="14858"/>
                      </a:cubicBezTo>
                      <a:cubicBezTo>
                        <a:pt x="17512" y="15825"/>
                        <a:pt x="18500" y="16226"/>
                        <a:pt x="19415" y="16649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1350"/>
                </a:p>
              </p:txBody>
            </p:sp>
            <p:sp>
              <p:nvSpPr>
                <p:cNvPr id="28" name="Shape 27">
                  <a:extLst>
                    <a:ext uri="{FF2B5EF4-FFF2-40B4-BE49-F238E27FC236}">
                      <a16:creationId xmlns:a16="http://schemas.microsoft.com/office/drawing/2014/main" id="{122BCB3E-59D0-DE17-7C15-A9A7D11E8B5E}"/>
                    </a:ext>
                  </a:extLst>
                </p:cNvPr>
                <p:cNvSpPr/>
                <p:nvPr/>
              </p:nvSpPr>
              <p:spPr>
                <a:xfrm>
                  <a:off x="1079315" y="843587"/>
                  <a:ext cx="134003" cy="2872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362" y="21600"/>
                      </a:moveTo>
                      <a:lnTo>
                        <a:pt x="4786" y="21600"/>
                      </a:lnTo>
                      <a:lnTo>
                        <a:pt x="4786" y="10800"/>
                      </a:lnTo>
                      <a:lnTo>
                        <a:pt x="0" y="10800"/>
                      </a:lnTo>
                      <a:lnTo>
                        <a:pt x="0" y="7077"/>
                      </a:lnTo>
                      <a:lnTo>
                        <a:pt x="4786" y="7077"/>
                      </a:lnTo>
                      <a:lnTo>
                        <a:pt x="4786" y="4842"/>
                      </a:lnTo>
                      <a:cubicBezTo>
                        <a:pt x="4786" y="1806"/>
                        <a:pt x="7489" y="0"/>
                        <a:pt x="15162" y="0"/>
                      </a:cubicBezTo>
                      <a:lnTo>
                        <a:pt x="21552" y="0"/>
                      </a:lnTo>
                      <a:lnTo>
                        <a:pt x="21552" y="3723"/>
                      </a:lnTo>
                      <a:lnTo>
                        <a:pt x="17560" y="3723"/>
                      </a:lnTo>
                      <a:cubicBezTo>
                        <a:pt x="14572" y="3723"/>
                        <a:pt x="14372" y="4243"/>
                        <a:pt x="14372" y="5214"/>
                      </a:cubicBezTo>
                      <a:lnTo>
                        <a:pt x="14362" y="7077"/>
                      </a:lnTo>
                      <a:lnTo>
                        <a:pt x="21600" y="7077"/>
                      </a:lnTo>
                      <a:lnTo>
                        <a:pt x="20752" y="10800"/>
                      </a:lnTo>
                      <a:lnTo>
                        <a:pt x="14362" y="10800"/>
                      </a:lnTo>
                      <a:cubicBezTo>
                        <a:pt x="14362" y="10800"/>
                        <a:pt x="14362" y="21600"/>
                        <a:pt x="14362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>
                      <a:solidFill>
                        <a:srgbClr val="333333"/>
                      </a:solidFill>
                    </a:defRPr>
                  </a:pPr>
                  <a:endParaRPr sz="1350"/>
                </a:p>
              </p:txBody>
            </p:sp>
            <p:sp>
              <p:nvSpPr>
                <p:cNvPr id="32" name="Shape 25">
                  <a:extLst>
                    <a:ext uri="{FF2B5EF4-FFF2-40B4-BE49-F238E27FC236}">
                      <a16:creationId xmlns:a16="http://schemas.microsoft.com/office/drawing/2014/main" id="{AFC33573-91DA-D7CA-6AB1-8FA9F499B055}"/>
                    </a:ext>
                  </a:extLst>
                </p:cNvPr>
                <p:cNvSpPr/>
                <p:nvPr/>
              </p:nvSpPr>
              <p:spPr>
                <a:xfrm>
                  <a:off x="1180670" y="691603"/>
                  <a:ext cx="661368" cy="5910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84" extrusionOk="0">
                      <a:moveTo>
                        <a:pt x="19415" y="16649"/>
                      </a:moveTo>
                      <a:cubicBezTo>
                        <a:pt x="20161" y="16995"/>
                        <a:pt x="20794" y="17015"/>
                        <a:pt x="20797" y="18016"/>
                      </a:cubicBezTo>
                      <a:lnTo>
                        <a:pt x="21600" y="21484"/>
                      </a:lnTo>
                      <a:lnTo>
                        <a:pt x="0" y="21484"/>
                      </a:lnTo>
                      <a:cubicBezTo>
                        <a:pt x="91" y="20771"/>
                        <a:pt x="349" y="19060"/>
                        <a:pt x="573" y="18136"/>
                      </a:cubicBezTo>
                      <a:cubicBezTo>
                        <a:pt x="679" y="17700"/>
                        <a:pt x="1212" y="16975"/>
                        <a:pt x="2036" y="16624"/>
                      </a:cubicBezTo>
                      <a:cubicBezTo>
                        <a:pt x="4050" y="15766"/>
                        <a:pt x="6877" y="14370"/>
                        <a:pt x="7251" y="13724"/>
                      </a:cubicBezTo>
                      <a:cubicBezTo>
                        <a:pt x="7484" y="13323"/>
                        <a:pt x="7579" y="13743"/>
                        <a:pt x="7681" y="13421"/>
                      </a:cubicBezTo>
                      <a:cubicBezTo>
                        <a:pt x="7916" y="12679"/>
                        <a:pt x="7968" y="11587"/>
                        <a:pt x="7968" y="11587"/>
                      </a:cubicBezTo>
                      <a:cubicBezTo>
                        <a:pt x="7848" y="11494"/>
                        <a:pt x="7572" y="10786"/>
                        <a:pt x="7434" y="10117"/>
                      </a:cubicBezTo>
                      <a:cubicBezTo>
                        <a:pt x="7387" y="9891"/>
                        <a:pt x="7082" y="9884"/>
                        <a:pt x="6846" y="8995"/>
                      </a:cubicBezTo>
                      <a:cubicBezTo>
                        <a:pt x="6653" y="8263"/>
                        <a:pt x="6425" y="7272"/>
                        <a:pt x="6518" y="6932"/>
                      </a:cubicBezTo>
                      <a:cubicBezTo>
                        <a:pt x="6566" y="6758"/>
                        <a:pt x="6695" y="6822"/>
                        <a:pt x="6716" y="6831"/>
                      </a:cubicBezTo>
                      <a:cubicBezTo>
                        <a:pt x="6697" y="6706"/>
                        <a:pt x="6673" y="6705"/>
                        <a:pt x="6649" y="6531"/>
                      </a:cubicBezTo>
                      <a:cubicBezTo>
                        <a:pt x="6603" y="6199"/>
                        <a:pt x="6428" y="5653"/>
                        <a:pt x="6414" y="5330"/>
                      </a:cubicBezTo>
                      <a:cubicBezTo>
                        <a:pt x="6302" y="2941"/>
                        <a:pt x="6814" y="1517"/>
                        <a:pt x="7802" y="834"/>
                      </a:cubicBezTo>
                      <a:cubicBezTo>
                        <a:pt x="8064" y="653"/>
                        <a:pt x="9136" y="145"/>
                        <a:pt x="9462" y="64"/>
                      </a:cubicBezTo>
                      <a:cubicBezTo>
                        <a:pt x="10187" y="-116"/>
                        <a:pt x="11659" y="109"/>
                        <a:pt x="12338" y="443"/>
                      </a:cubicBezTo>
                      <a:cubicBezTo>
                        <a:pt x="14203" y="1346"/>
                        <a:pt x="14766" y="2285"/>
                        <a:pt x="14624" y="5330"/>
                      </a:cubicBezTo>
                      <a:cubicBezTo>
                        <a:pt x="14599" y="5877"/>
                        <a:pt x="14486" y="6618"/>
                        <a:pt x="14433" y="6945"/>
                      </a:cubicBezTo>
                      <a:cubicBezTo>
                        <a:pt x="14521" y="6860"/>
                        <a:pt x="14606" y="6807"/>
                        <a:pt x="14679" y="6813"/>
                      </a:cubicBezTo>
                      <a:cubicBezTo>
                        <a:pt x="14982" y="6833"/>
                        <a:pt x="14696" y="8105"/>
                        <a:pt x="14460" y="8995"/>
                      </a:cubicBezTo>
                      <a:cubicBezTo>
                        <a:pt x="14225" y="9884"/>
                        <a:pt x="13904" y="9888"/>
                        <a:pt x="13872" y="10117"/>
                      </a:cubicBezTo>
                      <a:cubicBezTo>
                        <a:pt x="13761" y="10901"/>
                        <a:pt x="13490" y="11361"/>
                        <a:pt x="13347" y="11576"/>
                      </a:cubicBezTo>
                      <a:cubicBezTo>
                        <a:pt x="13347" y="11576"/>
                        <a:pt x="13436" y="12775"/>
                        <a:pt x="13704" y="13449"/>
                      </a:cubicBezTo>
                      <a:cubicBezTo>
                        <a:pt x="13812" y="13730"/>
                        <a:pt x="13931" y="13430"/>
                        <a:pt x="14102" y="13742"/>
                      </a:cubicBezTo>
                      <a:cubicBezTo>
                        <a:pt x="14018" y="13588"/>
                        <a:pt x="14272" y="14339"/>
                        <a:pt x="15405" y="14858"/>
                      </a:cubicBezTo>
                      <a:cubicBezTo>
                        <a:pt x="17512" y="15825"/>
                        <a:pt x="18500" y="16226"/>
                        <a:pt x="19415" y="16649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1350"/>
                </a:p>
              </p:txBody>
            </p:sp>
          </p:grpSp>
          <p:sp>
            <p:nvSpPr>
              <p:cNvPr id="22" name="Shape 30">
                <a:extLst>
                  <a:ext uri="{FF2B5EF4-FFF2-40B4-BE49-F238E27FC236}">
                    <a16:creationId xmlns:a16="http://schemas.microsoft.com/office/drawing/2014/main" id="{1B92C4A8-31D4-4007-1ADC-27A8C79C6A0C}"/>
                  </a:ext>
                </a:extLst>
              </p:cNvPr>
              <p:cNvSpPr/>
              <p:nvPr/>
            </p:nvSpPr>
            <p:spPr>
              <a:xfrm>
                <a:off x="-1993" y="1619962"/>
                <a:ext cx="3274061" cy="762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defRPr sz="4000"/>
                </a:lvl1pPr>
              </a:lstStyle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다시 넣어야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(push)</a:t>
                </a: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문서가 충돌 없이 잘 유지 </a:t>
                </a:r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됌</a:t>
                </a:r>
                <a:endParaRPr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36">
              <a:extLst>
                <a:ext uri="{FF2B5EF4-FFF2-40B4-BE49-F238E27FC236}">
                  <a16:creationId xmlns:a16="http://schemas.microsoft.com/office/drawing/2014/main" id="{A85EE47C-B1C9-464E-6B5D-AFFAE1745F75}"/>
                </a:ext>
              </a:extLst>
            </p:cNvPr>
            <p:cNvGrpSpPr/>
            <p:nvPr/>
          </p:nvGrpSpPr>
          <p:grpSpPr>
            <a:xfrm>
              <a:off x="0" y="134937"/>
              <a:ext cx="5609166" cy="2247026"/>
              <a:chOff x="0" y="0"/>
              <a:chExt cx="5609166" cy="2247026"/>
            </a:xfrm>
          </p:grpSpPr>
          <p:sp>
            <p:nvSpPr>
              <p:cNvPr id="18" name="Shape 33">
                <a:extLst>
                  <a:ext uri="{FF2B5EF4-FFF2-40B4-BE49-F238E27FC236}">
                    <a16:creationId xmlns:a16="http://schemas.microsoft.com/office/drawing/2014/main" id="{62387A88-5B76-2FBE-2E87-58127AD01D9A}"/>
                  </a:ext>
                </a:extLst>
              </p:cNvPr>
              <p:cNvSpPr/>
              <p:nvPr/>
            </p:nvSpPr>
            <p:spPr>
              <a:xfrm>
                <a:off x="635000" y="0"/>
                <a:ext cx="1270000" cy="1135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4" extrusionOk="0">
                    <a:moveTo>
                      <a:pt x="19415" y="16649"/>
                    </a:moveTo>
                    <a:cubicBezTo>
                      <a:pt x="20161" y="16995"/>
                      <a:pt x="20794" y="17015"/>
                      <a:pt x="20797" y="18016"/>
                    </a:cubicBezTo>
                    <a:lnTo>
                      <a:pt x="21600" y="21484"/>
                    </a:lnTo>
                    <a:lnTo>
                      <a:pt x="0" y="21484"/>
                    </a:lnTo>
                    <a:cubicBezTo>
                      <a:pt x="91" y="20771"/>
                      <a:pt x="349" y="19060"/>
                      <a:pt x="573" y="18136"/>
                    </a:cubicBezTo>
                    <a:cubicBezTo>
                      <a:pt x="679" y="17700"/>
                      <a:pt x="1212" y="16975"/>
                      <a:pt x="2036" y="16624"/>
                    </a:cubicBezTo>
                    <a:cubicBezTo>
                      <a:pt x="4050" y="15766"/>
                      <a:pt x="6877" y="14370"/>
                      <a:pt x="7251" y="13724"/>
                    </a:cubicBezTo>
                    <a:cubicBezTo>
                      <a:pt x="7484" y="13323"/>
                      <a:pt x="7579" y="13743"/>
                      <a:pt x="7681" y="13421"/>
                    </a:cubicBezTo>
                    <a:cubicBezTo>
                      <a:pt x="7916" y="12679"/>
                      <a:pt x="7968" y="11587"/>
                      <a:pt x="7968" y="11587"/>
                    </a:cubicBezTo>
                    <a:cubicBezTo>
                      <a:pt x="7848" y="11494"/>
                      <a:pt x="7572" y="10786"/>
                      <a:pt x="7434" y="10117"/>
                    </a:cubicBezTo>
                    <a:cubicBezTo>
                      <a:pt x="7387" y="9891"/>
                      <a:pt x="7082" y="9884"/>
                      <a:pt x="6846" y="8995"/>
                    </a:cubicBezTo>
                    <a:cubicBezTo>
                      <a:pt x="6653" y="8263"/>
                      <a:pt x="6425" y="7272"/>
                      <a:pt x="6518" y="6932"/>
                    </a:cubicBezTo>
                    <a:cubicBezTo>
                      <a:pt x="6566" y="6758"/>
                      <a:pt x="6695" y="6822"/>
                      <a:pt x="6716" y="6831"/>
                    </a:cubicBezTo>
                    <a:cubicBezTo>
                      <a:pt x="6697" y="6706"/>
                      <a:pt x="6673" y="6705"/>
                      <a:pt x="6649" y="6531"/>
                    </a:cubicBezTo>
                    <a:cubicBezTo>
                      <a:pt x="6603" y="6199"/>
                      <a:pt x="6428" y="5653"/>
                      <a:pt x="6414" y="5330"/>
                    </a:cubicBezTo>
                    <a:cubicBezTo>
                      <a:pt x="6302" y="2941"/>
                      <a:pt x="6814" y="1517"/>
                      <a:pt x="7802" y="834"/>
                    </a:cubicBezTo>
                    <a:cubicBezTo>
                      <a:pt x="8064" y="653"/>
                      <a:pt x="9136" y="145"/>
                      <a:pt x="9462" y="64"/>
                    </a:cubicBezTo>
                    <a:cubicBezTo>
                      <a:pt x="10187" y="-116"/>
                      <a:pt x="11659" y="109"/>
                      <a:pt x="12338" y="443"/>
                    </a:cubicBezTo>
                    <a:cubicBezTo>
                      <a:pt x="14203" y="1346"/>
                      <a:pt x="14766" y="2285"/>
                      <a:pt x="14624" y="5330"/>
                    </a:cubicBezTo>
                    <a:cubicBezTo>
                      <a:pt x="14599" y="5877"/>
                      <a:pt x="14486" y="6618"/>
                      <a:pt x="14433" y="6945"/>
                    </a:cubicBezTo>
                    <a:cubicBezTo>
                      <a:pt x="14521" y="6860"/>
                      <a:pt x="14606" y="6807"/>
                      <a:pt x="14679" y="6813"/>
                    </a:cubicBezTo>
                    <a:cubicBezTo>
                      <a:pt x="14982" y="6833"/>
                      <a:pt x="14696" y="8105"/>
                      <a:pt x="14460" y="8995"/>
                    </a:cubicBezTo>
                    <a:cubicBezTo>
                      <a:pt x="14225" y="9884"/>
                      <a:pt x="13904" y="9888"/>
                      <a:pt x="13872" y="10117"/>
                    </a:cubicBezTo>
                    <a:cubicBezTo>
                      <a:pt x="13761" y="10901"/>
                      <a:pt x="13490" y="11361"/>
                      <a:pt x="13347" y="11576"/>
                    </a:cubicBezTo>
                    <a:cubicBezTo>
                      <a:pt x="13347" y="11576"/>
                      <a:pt x="13436" y="12775"/>
                      <a:pt x="13704" y="13449"/>
                    </a:cubicBezTo>
                    <a:cubicBezTo>
                      <a:pt x="13812" y="13730"/>
                      <a:pt x="13931" y="13430"/>
                      <a:pt x="14102" y="13742"/>
                    </a:cubicBezTo>
                    <a:cubicBezTo>
                      <a:pt x="14018" y="13588"/>
                      <a:pt x="14272" y="14339"/>
                      <a:pt x="15405" y="14858"/>
                    </a:cubicBezTo>
                    <a:cubicBezTo>
                      <a:pt x="17512" y="15825"/>
                      <a:pt x="18500" y="16226"/>
                      <a:pt x="19415" y="16649"/>
                    </a:cubicBezTo>
                    <a:close/>
                  </a:path>
                </a:pathLst>
              </a:custGeom>
              <a:solidFill>
                <a:srgbClr val="007AC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1350"/>
              </a:p>
            </p:txBody>
          </p:sp>
          <p:sp>
            <p:nvSpPr>
              <p:cNvPr id="19" name="Shape 34">
                <a:extLst>
                  <a:ext uri="{FF2B5EF4-FFF2-40B4-BE49-F238E27FC236}">
                    <a16:creationId xmlns:a16="http://schemas.microsoft.com/office/drawing/2014/main" id="{BAFED0BD-F815-1495-6B3E-797F4E106A60}"/>
                  </a:ext>
                </a:extLst>
              </p:cNvPr>
              <p:cNvSpPr/>
              <p:nvPr/>
            </p:nvSpPr>
            <p:spPr>
              <a:xfrm>
                <a:off x="0" y="1485025"/>
                <a:ext cx="2540000" cy="762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defRPr sz="4000"/>
                </a:lvl1pPr>
              </a:lstStyle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문서함에서 내가 먼저 꺼내 읽고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(pull)</a:t>
                </a:r>
                <a:endParaRPr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Shape 34">
                <a:extLst>
                  <a:ext uri="{FF2B5EF4-FFF2-40B4-BE49-F238E27FC236}">
                    <a16:creationId xmlns:a16="http://schemas.microsoft.com/office/drawing/2014/main" id="{7444FB85-EA5D-CD46-73C3-8FFF8C6F26EA}"/>
                  </a:ext>
                </a:extLst>
              </p:cNvPr>
              <p:cNvSpPr/>
              <p:nvPr/>
            </p:nvSpPr>
            <p:spPr>
              <a:xfrm>
                <a:off x="3069166" y="1371632"/>
                <a:ext cx="2540000" cy="762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defRPr sz="4000"/>
                </a:lvl1pPr>
              </a:lstStyle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내가 수정하고</a:t>
                </a:r>
                <a:endParaRPr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Shape 37">
              <a:extLst>
                <a:ext uri="{FF2B5EF4-FFF2-40B4-BE49-F238E27FC236}">
                  <a16:creationId xmlns:a16="http://schemas.microsoft.com/office/drawing/2014/main" id="{8AF6297D-16EF-908C-A397-5494D4C687FC}"/>
                </a:ext>
              </a:extLst>
            </p:cNvPr>
            <p:cNvSpPr/>
            <p:nvPr/>
          </p:nvSpPr>
          <p:spPr>
            <a:xfrm>
              <a:off x="3860843" y="252648"/>
              <a:ext cx="956647" cy="89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147" extrusionOk="0">
                  <a:moveTo>
                    <a:pt x="20292" y="8477"/>
                  </a:moveTo>
                  <a:cubicBezTo>
                    <a:pt x="19450" y="8160"/>
                    <a:pt x="17932" y="8418"/>
                    <a:pt x="16752" y="8418"/>
                  </a:cubicBezTo>
                  <a:cubicBezTo>
                    <a:pt x="15426" y="8418"/>
                    <a:pt x="14187" y="8465"/>
                    <a:pt x="13211" y="8360"/>
                  </a:cubicBezTo>
                  <a:cubicBezTo>
                    <a:pt x="12784" y="7189"/>
                    <a:pt x="13458" y="6005"/>
                    <a:pt x="13543" y="4647"/>
                  </a:cubicBezTo>
                  <a:cubicBezTo>
                    <a:pt x="13663" y="2744"/>
                    <a:pt x="13039" y="1203"/>
                    <a:pt x="12326" y="521"/>
                  </a:cubicBezTo>
                  <a:cubicBezTo>
                    <a:pt x="11640" y="-135"/>
                    <a:pt x="10115" y="-308"/>
                    <a:pt x="9726" y="816"/>
                  </a:cubicBezTo>
                  <a:cubicBezTo>
                    <a:pt x="9576" y="1996"/>
                    <a:pt x="9933" y="2923"/>
                    <a:pt x="9726" y="3939"/>
                  </a:cubicBezTo>
                  <a:cubicBezTo>
                    <a:pt x="9645" y="4336"/>
                    <a:pt x="9243" y="4905"/>
                    <a:pt x="9007" y="5354"/>
                  </a:cubicBezTo>
                  <a:cubicBezTo>
                    <a:pt x="8226" y="6837"/>
                    <a:pt x="7449" y="8279"/>
                    <a:pt x="6518" y="9420"/>
                  </a:cubicBezTo>
                  <a:cubicBezTo>
                    <a:pt x="5848" y="9470"/>
                    <a:pt x="5281" y="9628"/>
                    <a:pt x="4592" y="9656"/>
                  </a:cubicBezTo>
                  <a:lnTo>
                    <a:pt x="4592" y="8801"/>
                  </a:lnTo>
                  <a:cubicBezTo>
                    <a:pt x="4592" y="8313"/>
                    <a:pt x="4220" y="7917"/>
                    <a:pt x="3762" y="7917"/>
                  </a:cubicBezTo>
                  <a:lnTo>
                    <a:pt x="830" y="7917"/>
                  </a:lnTo>
                  <a:cubicBezTo>
                    <a:pt x="372" y="7917"/>
                    <a:pt x="0" y="8313"/>
                    <a:pt x="0" y="8801"/>
                  </a:cubicBezTo>
                  <a:lnTo>
                    <a:pt x="0" y="20117"/>
                  </a:lnTo>
                  <a:cubicBezTo>
                    <a:pt x="0" y="20605"/>
                    <a:pt x="372" y="21001"/>
                    <a:pt x="830" y="21001"/>
                  </a:cubicBezTo>
                  <a:lnTo>
                    <a:pt x="3762" y="21001"/>
                  </a:lnTo>
                  <a:cubicBezTo>
                    <a:pt x="4220" y="21001"/>
                    <a:pt x="4592" y="20605"/>
                    <a:pt x="4592" y="20117"/>
                  </a:cubicBezTo>
                  <a:lnTo>
                    <a:pt x="4592" y="19264"/>
                  </a:lnTo>
                  <a:cubicBezTo>
                    <a:pt x="6246" y="19454"/>
                    <a:pt x="7184" y="20800"/>
                    <a:pt x="8952" y="21031"/>
                  </a:cubicBezTo>
                  <a:cubicBezTo>
                    <a:pt x="10207" y="21195"/>
                    <a:pt x="11710" y="21031"/>
                    <a:pt x="13156" y="21031"/>
                  </a:cubicBezTo>
                  <a:cubicBezTo>
                    <a:pt x="14380" y="21031"/>
                    <a:pt x="16281" y="21292"/>
                    <a:pt x="17360" y="21031"/>
                  </a:cubicBezTo>
                  <a:cubicBezTo>
                    <a:pt x="18595" y="20732"/>
                    <a:pt x="18721" y="18571"/>
                    <a:pt x="17803" y="17907"/>
                  </a:cubicBezTo>
                  <a:cubicBezTo>
                    <a:pt x="18809" y="17757"/>
                    <a:pt x="19702" y="16950"/>
                    <a:pt x="19462" y="15903"/>
                  </a:cubicBezTo>
                  <a:cubicBezTo>
                    <a:pt x="19350" y="15414"/>
                    <a:pt x="19030" y="15195"/>
                    <a:pt x="18743" y="14843"/>
                  </a:cubicBezTo>
                  <a:cubicBezTo>
                    <a:pt x="20230" y="14699"/>
                    <a:pt x="20554" y="12761"/>
                    <a:pt x="19684" y="11660"/>
                  </a:cubicBezTo>
                  <a:cubicBezTo>
                    <a:pt x="21287" y="11625"/>
                    <a:pt x="21600" y="8970"/>
                    <a:pt x="20292" y="8477"/>
                  </a:cubicBezTo>
                  <a:close/>
                </a:path>
              </a:pathLst>
            </a:custGeom>
            <a:solidFill>
              <a:srgbClr val="46A8DE"/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14" name="Shape 45">
              <a:extLst>
                <a:ext uri="{FF2B5EF4-FFF2-40B4-BE49-F238E27FC236}">
                  <a16:creationId xmlns:a16="http://schemas.microsoft.com/office/drawing/2014/main" id="{27647B8E-8CEC-50E7-3BFD-7BF8EE515C44}"/>
                </a:ext>
              </a:extLst>
            </p:cNvPr>
            <p:cNvSpPr/>
            <p:nvPr/>
          </p:nvSpPr>
          <p:spPr>
            <a:xfrm>
              <a:off x="7820652" y="932488"/>
              <a:ext cx="134003" cy="287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62" y="21600"/>
                  </a:moveTo>
                  <a:lnTo>
                    <a:pt x="4786" y="21600"/>
                  </a:lnTo>
                  <a:lnTo>
                    <a:pt x="4786" y="10800"/>
                  </a:lnTo>
                  <a:lnTo>
                    <a:pt x="0" y="10800"/>
                  </a:lnTo>
                  <a:lnTo>
                    <a:pt x="0" y="7077"/>
                  </a:lnTo>
                  <a:lnTo>
                    <a:pt x="4786" y="7077"/>
                  </a:lnTo>
                  <a:lnTo>
                    <a:pt x="4786" y="4842"/>
                  </a:lnTo>
                  <a:cubicBezTo>
                    <a:pt x="4786" y="1806"/>
                    <a:pt x="7489" y="0"/>
                    <a:pt x="15162" y="0"/>
                  </a:cubicBezTo>
                  <a:lnTo>
                    <a:pt x="21552" y="0"/>
                  </a:lnTo>
                  <a:lnTo>
                    <a:pt x="21552" y="3723"/>
                  </a:lnTo>
                  <a:lnTo>
                    <a:pt x="17560" y="3723"/>
                  </a:lnTo>
                  <a:cubicBezTo>
                    <a:pt x="14572" y="3723"/>
                    <a:pt x="14372" y="4243"/>
                    <a:pt x="14372" y="5214"/>
                  </a:cubicBezTo>
                  <a:lnTo>
                    <a:pt x="14362" y="7077"/>
                  </a:lnTo>
                  <a:lnTo>
                    <a:pt x="21600" y="7077"/>
                  </a:lnTo>
                  <a:lnTo>
                    <a:pt x="20752" y="10800"/>
                  </a:lnTo>
                  <a:lnTo>
                    <a:pt x="14362" y="10800"/>
                  </a:lnTo>
                  <a:cubicBezTo>
                    <a:pt x="14362" y="10800"/>
                    <a:pt x="14362" y="21600"/>
                    <a:pt x="14362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333333"/>
                  </a:solidFill>
                </a:defRPr>
              </a:pPr>
              <a:endParaRPr sz="1350"/>
            </a:p>
          </p:txBody>
        </p:sp>
      </p:grpSp>
      <p:sp>
        <p:nvSpPr>
          <p:cNvPr id="34" name="Titel 1">
            <a:extLst>
              <a:ext uri="{FF2B5EF4-FFF2-40B4-BE49-F238E27FC236}">
                <a16:creationId xmlns:a16="http://schemas.microsoft.com/office/drawing/2014/main" id="{1D77B380-75CC-D41B-9F50-B2655A2C2654}"/>
              </a:ext>
            </a:extLst>
          </p:cNvPr>
          <p:cNvSpPr txBox="1">
            <a:spLocks/>
          </p:cNvSpPr>
          <p:nvPr/>
        </p:nvSpPr>
        <p:spPr bwMode="gray">
          <a:xfrm>
            <a:off x="4989343" y="969778"/>
            <a:ext cx="9113528" cy="2787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8998" fontAlgn="base">
              <a:spcAft>
                <a:spcPct val="0"/>
              </a:spcAft>
            </a:pPr>
            <a:r>
              <a:rPr lang="ko-KR" altLang="en-US" sz="2000" b="1" dirty="0">
                <a:solidFill>
                  <a:schemeClr val="accent1"/>
                </a:solidFill>
                <a:ea typeface="+mn-ea"/>
                <a:cs typeface="+mn-cs"/>
              </a:rPr>
              <a:t>공용 문서함 비유</a:t>
            </a:r>
            <a:endParaRPr lang="en-US" sz="2000" b="1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CA1EC3A0-7CB8-012B-AEEF-EDDFC2611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917" y="4860163"/>
            <a:ext cx="8884162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800" dirty="0">
                <a:latin typeface="Arial" panose="020B0604020202020204" pitchFamily="34" charset="0"/>
              </a:rPr>
              <a:t>✔ </a:t>
            </a:r>
            <a:r>
              <a:rPr lang="ko-KR" altLang="en-US" sz="1800" dirty="0">
                <a:latin typeface="Arial" panose="020B0604020202020204" pitchFamily="34" charset="0"/>
              </a:rPr>
              <a:t>즉</a:t>
            </a:r>
            <a:r>
              <a:rPr lang="en-US" altLang="ko-KR" sz="1800" dirty="0">
                <a:latin typeface="Arial" panose="020B0604020202020204" pitchFamily="34" charset="0"/>
              </a:rPr>
              <a:t>, </a:t>
            </a:r>
            <a:r>
              <a:rPr lang="ko-KR" altLang="en-US" sz="1800" dirty="0">
                <a:latin typeface="Arial" panose="020B0604020202020204" pitchFamily="34" charset="0"/>
              </a:rPr>
              <a:t>내가 </a:t>
            </a:r>
            <a:r>
              <a:rPr lang="en-US" altLang="ko-KR" sz="1800" dirty="0">
                <a:latin typeface="Arial" panose="020B0604020202020204" pitchFamily="34" charset="0"/>
              </a:rPr>
              <a:t>push </a:t>
            </a:r>
            <a:r>
              <a:rPr lang="ko-KR" altLang="en-US" sz="1800" dirty="0">
                <a:latin typeface="Arial" panose="020B0604020202020204" pitchFamily="34" charset="0"/>
              </a:rPr>
              <a:t>할 수 있으려면</a:t>
            </a:r>
            <a:r>
              <a:rPr lang="en-US" altLang="ko-KR" sz="1800" dirty="0">
                <a:latin typeface="Arial" panose="020B0604020202020204" pitchFamily="34" charset="0"/>
              </a:rPr>
              <a:t>, </a:t>
            </a:r>
            <a:r>
              <a:rPr lang="ko-KR" altLang="en-US" sz="1800" dirty="0">
                <a:latin typeface="Arial" panose="020B0604020202020204" pitchFamily="34" charset="0"/>
              </a:rPr>
              <a:t>내 로컬이 원격보다 최신이어야 충돌을 피할 수 있다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1500" dirty="0"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500" dirty="0">
                <a:latin typeface="Arial" panose="020B0604020202020204" pitchFamily="34" charset="0"/>
              </a:rPr>
              <a:t>Pull  “ </a:t>
            </a:r>
            <a:r>
              <a:rPr lang="ko-KR" altLang="en-US" sz="1500" dirty="0">
                <a:latin typeface="Arial" panose="020B0604020202020204" pitchFamily="34" charset="0"/>
              </a:rPr>
              <a:t>팀원 작업과 내 작업을 합치기 위한 준비 </a:t>
            </a:r>
            <a:r>
              <a:rPr lang="en-US" altLang="ko-KR" sz="1500" dirty="0">
                <a:latin typeface="Arial" panose="020B0604020202020204" pitchFamily="34" charset="0"/>
              </a:rPr>
              <a:t>”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500" dirty="0">
                <a:latin typeface="Arial" panose="020B0604020202020204" pitchFamily="34" charset="0"/>
              </a:rPr>
              <a:t>Push “ </a:t>
            </a:r>
            <a:r>
              <a:rPr lang="ko-KR" altLang="en-US" sz="1500" dirty="0">
                <a:latin typeface="Arial" panose="020B0604020202020204" pitchFamily="34" charset="0"/>
              </a:rPr>
              <a:t>내 작업을 공유하기 위한 마지막 단계 </a:t>
            </a:r>
            <a:r>
              <a:rPr lang="en-US" altLang="ko-KR" sz="1500" dirty="0">
                <a:latin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881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946</Words>
  <Application>Microsoft Office PowerPoint</Application>
  <PresentationFormat>와이드스크린</PresentationFormat>
  <Paragraphs>213</Paragraphs>
  <Slides>14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Aptos (본문)</vt:lpstr>
      <vt:lpstr>Helvetica Neue Light</vt:lpstr>
      <vt:lpstr>맑은 고딕</vt:lpstr>
      <vt:lpstr>Arial</vt:lpstr>
      <vt:lpstr>Wingdings</vt:lpstr>
      <vt:lpstr>Office 테마</vt:lpstr>
      <vt:lpstr>think-cell Folie</vt:lpstr>
      <vt:lpstr>Phython study</vt:lpstr>
      <vt:lpstr>Git 개요와 핵심 개념</vt:lpstr>
      <vt:lpstr>PowerPoint 프레젠테이션</vt:lpstr>
      <vt:lpstr>PowerPoint 프레젠테이션</vt:lpstr>
      <vt:lpstr>Git 주요 기능 설명 및 동작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GitHub 협업 방법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Madeline</dc:creator>
  <cp:lastModifiedBy>Lee, Madeline</cp:lastModifiedBy>
  <cp:revision>1</cp:revision>
  <dcterms:created xsi:type="dcterms:W3CDTF">2025-04-30T09:53:40Z</dcterms:created>
  <dcterms:modified xsi:type="dcterms:W3CDTF">2025-04-30T09:57:33Z</dcterms:modified>
</cp:coreProperties>
</file>