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328" r:id="rId5"/>
    <p:sldId id="32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25058E-00BD-0468-AC9C-9F579E3C9F8B}" name="Chee Mun NG" initials="CN" userId="S::cheemun_ng@teckwah.com.sg::eb486634-ef66-4948-870b-0df53e703958" providerId="AD"/>
  <p188:author id="{3FB58FC2-90ED-22B6-9498-F9F7A73AA6AE}" name="Wayne Wei Peng TAN" initials="WT" userId="S::Wayne_TAN@teckwah.com.sg::269c9686-2d0a-4bb6-9398-c806137c14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966"/>
    <a:srgbClr val="BF3A64"/>
    <a:srgbClr val="E2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6242" autoAdjust="0"/>
  </p:normalViewPr>
  <p:slideViewPr>
    <p:cSldViewPr snapToGrid="0" snapToObjects="1">
      <p:cViewPr varScale="1">
        <p:scale>
          <a:sx n="106" d="100"/>
          <a:sy n="106" d="100"/>
        </p:scale>
        <p:origin x="67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BC9CE-E396-7D47-8BEB-ABE07771CF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9956-1D0F-8041-AE04-6A2DA504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B92C75-6262-8549-83AB-283C0E7E7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CC9FA-5119-D74E-A16B-D0649ACB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28D65-1BE9-5042-8809-B5A30CE4B8F9}"/>
              </a:ext>
            </a:extLst>
          </p:cNvPr>
          <p:cNvSpPr/>
          <p:nvPr userDrawn="1"/>
        </p:nvSpPr>
        <p:spPr>
          <a:xfrm>
            <a:off x="701314" y="4488947"/>
            <a:ext cx="367990" cy="49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26F31548-15C2-5041-8949-6BD1B0266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10131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F107F4-E0C9-554B-86B3-4C56BD0F20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2873" y="4198038"/>
            <a:ext cx="5140325" cy="273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DDA7D1-F2D0-3840-9872-2A8B5D593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F81CE-3672-4443-AB13-5E863D125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38912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42847B-740C-9A42-B61D-7EB9792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537508"/>
            <a:ext cx="10941913" cy="44223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BA75595-0F65-3744-BD96-E803F464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4" y="577796"/>
            <a:ext cx="7946923" cy="88578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25EF486-AC36-1042-B6B2-98674FE21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78308" y="6342460"/>
            <a:ext cx="371569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860BAF-1A26-5A4C-991A-8C628E941B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3030" y="6342460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7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3C5EAA-08AC-9D49-8417-1E59C5E2B2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8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1EEE6-FE4F-684C-BE50-781BEBFDC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93386" y="6460215"/>
            <a:ext cx="388814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0DEFC2-4347-B04C-A95F-3CA39306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278693"/>
            <a:ext cx="10941913" cy="471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C57143-D256-A64A-AECE-7CCAB91B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3" y="196452"/>
            <a:ext cx="10941913" cy="88578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A79D8B-9B94-8944-9BD6-A25D8DDB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435225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893480-EB1E-124C-A64E-D83E04AA0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8107" y="6460215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22A8618-7F74-3249-85AA-CA9B440D7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873" y="6277653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© Teckwah 2023. Restricted Information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653FC2E-5AAA-A145-9C12-F7A776F6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|</a:t>
            </a:r>
            <a:fld id="{BC8AB883-3097-1B41-A222-D58A3EAD7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BF695A76-CABD-C14C-8A4E-7420AD4A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3" y="4524530"/>
            <a:ext cx="8017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ts val="600"/>
        </a:spcBef>
        <a:spcAft>
          <a:spcPts val="0"/>
        </a:spcAft>
        <a:buNone/>
        <a:defRPr sz="4400" kern="1200">
          <a:solidFill>
            <a:schemeClr val="bg2">
              <a:lumMod val="25000"/>
            </a:schemeClr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8BBCC-543A-1AD5-75EC-E3F52914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0A7B4E-8B9F-F908-6991-88A7CC7AFDA3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0EDE2-AA5C-4738-B167-41258446A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727D-72A0-0ACB-B257-097892490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199AB-D935-C65F-97D9-49A395E48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B9D6E42-93E9-3990-2144-AB2E7A91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1.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 err="1">
                <a:solidFill>
                  <a:schemeClr val="bg1"/>
                </a:solidFill>
              </a:rPr>
              <a:t>MileStone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C4A0D9C7-7B81-5E23-8E86-83A6F4BABC31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91B8A9CE-7FA6-F121-C195-649C5C429A8B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5EE49A40-4A75-5C6A-B619-41F0ED31C4D2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Topic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7012101-B02D-0C97-7839-978EE00BF42E}"/>
              </a:ext>
            </a:extLst>
          </p:cNvPr>
          <p:cNvSpPr/>
          <p:nvPr/>
        </p:nvSpPr>
        <p:spPr>
          <a:xfrm>
            <a:off x="317634" y="2743933"/>
            <a:ext cx="1620538" cy="1222408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Target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5FE77D0-EA5D-D4A6-75E0-C9F24DD006B0}"/>
              </a:ext>
            </a:extLst>
          </p:cNvPr>
          <p:cNvSpPr/>
          <p:nvPr/>
        </p:nvSpPr>
        <p:spPr>
          <a:xfrm>
            <a:off x="317634" y="4059248"/>
            <a:ext cx="1620538" cy="1792913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Remark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6ED67E-A533-E5E8-62C1-D60F23780BCD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F076FC-7C41-C666-60A2-AC9574C30ED0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920108-9A0D-8DBC-AF0F-06365945F642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3C0E63-CD76-667A-4DA3-1B5F1CED8742}"/>
              </a:ext>
            </a:extLst>
          </p:cNvPr>
          <p:cNvCxnSpPr/>
          <p:nvPr/>
        </p:nvCxnSpPr>
        <p:spPr>
          <a:xfrm>
            <a:off x="317634" y="405924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39C6D2-DB8B-0C25-EA0E-FE6920D9B932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96831A-1654-B178-ED0F-4C062DC64812}"/>
              </a:ext>
            </a:extLst>
          </p:cNvPr>
          <p:cNvSpPr txBox="1"/>
          <p:nvPr/>
        </p:nvSpPr>
        <p:spPr>
          <a:xfrm>
            <a:off x="1981467" y="2777049"/>
            <a:ext cx="3187773" cy="904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배차 대시보드 웹페이지 개발 및 배포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필요 데이터 수집 및 서버 </a:t>
            </a:r>
            <a:r>
              <a:rPr lang="en-US" altLang="ko-KR" sz="1050" dirty="0">
                <a:latin typeface="+mn-ea"/>
              </a:rPr>
              <a:t>DB </a:t>
            </a:r>
            <a:r>
              <a:rPr lang="ko-KR" altLang="en-US" sz="1050" dirty="0">
                <a:latin typeface="+mn-ea"/>
              </a:rPr>
              <a:t>데이터 구축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서버 효율 및 트래픽 안정화 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963FB9-DD41-BA6A-9051-71F0B320D361}"/>
              </a:ext>
            </a:extLst>
          </p:cNvPr>
          <p:cNvSpPr txBox="1"/>
          <p:nvPr/>
        </p:nvSpPr>
        <p:spPr>
          <a:xfrm>
            <a:off x="1986418" y="4059678"/>
            <a:ext cx="3187773" cy="192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서울 허브에서 이루어지고 있는 </a:t>
            </a:r>
            <a:r>
              <a:rPr lang="en-US" altLang="ko-KR" sz="1050" dirty="0">
                <a:latin typeface="+mn-ea"/>
                <a:ea typeface="+mj-ea"/>
              </a:rPr>
              <a:t>SBD </a:t>
            </a:r>
            <a:r>
              <a:rPr lang="ko-KR" altLang="en-US" sz="1050" dirty="0">
                <a:latin typeface="+mn-ea"/>
                <a:ea typeface="+mj-ea"/>
              </a:rPr>
              <a:t>오더 현황 파악</a:t>
            </a:r>
            <a:r>
              <a:rPr lang="en-US" altLang="ko-KR" sz="1050" dirty="0">
                <a:latin typeface="+mn-ea"/>
                <a:ea typeface="+mj-ea"/>
              </a:rPr>
              <a:t>, </a:t>
            </a:r>
            <a:r>
              <a:rPr lang="ko-KR" altLang="en-US" sz="1050" dirty="0">
                <a:latin typeface="+mn-ea"/>
                <a:ea typeface="+mj-ea"/>
              </a:rPr>
              <a:t>배송 타입 및 부서별 현황 파악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2"/>
            </a:pPr>
            <a:r>
              <a:rPr lang="ko-KR" altLang="en-US" sz="1050" dirty="0">
                <a:latin typeface="+mn-ea"/>
                <a:ea typeface="+mj-ea"/>
              </a:rPr>
              <a:t>서울 허브 기준 우편번호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데이터 수집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  <a:ea typeface="+mj-ea"/>
              </a:rPr>
              <a:t>    : </a:t>
            </a:r>
            <a:r>
              <a:rPr lang="ko-KR" altLang="en-US" sz="1050" dirty="0">
                <a:latin typeface="+mn-ea"/>
                <a:ea typeface="+mj-ea"/>
              </a:rPr>
              <a:t>거리별 </a:t>
            </a:r>
            <a:r>
              <a:rPr lang="en-US" altLang="ko-KR" sz="1050" dirty="0">
                <a:latin typeface="+mn-ea"/>
                <a:ea typeface="+mj-ea"/>
              </a:rPr>
              <a:t>DB </a:t>
            </a:r>
            <a:r>
              <a:rPr lang="ko-KR" altLang="en-US" sz="1050" dirty="0">
                <a:latin typeface="+mn-ea"/>
                <a:ea typeface="+mj-ea"/>
              </a:rPr>
              <a:t>및 </a:t>
            </a:r>
            <a:r>
              <a:rPr lang="en-US" altLang="ko-KR" sz="1050" dirty="0">
                <a:latin typeface="+mn-ea"/>
                <a:ea typeface="+mj-ea"/>
              </a:rPr>
              <a:t>Billing Distance </a:t>
            </a:r>
            <a:r>
              <a:rPr lang="ko-KR" altLang="en-US" sz="1050" dirty="0">
                <a:latin typeface="+mn-ea"/>
                <a:ea typeface="+mj-ea"/>
              </a:rPr>
              <a:t>구축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en-US" altLang="ko-KR" sz="1050" dirty="0">
                <a:latin typeface="+mn-ea"/>
                <a:ea typeface="+mj-ea"/>
              </a:rPr>
              <a:t>DB </a:t>
            </a:r>
            <a:r>
              <a:rPr lang="ko-KR" altLang="en-US" sz="1050" dirty="0">
                <a:latin typeface="+mn-ea"/>
                <a:ea typeface="+mj-ea"/>
              </a:rPr>
              <a:t>구축 및 </a:t>
            </a:r>
            <a:r>
              <a:rPr lang="en-US" altLang="ko-KR" sz="1050" dirty="0">
                <a:latin typeface="+mn-ea"/>
                <a:ea typeface="+mj-ea"/>
              </a:rPr>
              <a:t>Draft Test</a:t>
            </a:r>
            <a:r>
              <a:rPr lang="ko-KR" altLang="en-US" sz="1050" dirty="0">
                <a:latin typeface="+mn-ea"/>
                <a:ea typeface="+mj-ea"/>
              </a:rPr>
              <a:t>를 통한 서버 </a:t>
            </a:r>
            <a:r>
              <a:rPr lang="en-US" altLang="ko-KR" sz="1050" dirty="0">
                <a:latin typeface="+mn-ea"/>
                <a:ea typeface="+mj-ea"/>
              </a:rPr>
              <a:t>Capacity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  <a:ea typeface="+mj-ea"/>
              </a:rPr>
              <a:t>     </a:t>
            </a:r>
            <a:r>
              <a:rPr lang="ko-KR" altLang="en-US" sz="1050" dirty="0">
                <a:latin typeface="+mn-ea"/>
                <a:ea typeface="+mj-ea"/>
              </a:rPr>
              <a:t>및 안정성 검토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56F15168-B510-6DE4-2910-C7429AC92BD6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069D8A-117C-5C44-7601-B3480470F19A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E13E4D-ABDF-E046-44CE-75CE2A35AB22}"/>
              </a:ext>
            </a:extLst>
          </p:cNvPr>
          <p:cNvSpPr txBox="1"/>
          <p:nvPr/>
        </p:nvSpPr>
        <p:spPr>
          <a:xfrm>
            <a:off x="9180915" y="2777049"/>
            <a:ext cx="250312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 err="1">
                <a:latin typeface="+mn-ea"/>
              </a:rPr>
              <a:t>퀵</a:t>
            </a:r>
            <a:r>
              <a:rPr lang="ko-KR" altLang="en-US" sz="1050" dirty="0">
                <a:latin typeface="+mn-ea"/>
              </a:rPr>
              <a:t> 배차 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Vinfiniti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Detrack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AI </a:t>
            </a:r>
            <a:r>
              <a:rPr lang="ko-KR" altLang="en-US" sz="1050" dirty="0">
                <a:latin typeface="+mn-ea"/>
              </a:rPr>
              <a:t>기반 배차 시스템</a:t>
            </a:r>
            <a:endParaRPr lang="en-US" altLang="ko-KR" sz="105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F303CA-6979-35FE-DF70-4CC70F9046E3}"/>
              </a:ext>
            </a:extLst>
          </p:cNvPr>
          <p:cNvSpPr txBox="1"/>
          <p:nvPr/>
        </p:nvSpPr>
        <p:spPr>
          <a:xfrm>
            <a:off x="9180914" y="4059678"/>
            <a:ext cx="2503121" cy="8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Human</a:t>
            </a:r>
            <a:r>
              <a:rPr lang="ko-KR" altLang="en-US" sz="1050" dirty="0">
                <a:latin typeface="+mn-ea"/>
                <a:ea typeface="+mj-ea"/>
              </a:rPr>
              <a:t> </a:t>
            </a:r>
            <a:r>
              <a:rPr lang="en-US" altLang="ko-KR" sz="1050" dirty="0">
                <a:latin typeface="+mn-ea"/>
                <a:ea typeface="+mj-ea"/>
              </a:rPr>
              <a:t>Resources </a:t>
            </a:r>
            <a:r>
              <a:rPr lang="ko-KR" altLang="en-US" sz="1050" dirty="0">
                <a:latin typeface="+mn-ea"/>
                <a:ea typeface="+mj-ea"/>
              </a:rPr>
              <a:t>감소를 위한 </a:t>
            </a:r>
            <a:r>
              <a:rPr lang="en-US" altLang="ko-KR" sz="1050" dirty="0">
                <a:latin typeface="+mn-ea"/>
                <a:ea typeface="+mj-ea"/>
              </a:rPr>
              <a:t>   </a:t>
            </a:r>
            <a:r>
              <a:rPr lang="ko-KR" altLang="en-US" sz="1050" dirty="0">
                <a:latin typeface="+mn-ea"/>
                <a:ea typeface="+mj-ea"/>
              </a:rPr>
              <a:t>타 시스템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</a:t>
            </a:r>
            <a:endParaRPr lang="en-US" altLang="ko-KR" sz="105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AI </a:t>
            </a:r>
            <a:r>
              <a:rPr lang="ko-KR" altLang="en-US" sz="1050" dirty="0">
                <a:latin typeface="+mn-ea"/>
                <a:ea typeface="+mj-ea"/>
              </a:rPr>
              <a:t>기반 배차 시스템 개발 및 적용</a:t>
            </a:r>
            <a:endParaRPr lang="en-US" altLang="ko-KR" sz="1050" dirty="0">
              <a:latin typeface="+mn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FD754-49DE-9E63-B60B-B042E7C9BC72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5CAB41-3EE6-BEA2-8576-7E82009BE901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2025-03 ~ 2025-07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20B825-9B2B-D836-3837-3AFE9C0C6F28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2025-08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BAF070-BD5E-F8F1-C172-F9E76D0E4F97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945370-FA73-F452-6B5D-197786EDE8EC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데이터 파이프라인 구축 및 유지 보수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F17B4-CCF9-6278-F368-5FFD1E50584E}"/>
              </a:ext>
            </a:extLst>
          </p:cNvPr>
          <p:cNvSpPr txBox="1"/>
          <p:nvPr/>
        </p:nvSpPr>
        <p:spPr>
          <a:xfrm>
            <a:off x="5182084" y="2777049"/>
            <a:ext cx="3932054" cy="12171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수집 및 적재 파이프라인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분석 및 시각화 알고리즘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Version 3</a:t>
            </a:r>
            <a:r>
              <a:rPr lang="ko-KR" altLang="en-US" sz="1050" dirty="0">
                <a:latin typeface="+mn-ea"/>
              </a:rPr>
              <a:t> 단계 위한 </a:t>
            </a:r>
            <a:r>
              <a:rPr lang="en-US" altLang="ko-KR" sz="1050" dirty="0">
                <a:latin typeface="+mn-ea"/>
              </a:rPr>
              <a:t>RealTime Streaming </a:t>
            </a:r>
            <a:r>
              <a:rPr lang="ko-KR" altLang="en-US" sz="1050" dirty="0">
                <a:latin typeface="+mn-ea"/>
              </a:rPr>
              <a:t>서비스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안정화 위한 지속적인 서버 유지 보수 및 개선 사항 적용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A15D034-A4FB-C754-8244-B1A9D7F66791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41844-FA0C-62DE-BB5A-38BD30E8E398}"/>
              </a:ext>
            </a:extLst>
          </p:cNvPr>
          <p:cNvSpPr txBox="1"/>
          <p:nvPr/>
        </p:nvSpPr>
        <p:spPr>
          <a:xfrm>
            <a:off x="5171062" y="4059678"/>
            <a:ext cx="3930744" cy="1338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알고리즘 적용을 통한 실시간 데이터 수집 및 관리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2"/>
            </a:pPr>
            <a:r>
              <a:rPr lang="ko-KR" altLang="en-US" sz="1050" dirty="0">
                <a:latin typeface="+mn-ea"/>
                <a:ea typeface="+mj-ea"/>
              </a:rPr>
              <a:t>가공된 배차 데이터 기반 실시간</a:t>
            </a:r>
            <a:r>
              <a:rPr lang="en-US" altLang="ko-KR" sz="1050" dirty="0">
                <a:latin typeface="+mn-ea"/>
                <a:ea typeface="+mj-ea"/>
              </a:rPr>
              <a:t>/</a:t>
            </a:r>
            <a:r>
              <a:rPr lang="ko-KR" altLang="en-US" sz="1050" dirty="0">
                <a:latin typeface="+mn-ea"/>
                <a:ea typeface="+mj-ea"/>
              </a:rPr>
              <a:t>시각적 분석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분석 작업 고도화 단계를 통한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 대비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서버 안정성 관리 및 추가 확장</a:t>
            </a:r>
            <a:r>
              <a:rPr lang="en-US" altLang="ko-KR" sz="1050" dirty="0">
                <a:latin typeface="+mn-ea"/>
                <a:ea typeface="+mj-ea"/>
              </a:rPr>
              <a:t>/</a:t>
            </a:r>
            <a:r>
              <a:rPr lang="ko-KR" altLang="en-US" sz="1050" dirty="0">
                <a:latin typeface="+mn-ea"/>
                <a:ea typeface="+mj-ea"/>
              </a:rPr>
              <a:t>검토 여부 결정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08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56C99-BB52-7F94-0A1F-7C06713A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54E4D-CB96-62F9-84B2-793D942A4FB0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CEB0E-05DC-A2EF-3683-AADA0F7F22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0962-38C8-3B34-F5EA-7C1A581425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99386-3EE7-AC25-BF78-E21F68B3A6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BE08FFF-ECA0-7777-BE44-0DC5BF04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7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2.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>
                <a:solidFill>
                  <a:schemeClr val="bg1"/>
                </a:solidFill>
              </a:rPr>
              <a:t>Project Infrastructure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A927942E-31FB-8FCC-AD79-1B860E7927ED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7A34222-5398-69F3-06EA-94CBE708BB6A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DA74C5-A185-DEAF-1A00-A6C55B68D8FE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Topic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8F4A4EF-B688-B37D-B388-1DA696000986}"/>
              </a:ext>
            </a:extLst>
          </p:cNvPr>
          <p:cNvSpPr/>
          <p:nvPr/>
        </p:nvSpPr>
        <p:spPr>
          <a:xfrm>
            <a:off x="317634" y="2743933"/>
            <a:ext cx="1620538" cy="899413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Types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of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Infrastructure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C50A6F1-EC83-6872-4235-EE68F24A976A}"/>
              </a:ext>
            </a:extLst>
          </p:cNvPr>
          <p:cNvSpPr/>
          <p:nvPr/>
        </p:nvSpPr>
        <p:spPr>
          <a:xfrm>
            <a:off x="314124" y="3767620"/>
            <a:ext cx="1620538" cy="1197601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Reason 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of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Infrastructure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87F1C6-D134-2CAE-B6D4-193EB1FDAF39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28479C-C0CE-C8BA-AA5A-54E89BF41148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4568B5-295F-FA30-1512-D44E7A515411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B8F939-DC1D-30C1-5A21-8C02C9FC0ED0}"/>
              </a:ext>
            </a:extLst>
          </p:cNvPr>
          <p:cNvCxnSpPr/>
          <p:nvPr/>
        </p:nvCxnSpPr>
        <p:spPr>
          <a:xfrm>
            <a:off x="317634" y="376047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04DBBB-4152-FFC5-11F0-84C4F675D12C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2F9993-BC05-A69E-B5F4-AD84AF8B89A6}"/>
              </a:ext>
            </a:extLst>
          </p:cNvPr>
          <p:cNvSpPr txBox="1"/>
          <p:nvPr/>
        </p:nvSpPr>
        <p:spPr>
          <a:xfrm>
            <a:off x="1970445" y="2898974"/>
            <a:ext cx="3187773" cy="589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Google </a:t>
            </a:r>
            <a:r>
              <a:rPr lang="ko-KR" altLang="en-US" sz="1050" dirty="0">
                <a:latin typeface="+mn-ea"/>
              </a:rPr>
              <a:t>플랫폼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서버 사용료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Naver API </a:t>
            </a:r>
            <a:r>
              <a:rPr lang="ko-KR" altLang="en-US" sz="1050" dirty="0">
                <a:latin typeface="+mn-ea"/>
              </a:rPr>
              <a:t>사용료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EBC23-907B-DD92-D1ED-5CFD8B457FC1}"/>
              </a:ext>
            </a:extLst>
          </p:cNvPr>
          <p:cNvSpPr txBox="1"/>
          <p:nvPr/>
        </p:nvSpPr>
        <p:spPr>
          <a:xfrm>
            <a:off x="1986418" y="4059678"/>
            <a:ext cx="3187773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+mn-ea"/>
                <a:ea typeface="+mj-ea"/>
              </a:rPr>
              <a:t>24</a:t>
            </a:r>
            <a:r>
              <a:rPr lang="ko-KR" altLang="en-US" sz="1000" dirty="0">
                <a:latin typeface="+mn-ea"/>
                <a:ea typeface="+mj-ea"/>
              </a:rPr>
              <a:t>시간 구동에 필요한 서버 인프라 사용</a:t>
            </a:r>
            <a:endParaRPr lang="en-US" altLang="ko-KR" sz="10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우편번호 기반 허브 별 배송 거리</a:t>
            </a:r>
            <a:r>
              <a:rPr lang="en-US" altLang="ko-KR" sz="1000" dirty="0">
                <a:latin typeface="+mn-ea"/>
                <a:ea typeface="+mj-ea"/>
              </a:rPr>
              <a:t>(km) </a:t>
            </a:r>
            <a:r>
              <a:rPr lang="ko-KR" altLang="en-US" sz="1000" dirty="0">
                <a:latin typeface="+mn-ea"/>
                <a:ea typeface="+mj-ea"/>
              </a:rPr>
              <a:t>계산 사용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29C0E960-6900-0415-3C9E-24EC3154C4D8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A674005-8796-59DF-20FC-8E7C0B036BBD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0A2406A-7B3C-E63B-20B5-227FEBFDC705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9B8B99-15CC-D1B1-BAFE-267ADA2627BF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2025-03 ~ 2025-07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B7FC1D-785D-631E-ED60-E94AF92A9DAF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2025-08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ECBBB7-9038-F8B1-1835-E1AB86864BA2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7A0502-A7A9-3FA2-D434-759156967F4D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데이터 파이프라인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1A1C58-77BD-31C1-1B3C-6DC8B8BCFD5F}"/>
              </a:ext>
            </a:extLst>
          </p:cNvPr>
          <p:cNvSpPr txBox="1"/>
          <p:nvPr/>
        </p:nvSpPr>
        <p:spPr>
          <a:xfrm>
            <a:off x="5171062" y="3054017"/>
            <a:ext cx="3932054" cy="279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▶Google </a:t>
            </a:r>
            <a:r>
              <a:rPr lang="ko-KR" altLang="en-US" sz="1050" dirty="0">
                <a:latin typeface="+mn-ea"/>
              </a:rPr>
              <a:t>플랫폼 데이터 파이프라인 사용료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BE426EF-E89C-4EC2-0F42-90A43232CEEF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B6F00AD-AB99-7428-528F-0129BEBEFD6F}"/>
              </a:ext>
            </a:extLst>
          </p:cNvPr>
          <p:cNvSpPr/>
          <p:nvPr/>
        </p:nvSpPr>
        <p:spPr>
          <a:xfrm>
            <a:off x="323961" y="5089502"/>
            <a:ext cx="1620538" cy="756752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Estimated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Required Budget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F88C33-E15B-7E98-9E8A-690AEBF5FCA6}"/>
              </a:ext>
            </a:extLst>
          </p:cNvPr>
          <p:cNvCxnSpPr/>
          <p:nvPr/>
        </p:nvCxnSpPr>
        <p:spPr>
          <a:xfrm>
            <a:off x="327471" y="5082359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89CC51-277E-56B5-BB3B-F6267B883DFD}"/>
              </a:ext>
            </a:extLst>
          </p:cNvPr>
          <p:cNvSpPr txBox="1"/>
          <p:nvPr/>
        </p:nvSpPr>
        <p:spPr>
          <a:xfrm>
            <a:off x="1992744" y="5199498"/>
            <a:ext cx="3187773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j-ea"/>
              </a:rPr>
              <a:t>서버 이용료 </a:t>
            </a:r>
            <a:r>
              <a:rPr lang="en-US" altLang="ko-KR" sz="1000" dirty="0">
                <a:latin typeface="+mn-ea"/>
                <a:ea typeface="+mj-ea"/>
              </a:rPr>
              <a:t>: </a:t>
            </a:r>
            <a:r>
              <a:rPr lang="ko-KR" altLang="en-US" sz="1000" dirty="0">
                <a:latin typeface="+mn-ea"/>
                <a:ea typeface="+mj-ea"/>
              </a:rPr>
              <a:t>월 약 </a:t>
            </a:r>
            <a:r>
              <a:rPr lang="en-US" altLang="ko-KR" sz="1000" dirty="0">
                <a:latin typeface="+mn-ea"/>
                <a:ea typeface="+mj-ea"/>
              </a:rPr>
              <a:t>\100,000 </a:t>
            </a:r>
            <a:r>
              <a:rPr lang="ko-KR" altLang="en-US" sz="1000" dirty="0">
                <a:latin typeface="+mn-ea"/>
                <a:ea typeface="+mj-ea"/>
              </a:rPr>
              <a:t>이하</a:t>
            </a:r>
            <a:endParaRPr lang="en-US" altLang="ko-KR" sz="100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j-ea"/>
              </a:rPr>
              <a:t>Naver API </a:t>
            </a:r>
            <a:r>
              <a:rPr lang="ko-KR" altLang="en-US" sz="1000" dirty="0">
                <a:latin typeface="+mn-ea"/>
                <a:ea typeface="+mj-ea"/>
              </a:rPr>
              <a:t>사용료 </a:t>
            </a:r>
            <a:r>
              <a:rPr lang="en-US" altLang="ko-KR" sz="1000" dirty="0">
                <a:latin typeface="+mn-ea"/>
                <a:ea typeface="+mj-ea"/>
              </a:rPr>
              <a:t>: </a:t>
            </a:r>
            <a:r>
              <a:rPr lang="ko-KR" altLang="en-US" sz="1000" dirty="0">
                <a:latin typeface="+mn-ea"/>
                <a:ea typeface="+mj-ea"/>
              </a:rPr>
              <a:t>월 </a:t>
            </a:r>
            <a:r>
              <a:rPr lang="en-US" altLang="ko-KR" sz="1000" dirty="0">
                <a:latin typeface="+mn-ea"/>
                <a:ea typeface="+mj-ea"/>
              </a:rPr>
              <a:t>\50,000 </a:t>
            </a:r>
            <a:r>
              <a:rPr lang="ko-KR" altLang="en-US" sz="1000" dirty="0">
                <a:latin typeface="+mn-ea"/>
                <a:ea typeface="+mj-ea"/>
              </a:rPr>
              <a:t>이하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DCB290-E314-EF63-F416-D2D0D310BBB0}"/>
              </a:ext>
            </a:extLst>
          </p:cNvPr>
          <p:cNvSpPr txBox="1"/>
          <p:nvPr/>
        </p:nvSpPr>
        <p:spPr>
          <a:xfrm>
            <a:off x="9101551" y="3054016"/>
            <a:ext cx="3932054" cy="279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▶AI </a:t>
            </a:r>
            <a:r>
              <a:rPr lang="ko-KR" altLang="en-US" sz="1050" dirty="0">
                <a:latin typeface="+mn-ea"/>
              </a:rPr>
              <a:t>테스트 용 데스크탑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A65230-97D6-EEFD-59BA-BD7C55AEEEB8}"/>
              </a:ext>
            </a:extLst>
          </p:cNvPr>
          <p:cNvSpPr txBox="1"/>
          <p:nvPr/>
        </p:nvSpPr>
        <p:spPr>
          <a:xfrm>
            <a:off x="5180517" y="4060648"/>
            <a:ext cx="3914775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최대 </a:t>
            </a:r>
            <a:r>
              <a:rPr lang="en-US" altLang="ko-KR" sz="1000" dirty="0">
                <a:latin typeface="+mn-ea"/>
                <a:ea typeface="+mj-ea"/>
              </a:rPr>
              <a:t>50GB </a:t>
            </a:r>
            <a:r>
              <a:rPr lang="ko-KR" altLang="en-US" sz="1000" dirty="0">
                <a:latin typeface="+mn-ea"/>
                <a:ea typeface="+mj-ea"/>
              </a:rPr>
              <a:t>데이터 실시간 처리 및 분석 사용</a:t>
            </a:r>
            <a:endParaRPr lang="en-US" altLang="ko-KR" sz="10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누적되는 데이터 보관용 </a:t>
            </a:r>
            <a:r>
              <a:rPr lang="en-US" altLang="ko-KR" sz="1000" dirty="0" err="1">
                <a:latin typeface="+mn-ea"/>
                <a:ea typeface="+mj-ea"/>
              </a:rPr>
              <a:t>DataWareHouse</a:t>
            </a:r>
            <a:r>
              <a:rPr lang="en-US" altLang="ko-KR" sz="1000" dirty="0">
                <a:latin typeface="+mn-ea"/>
                <a:ea typeface="+mj-ea"/>
              </a:rPr>
              <a:t> </a:t>
            </a:r>
            <a:r>
              <a:rPr lang="ko-KR" altLang="en-US" sz="1000" dirty="0">
                <a:latin typeface="+mn-ea"/>
                <a:ea typeface="+mj-ea"/>
              </a:rPr>
              <a:t>사용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B1C94A-5C2C-2A11-3EA4-83490A17B800}"/>
              </a:ext>
            </a:extLst>
          </p:cNvPr>
          <p:cNvSpPr txBox="1"/>
          <p:nvPr/>
        </p:nvSpPr>
        <p:spPr>
          <a:xfrm>
            <a:off x="9118830" y="4061207"/>
            <a:ext cx="3914775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타플랫폼 연동 데이터 입력 생성 수정 자동화</a:t>
            </a:r>
            <a:endParaRPr lang="en-US" altLang="ko-KR" sz="10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+mn-ea"/>
                <a:ea typeface="+mj-ea"/>
              </a:rPr>
              <a:t>AI</a:t>
            </a:r>
            <a:r>
              <a:rPr lang="ko-KR" altLang="en-US" sz="1000" dirty="0">
                <a:latin typeface="+mn-ea"/>
                <a:ea typeface="+mj-ea"/>
              </a:rPr>
              <a:t> 학습 기반 배차 추천 알고리즘 개발 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9E716-2924-A428-8ADC-EE838A980658}"/>
              </a:ext>
            </a:extLst>
          </p:cNvPr>
          <p:cNvSpPr txBox="1"/>
          <p:nvPr/>
        </p:nvSpPr>
        <p:spPr>
          <a:xfrm>
            <a:off x="5158218" y="5206610"/>
            <a:ext cx="318777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j-ea"/>
              </a:rPr>
              <a:t>파이프라인 인프라 이용료 </a:t>
            </a:r>
            <a:r>
              <a:rPr lang="en-US" altLang="ko-KR" sz="1000" dirty="0">
                <a:latin typeface="+mn-ea"/>
                <a:ea typeface="+mj-ea"/>
              </a:rPr>
              <a:t>: </a:t>
            </a:r>
            <a:r>
              <a:rPr lang="ko-KR" altLang="en-US" sz="1000" dirty="0">
                <a:latin typeface="+mn-ea"/>
                <a:ea typeface="+mj-ea"/>
              </a:rPr>
              <a:t>월 약 </a:t>
            </a:r>
            <a:r>
              <a:rPr lang="en-US" altLang="ko-KR" sz="1000" dirty="0">
                <a:latin typeface="+mn-ea"/>
                <a:ea typeface="+mj-ea"/>
              </a:rPr>
              <a:t>\150,000 </a:t>
            </a:r>
            <a:r>
              <a:rPr lang="ko-KR" altLang="en-US" sz="1000" dirty="0">
                <a:latin typeface="+mn-ea"/>
                <a:ea typeface="+mj-ea"/>
              </a:rPr>
              <a:t>이하</a:t>
            </a:r>
            <a:endParaRPr lang="en-US" altLang="ko-KR" sz="1000" dirty="0">
              <a:latin typeface="+mn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83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2211C"/>
          </a:solidFill>
        </a:ln>
      </a:spPr>
      <a:bodyPr rtlCol="0" anchor="ctr"/>
      <a:lstStyle>
        <a:defPPr algn="ctr">
          <a:defRPr sz="1600"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_x0028_s_x0029__x0020_Responsible_x0020_for_x0020_Policy xmlns="2da9f8d1-1481-480d-b29c-d5b1cf054a28" xsi:nil="true"/>
    <Policy_x0020_Type xmlns="2da9f8d1-1481-480d-b29c-d5b1cf054a28">Policy</Policy_x0020_Type>
    <Policy_x0020_Enforcement_x0020_Date xmlns="2da9f8d1-1481-480d-b29c-d5b1cf054a28" xsi:nil="true"/>
    <Policy_x0020_Status xmlns="2da9f8d1-1481-480d-b29c-d5b1cf054a28">Enforced</Policy_x0020_Status>
    <Policy_x0020_Ref xmlns="2da9f8d1-1481-480d-b29c-d5b1cf054a28" xsi:nil="true"/>
    <Policy_x0020_Approved_x0020_By xmlns="2da9f8d1-1481-480d-b29c-d5b1cf054a28" xsi:nil="true"/>
    <Policy_x0020_Version xmlns="2da9f8d1-1481-480d-b29c-d5b1cf054a28" xsi:nil="true"/>
    <Policy_x0020_Drafted_x0020_By xmlns="2da9f8d1-1481-480d-b29c-d5b1cf054a28" xsi:nil="true"/>
    <lcf76f155ced4ddcb4097134ff3c332f xmlns="89bae1a4-8361-4828-90ec-a3360a876cdf">
      <Terms xmlns="http://schemas.microsoft.com/office/infopath/2007/PartnerControls"/>
    </lcf76f155ced4ddcb4097134ff3c332f>
    <TaxCatchAll xmlns="2da9f8d1-1481-480d-b29c-d5b1cf054a2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459439BA4514C84702488D0E006BA" ma:contentTypeVersion="26" ma:contentTypeDescription="Create a new document." ma:contentTypeScope="" ma:versionID="1adb099fd56db279984540ccda29e0d1">
  <xsd:schema xmlns:xsd="http://www.w3.org/2001/XMLSchema" xmlns:xs="http://www.w3.org/2001/XMLSchema" xmlns:p="http://schemas.microsoft.com/office/2006/metadata/properties" xmlns:ns2="89bae1a4-8361-4828-90ec-a3360a876cdf" xmlns:ns3="2da9f8d1-1481-480d-b29c-d5b1cf054a28" targetNamespace="http://schemas.microsoft.com/office/2006/metadata/properties" ma:root="true" ma:fieldsID="d64d8535f64baee22c4ab121384eb1bc" ns2:_="" ns3:_="">
    <xsd:import namespace="89bae1a4-8361-4828-90ec-a3360a876cdf"/>
    <xsd:import namespace="2da9f8d1-1481-480d-b29c-d5b1cf054a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olicy_x0020_Enforcement_x0020_Date" minOccurs="0"/>
                <xsd:element ref="ns3:Policy_x0020_Ref" minOccurs="0"/>
                <xsd:element ref="ns3:Policy_x0020_Status" minOccurs="0"/>
                <xsd:element ref="ns3:Policy_x0020_Type" minOccurs="0"/>
                <xsd:element ref="ns3:Policy_x0020_Version" minOccurs="0"/>
                <xsd:element ref="ns3:Person_x0028_s_x0029__x0020_Responsible_x0020_for_x0020_Policy" minOccurs="0"/>
                <xsd:element ref="ns3:Policy_x0020_Approved_x0020_By" minOccurs="0"/>
                <xsd:element ref="ns3:Policy_x0020_Drafted_x0020_By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ae1a4-8361-4828-90ec-a3360a876c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1" nillable="true" ma:displayName="MediaServiceAutoTags" ma:internalName="MediaServiceAutoTags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06154b5a-9d7d-41ad-ad55-e23856af10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a9f8d1-1481-480d-b29c-d5b1cf054a28" elementFormDefault="qualified">
    <xsd:import namespace="http://schemas.microsoft.com/office/2006/documentManagement/types"/>
    <xsd:import namespace="http://schemas.microsoft.com/office/infopath/2007/PartnerControls"/>
    <xsd:element name="Policy_x0020_Enforcement_x0020_Date" ma:index="10" nillable="true" ma:displayName="Policy Enforcement Date" ma:format="DateOnly" ma:internalName="Policy_x0020_Enforcement_x0020_Date">
      <xsd:simpleType>
        <xsd:restriction base="dms:DateTime"/>
      </xsd:simpleType>
    </xsd:element>
    <xsd:element name="Policy_x0020_Ref" ma:index="11" nillable="true" ma:displayName="Policy Ref" ma:internalName="Policy_x0020_Ref">
      <xsd:simpleType>
        <xsd:restriction base="dms:Text">
          <xsd:maxLength value="255"/>
        </xsd:restriction>
      </xsd:simpleType>
    </xsd:element>
    <xsd:element name="Policy_x0020_Status" ma:index="12" nillable="true" ma:displayName="Policy Status" ma:default="Enforced" ma:format="Dropdown" ma:internalName="Policy_x0020_Status">
      <xsd:simpleType>
        <xsd:restriction base="dms:Choice">
          <xsd:enumeration value="Enforced"/>
          <xsd:enumeration value="Obsolete"/>
        </xsd:restriction>
      </xsd:simpleType>
    </xsd:element>
    <xsd:element name="Policy_x0020_Type" ma:index="13" nillable="true" ma:displayName="Policy Type" ma:default="Policy" ma:format="Dropdown" ma:internalName="Policy_x0020_Type">
      <xsd:simpleType>
        <xsd:restriction base="dms:Choice">
          <xsd:enumeration value="Policy"/>
          <xsd:enumeration value="Reference"/>
          <xsd:enumeration value="Procedure"/>
        </xsd:restriction>
      </xsd:simpleType>
    </xsd:element>
    <xsd:element name="Policy_x0020_Version" ma:index="14" nillable="true" ma:displayName="Policy Version" ma:internalName="Policy_x0020_Version">
      <xsd:simpleType>
        <xsd:restriction base="dms:Number"/>
      </xsd:simpleType>
    </xsd:element>
    <xsd:element name="Person_x0028_s_x0029__x0020_Responsible_x0020_for_x0020_Policy" ma:index="15" nillable="true" ma:displayName="Person(s) Responsible for Policy" ma:internalName="Person_x0028_s_x0029__x0020_Responsible_x0020_for_x0020_Policy">
      <xsd:simpleType>
        <xsd:restriction base="dms:Text">
          <xsd:maxLength value="255"/>
        </xsd:restriction>
      </xsd:simpleType>
    </xsd:element>
    <xsd:element name="Policy_x0020_Approved_x0020_By" ma:index="16" nillable="true" ma:displayName="Policy Approved By" ma:internalName="Policy_x0020_Approved_x0020_By">
      <xsd:simpleType>
        <xsd:restriction base="dms:Text">
          <xsd:maxLength value="255"/>
        </xsd:restriction>
      </xsd:simpleType>
    </xsd:element>
    <xsd:element name="Policy_x0020_Drafted_x0020_By" ma:index="17" nillable="true" ma:displayName="Policy Drafted By" ma:internalName="Policy_x0020_Drafted_x0020_By">
      <xsd:simpleType>
        <xsd:restriction base="dms:Text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0" nillable="true" ma:displayName="Taxonomy Catch All Column" ma:hidden="true" ma:list="{6997fcbf-43f5-4efd-86dc-cb2355ae1a5e}" ma:internalName="TaxCatchAll" ma:showField="CatchAllData" ma:web="2da9f8d1-1481-480d-b29c-d5b1cf054a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3890D1-0804-4983-A8E2-EED5DCFD2DB2}">
  <ds:schemaRefs>
    <ds:schemaRef ds:uri="http://schemas.microsoft.com/office/2006/metadata/properties"/>
    <ds:schemaRef ds:uri="http://schemas.microsoft.com/office/infopath/2007/PartnerControls"/>
    <ds:schemaRef ds:uri="2da9f8d1-1481-480d-b29c-d5b1cf054a28"/>
    <ds:schemaRef ds:uri="89bae1a4-8361-4828-90ec-a3360a876cdf"/>
  </ds:schemaRefs>
</ds:datastoreItem>
</file>

<file path=customXml/itemProps2.xml><?xml version="1.0" encoding="utf-8"?>
<ds:datastoreItem xmlns:ds="http://schemas.openxmlformats.org/officeDocument/2006/customXml" ds:itemID="{8A6625D8-3E01-4B34-86DB-ED400E79E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FBBFA-7C2A-452B-AD67-D78617A44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ae1a4-8361-4828-90ec-a3360a876cdf"/>
    <ds:schemaRef ds:uri="2da9f8d1-1481-480d-b29c-d5b1cf054a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5896</TotalTime>
  <Words>365</Words>
  <Application>Microsoft Office PowerPoint</Application>
  <PresentationFormat>와이드스크린</PresentationFormat>
  <Paragraphs>71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Office Theme</vt:lpstr>
      <vt:lpstr>1. Teckwah KR Dispatch Dashboard Project : MileStone</vt:lpstr>
      <vt:lpstr>2. Teckwah KR Dispatch Dashboard Project : Project 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presentation slide title</dc:title>
  <dc:creator>Shi Shu ONG Trixie</dc:creator>
  <cp:lastModifiedBy>Office</cp:lastModifiedBy>
  <cp:revision>399</cp:revision>
  <dcterms:created xsi:type="dcterms:W3CDTF">2021-08-26T08:12:08Z</dcterms:created>
  <dcterms:modified xsi:type="dcterms:W3CDTF">2025-02-25T08:06:27Z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0x010100822459439BA4514C84702488D0E006BA</vt:lpwstr>
  </property>
</Properties>
</file>