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sldIdLst>
    <p:sldId id="328" r:id="rId5"/>
    <p:sldId id="32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A25058E-00BD-0468-AC9C-9F579E3C9F8B}" name="Chee Mun NG" initials="CN" userId="S::cheemun_ng@teckwah.com.sg::eb486634-ef66-4948-870b-0df53e703958" providerId="AD"/>
  <p188:author id="{3FB58FC2-90ED-22B6-9498-F9F7A73AA6AE}" name="Wayne Wei Peng TAN" initials="WT" userId="S::Wayne_TAN@teckwah.com.sg::269c9686-2d0a-4bb6-9398-c806137c145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6966"/>
    <a:srgbClr val="BF3A64"/>
    <a:srgbClr val="E221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96242" autoAdjust="0"/>
  </p:normalViewPr>
  <p:slideViewPr>
    <p:cSldViewPr snapToGrid="0" snapToObjects="1">
      <p:cViewPr varScale="1">
        <p:scale>
          <a:sx n="106" d="100"/>
          <a:sy n="106" d="100"/>
        </p:scale>
        <p:origin x="678" y="1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0BC9CE-E396-7D47-8BEB-ABE07771CFD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29956-1D0F-8041-AE04-6A2DA504C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84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porat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5B92C75-6262-8549-83AB-283C0E7E73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5CC9FA-5119-D74E-A16B-D0649ACBB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028D65-1BE9-5042-8809-B5A30CE4B8F9}"/>
              </a:ext>
            </a:extLst>
          </p:cNvPr>
          <p:cNvSpPr/>
          <p:nvPr userDrawn="1"/>
        </p:nvSpPr>
        <p:spPr>
          <a:xfrm>
            <a:off x="701314" y="4488947"/>
            <a:ext cx="367990" cy="49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26F31548-15C2-5041-8949-6BD1B02661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90500" y="6510131"/>
            <a:ext cx="2261152" cy="245165"/>
          </a:xfrm>
        </p:spPr>
        <p:txBody>
          <a:bodyPr/>
          <a:lstStyle/>
          <a:p>
            <a:r>
              <a:rPr lang="en-US" dirty="0"/>
              <a:t>© Teckwah 2023. Restricted Information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F107F4-E0C9-554B-86B3-4C56BD0F20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2873" y="4198038"/>
            <a:ext cx="5140325" cy="2731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1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0DDA7D1-F2D0-3840-9872-2A8B5D593A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5F81CE-3672-4443-AB13-5E863D1251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90500" y="6538912"/>
            <a:ext cx="2261152" cy="245165"/>
          </a:xfrm>
        </p:spPr>
        <p:txBody>
          <a:bodyPr/>
          <a:lstStyle/>
          <a:p>
            <a:r>
              <a:rPr lang="en-US" dirty="0"/>
              <a:t>© Teckwah 2023. Restricted Information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D42847B-740C-9A42-B61D-7EB9792A5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964" y="1537508"/>
            <a:ext cx="10941913" cy="442233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rgbClr val="5A5A5A"/>
                </a:solidFill>
              </a:defRPr>
            </a:lvl1pPr>
            <a:lvl2pPr marL="355600" indent="-355600">
              <a:defRPr sz="1800">
                <a:solidFill>
                  <a:srgbClr val="5A5A5A"/>
                </a:solidFill>
              </a:defRPr>
            </a:lvl2pPr>
            <a:lvl3pPr marL="719138" indent="-363538">
              <a:defRPr sz="1500">
                <a:solidFill>
                  <a:srgbClr val="5A5A5A"/>
                </a:solidFill>
              </a:defRPr>
            </a:lvl3pPr>
            <a:lvl4pPr marL="1074738" indent="-355600">
              <a:defRPr sz="1500">
                <a:solidFill>
                  <a:srgbClr val="5A5A5A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BA75595-0F65-3744-BD96-E803F4642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964" y="577796"/>
            <a:ext cx="7946923" cy="88578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3000" b="1">
                <a:solidFill>
                  <a:srgbClr val="5A5A5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725EF486-AC36-1042-B6B2-98674FE21C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78308" y="6342460"/>
            <a:ext cx="371569" cy="24516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/</a:t>
            </a:r>
            <a:fld id="{97A5328F-FB68-C941-9722-B8E8F85A3DA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E860BAF-1A26-5A4C-991A-8C628E941B6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923030" y="6342460"/>
            <a:ext cx="3155278" cy="24516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>
              <a:defRPr sz="8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07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23C5EAA-08AC-9D49-8417-1E59C5E2B2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08" y="0"/>
            <a:ext cx="12192000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1EEE6-FE4F-684C-BE50-781BEBFDCA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593386" y="6460215"/>
            <a:ext cx="388814" cy="24516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/</a:t>
            </a:r>
            <a:fld id="{97A5328F-FB68-C941-9722-B8E8F85A3DA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E0DEFC2-4347-B04C-A95F-3CA393069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964" y="1278693"/>
            <a:ext cx="10941913" cy="471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rgbClr val="5A5A5A"/>
                </a:solidFill>
              </a:defRPr>
            </a:lvl1pPr>
            <a:lvl2pPr marL="355600" indent="-355600">
              <a:defRPr sz="1800">
                <a:solidFill>
                  <a:srgbClr val="5A5A5A"/>
                </a:solidFill>
              </a:defRPr>
            </a:lvl2pPr>
            <a:lvl3pPr marL="719138" indent="-363538">
              <a:defRPr sz="1500">
                <a:solidFill>
                  <a:srgbClr val="5A5A5A"/>
                </a:solidFill>
              </a:defRPr>
            </a:lvl3pPr>
            <a:lvl4pPr marL="1074738" indent="-355600">
              <a:defRPr sz="1500">
                <a:solidFill>
                  <a:srgbClr val="5A5A5A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7C57143-D256-A64A-AECE-7CCAB91B5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963" y="196452"/>
            <a:ext cx="10941913" cy="88578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5A5A5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99A79D8B-9B94-8944-9BD6-A25D8DDB30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90500" y="6435225"/>
            <a:ext cx="2261152" cy="245165"/>
          </a:xfrm>
        </p:spPr>
        <p:txBody>
          <a:bodyPr/>
          <a:lstStyle/>
          <a:p>
            <a:r>
              <a:rPr lang="en-US" dirty="0"/>
              <a:t>© Teckwah 2023. Restricted Information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5893480-EB1E-124C-A64E-D83E04AA0F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38107" y="6460215"/>
            <a:ext cx="3155278" cy="24516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>
              <a:defRPr sz="8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34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122A8618-7F74-3249-85AA-CA9B440D7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2873" y="6277653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800" b="0" i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 dirty="0"/>
              <a:t>© Teckwah 2023. Restricted Information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3653FC2E-5AAA-A145-9C12-F7A776F680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800" b="0" i="0">
                <a:solidFill>
                  <a:schemeClr val="bg2">
                    <a:lumMod val="25000"/>
                  </a:schemeClr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 dirty="0"/>
              <a:t>|</a:t>
            </a:r>
            <a:fld id="{BC8AB883-3097-1B41-A222-D58A3EAD7F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BF695A76-CABD-C14C-8A4E-7420AD4AC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873" y="4524530"/>
            <a:ext cx="801772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br>
              <a:rPr lang="en-GB" dirty="0"/>
            </a:br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89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hf hdr="0" dt="0"/>
  <p:txStyles>
    <p:titleStyle>
      <a:lvl1pPr algn="l" defTabSz="914400" rtl="0" eaLnBrk="1" latinLnBrk="0" hangingPunct="1">
        <a:lnSpc>
          <a:spcPts val="3400"/>
        </a:lnSpc>
        <a:spcBef>
          <a:spcPts val="600"/>
        </a:spcBef>
        <a:spcAft>
          <a:spcPts val="0"/>
        </a:spcAft>
        <a:buNone/>
        <a:defRPr sz="4400" kern="1200">
          <a:solidFill>
            <a:schemeClr val="bg2">
              <a:lumMod val="25000"/>
            </a:schemeClr>
          </a:solidFill>
          <a:latin typeface="Trebuchet MS" panose="020B070302020209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C8BBCC-543A-1AD5-75EC-E3F529140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B60A7B4E-8B9F-F908-6991-88A7CC7AFDA3}"/>
              </a:ext>
            </a:extLst>
          </p:cNvPr>
          <p:cNvSpPr/>
          <p:nvPr/>
        </p:nvSpPr>
        <p:spPr>
          <a:xfrm>
            <a:off x="0" y="1"/>
            <a:ext cx="12192000" cy="548640"/>
          </a:xfrm>
          <a:prstGeom prst="rect">
            <a:avLst/>
          </a:prstGeom>
          <a:gradFill flip="none" rotWithShape="1">
            <a:gsLst>
              <a:gs pos="0">
                <a:srgbClr val="E2211C">
                  <a:shade val="30000"/>
                  <a:satMod val="115000"/>
                </a:srgbClr>
              </a:gs>
              <a:gs pos="50000">
                <a:srgbClr val="E2211C">
                  <a:shade val="67500"/>
                  <a:satMod val="115000"/>
                </a:srgbClr>
              </a:gs>
              <a:gs pos="100000">
                <a:srgbClr val="E2211C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20EDE2-AA5C-4738-B167-41258446A4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/</a:t>
            </a:r>
            <a:fld id="{97A5328F-FB68-C941-9722-B8E8F85A3DA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1727D-72A0-0ACB-B257-0978924903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Teckwah 2023. Restricted Information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0199AB-D935-C65F-97D9-49A395E48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BB9D6E42-93E9-3990-2144-AB2E7A915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548641"/>
          </a:xfrm>
        </p:spPr>
        <p:txBody>
          <a:bodyPr/>
          <a:lstStyle/>
          <a:p>
            <a:r>
              <a:rPr lang="en-SG" dirty="0">
                <a:solidFill>
                  <a:schemeClr val="bg1"/>
                </a:solidFill>
              </a:rPr>
              <a:t>1. </a:t>
            </a:r>
            <a:r>
              <a:rPr lang="en-SG" dirty="0" err="1">
                <a:solidFill>
                  <a:schemeClr val="bg1"/>
                </a:solidFill>
              </a:rPr>
              <a:t>Teckwah</a:t>
            </a:r>
            <a:r>
              <a:rPr lang="en-SG" dirty="0">
                <a:solidFill>
                  <a:schemeClr val="bg1"/>
                </a:solidFill>
              </a:rPr>
              <a:t> KR Dispatch Dashboard Project : </a:t>
            </a:r>
            <a:r>
              <a:rPr lang="en-US" dirty="0" err="1">
                <a:solidFill>
                  <a:schemeClr val="bg1"/>
                </a:solidFill>
              </a:rPr>
              <a:t>MileStone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C4A0D9C7-7B81-5E23-8E86-83A6F4BABC31}"/>
              </a:ext>
            </a:extLst>
          </p:cNvPr>
          <p:cNvSpPr/>
          <p:nvPr/>
        </p:nvSpPr>
        <p:spPr>
          <a:xfrm>
            <a:off x="1968624" y="1005839"/>
            <a:ext cx="3205566" cy="433137"/>
          </a:xfrm>
          <a:prstGeom prst="homePlate">
            <a:avLst>
              <a:gd name="adj" fmla="val 63487"/>
            </a:avLst>
          </a:prstGeom>
          <a:solidFill>
            <a:srgbClr val="E2211C">
              <a:alpha val="70000"/>
            </a:srgb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Version 1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91B8A9CE-7FA6-F121-C195-649C5C429A8B}"/>
              </a:ext>
            </a:extLst>
          </p:cNvPr>
          <p:cNvSpPr/>
          <p:nvPr/>
        </p:nvSpPr>
        <p:spPr>
          <a:xfrm>
            <a:off x="5174191" y="1005839"/>
            <a:ext cx="3930743" cy="433137"/>
          </a:xfrm>
          <a:prstGeom prst="homePlate">
            <a:avLst>
              <a:gd name="adj" fmla="val 61728"/>
            </a:avLst>
          </a:prstGeom>
          <a:solidFill>
            <a:srgbClr val="E2211C">
              <a:alpha val="70000"/>
            </a:srgb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Version 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5EE49A40-4A75-5C6A-B619-41F0ED31C4D2}"/>
              </a:ext>
            </a:extLst>
          </p:cNvPr>
          <p:cNvSpPr/>
          <p:nvPr/>
        </p:nvSpPr>
        <p:spPr>
          <a:xfrm>
            <a:off x="317634" y="1790299"/>
            <a:ext cx="1602742" cy="860727"/>
          </a:xfrm>
          <a:prstGeom prst="homePlate">
            <a:avLst>
              <a:gd name="adj" fmla="val 27701"/>
            </a:avLst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Step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C7012101-B02D-0C97-7839-978EE00BF42E}"/>
              </a:ext>
            </a:extLst>
          </p:cNvPr>
          <p:cNvSpPr/>
          <p:nvPr/>
        </p:nvSpPr>
        <p:spPr>
          <a:xfrm>
            <a:off x="317634" y="2743933"/>
            <a:ext cx="1620538" cy="1222408"/>
          </a:xfrm>
          <a:prstGeom prst="homePlate">
            <a:avLst>
              <a:gd name="adj" fmla="val 18504"/>
            </a:avLst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Target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15FE77D0-EA5D-D4A6-75E0-C9F24DD006B0}"/>
              </a:ext>
            </a:extLst>
          </p:cNvPr>
          <p:cNvSpPr/>
          <p:nvPr/>
        </p:nvSpPr>
        <p:spPr>
          <a:xfrm>
            <a:off x="317634" y="4059248"/>
            <a:ext cx="1620538" cy="1792913"/>
          </a:xfrm>
          <a:prstGeom prst="homePlate">
            <a:avLst>
              <a:gd name="adj" fmla="val 16101"/>
            </a:avLst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Output</a:t>
            </a: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&amp;</a:t>
            </a: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Remark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06ED67E-A533-E5E8-62C1-D60F23780BCD}"/>
              </a:ext>
            </a:extLst>
          </p:cNvPr>
          <p:cNvSpPr/>
          <p:nvPr/>
        </p:nvSpPr>
        <p:spPr>
          <a:xfrm>
            <a:off x="2063549" y="1838424"/>
            <a:ext cx="3015715" cy="86072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30000"/>
              </a:lnSpc>
            </a:pPr>
            <a:r>
              <a:rPr lang="en-US" altLang="ko-KR" sz="1600" b="1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Step 1.</a:t>
            </a:r>
          </a:p>
          <a:p>
            <a:pPr algn="ctr">
              <a:lnSpc>
                <a:spcPct val="130000"/>
              </a:lnSpc>
            </a:pPr>
            <a:r>
              <a:rPr lang="ko-KR" altLang="en-US" sz="1600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기본 웹 페이지 구축</a:t>
            </a:r>
            <a:endParaRPr lang="en-US" altLang="ko-KR" sz="16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1F076FC-7C41-C666-60A2-AC9574C30ED0}"/>
              </a:ext>
            </a:extLst>
          </p:cNvPr>
          <p:cNvCxnSpPr/>
          <p:nvPr/>
        </p:nvCxnSpPr>
        <p:spPr>
          <a:xfrm>
            <a:off x="317634" y="2743933"/>
            <a:ext cx="1136640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E920108-9A0D-8DBC-AF0F-06365945F642}"/>
              </a:ext>
            </a:extLst>
          </p:cNvPr>
          <p:cNvCxnSpPr/>
          <p:nvPr/>
        </p:nvCxnSpPr>
        <p:spPr>
          <a:xfrm>
            <a:off x="317634" y="1781407"/>
            <a:ext cx="1136640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63C0E63-CD76-667A-4DA3-1B5F1CED8742}"/>
              </a:ext>
            </a:extLst>
          </p:cNvPr>
          <p:cNvCxnSpPr/>
          <p:nvPr/>
        </p:nvCxnSpPr>
        <p:spPr>
          <a:xfrm>
            <a:off x="317634" y="4059248"/>
            <a:ext cx="1136640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339C6D2-DB8B-0C25-EA0E-FE6920D9B932}"/>
              </a:ext>
            </a:extLst>
          </p:cNvPr>
          <p:cNvCxnSpPr/>
          <p:nvPr/>
        </p:nvCxnSpPr>
        <p:spPr>
          <a:xfrm>
            <a:off x="1968622" y="1005839"/>
            <a:ext cx="0" cy="4846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B96831A-1654-B178-ED0F-4C062DC64812}"/>
              </a:ext>
            </a:extLst>
          </p:cNvPr>
          <p:cNvSpPr txBox="1"/>
          <p:nvPr/>
        </p:nvSpPr>
        <p:spPr>
          <a:xfrm>
            <a:off x="1981467" y="2908203"/>
            <a:ext cx="3187773" cy="89941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50" dirty="0">
                <a:latin typeface="+mn-ea"/>
              </a:rPr>
              <a:t>▶ </a:t>
            </a:r>
            <a:r>
              <a:rPr lang="ko-KR" altLang="en-US" sz="1050" dirty="0">
                <a:latin typeface="+mn-ea"/>
              </a:rPr>
              <a:t>배차 대시보드 웹페이지 개발 및 배포</a:t>
            </a:r>
            <a:endParaRPr lang="en-US" altLang="ko-KR" sz="1050" dirty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ko-KR" sz="5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050" dirty="0">
                <a:latin typeface="+mn-ea"/>
              </a:rPr>
              <a:t>▶ </a:t>
            </a:r>
            <a:r>
              <a:rPr lang="ko-KR" altLang="en-US" sz="1050" dirty="0">
                <a:latin typeface="+mn-ea"/>
              </a:rPr>
              <a:t>필요 데이터 수집 및 서버 </a:t>
            </a:r>
            <a:r>
              <a:rPr lang="en-US" altLang="ko-KR" sz="1050" dirty="0">
                <a:latin typeface="+mn-ea"/>
              </a:rPr>
              <a:t>DB </a:t>
            </a:r>
            <a:r>
              <a:rPr lang="ko-KR" altLang="en-US" sz="1050" dirty="0">
                <a:latin typeface="+mn-ea"/>
              </a:rPr>
              <a:t>데이터 구축</a:t>
            </a:r>
            <a:endParaRPr lang="en-US" altLang="ko-KR" sz="1050" dirty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ko-KR" sz="5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050" dirty="0">
                <a:latin typeface="+mn-ea"/>
              </a:rPr>
              <a:t>▶ </a:t>
            </a:r>
            <a:r>
              <a:rPr lang="ko-KR" altLang="en-US" sz="1050" dirty="0">
                <a:latin typeface="+mn-ea"/>
              </a:rPr>
              <a:t>서버 효율 및 트래픽 안정화</a:t>
            </a:r>
            <a:endParaRPr lang="en-US" altLang="ko-KR" sz="1050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963FB9-DD41-BA6A-9051-71F0B320D361}"/>
              </a:ext>
            </a:extLst>
          </p:cNvPr>
          <p:cNvSpPr txBox="1"/>
          <p:nvPr/>
        </p:nvSpPr>
        <p:spPr>
          <a:xfrm>
            <a:off x="1986418" y="4059678"/>
            <a:ext cx="3187773" cy="1503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50" dirty="0">
                <a:latin typeface="+mn-ea"/>
                <a:ea typeface="+mj-ea"/>
              </a:rPr>
              <a:t>한국 내에서 모든 출고 건에 대한 현황 파악 및 허브</a:t>
            </a:r>
            <a:r>
              <a:rPr lang="en-US" altLang="ko-KR" sz="1050" dirty="0">
                <a:latin typeface="+mn-ea"/>
                <a:ea typeface="+mj-ea"/>
              </a:rPr>
              <a:t>, </a:t>
            </a:r>
            <a:r>
              <a:rPr lang="ko-KR" altLang="en-US" sz="1050" dirty="0">
                <a:latin typeface="+mn-ea"/>
                <a:ea typeface="+mj-ea"/>
              </a:rPr>
              <a:t>부서 분류별 현황 파악</a:t>
            </a:r>
            <a:endParaRPr lang="en-US" altLang="ko-KR" sz="1050" dirty="0">
              <a:latin typeface="+mn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500" dirty="0">
              <a:latin typeface="+mn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j-ea"/>
              </a:rPr>
              <a:t>2)  </a:t>
            </a:r>
            <a:r>
              <a:rPr lang="ko-KR" altLang="en-US" sz="1050" dirty="0">
                <a:latin typeface="+mn-ea"/>
                <a:ea typeface="+mj-ea"/>
              </a:rPr>
              <a:t>허브별 한국 내 모든 우편번호 </a:t>
            </a:r>
            <a:endParaRPr lang="en-US" altLang="ko-KR" sz="1050" dirty="0">
              <a:latin typeface="+mn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j-ea"/>
              </a:rPr>
              <a:t>    </a:t>
            </a:r>
            <a:r>
              <a:rPr lang="ko-KR" altLang="en-US" sz="1050" dirty="0">
                <a:latin typeface="+mn-ea"/>
                <a:ea typeface="+mj-ea"/>
              </a:rPr>
              <a:t>거리 데이터 수집 및 </a:t>
            </a:r>
            <a:r>
              <a:rPr lang="en-US" altLang="ko-KR" sz="1050" dirty="0">
                <a:latin typeface="+mn-ea"/>
                <a:ea typeface="+mj-ea"/>
              </a:rPr>
              <a:t>Billing Distance </a:t>
            </a:r>
            <a:r>
              <a:rPr lang="ko-KR" altLang="en-US" sz="1050" dirty="0">
                <a:latin typeface="+mn-ea"/>
                <a:ea typeface="+mj-ea"/>
              </a:rPr>
              <a:t>구축</a:t>
            </a:r>
            <a:endParaRPr lang="en-US" altLang="ko-KR" sz="1050" dirty="0">
              <a:latin typeface="+mn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500" dirty="0">
              <a:latin typeface="+mn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j-ea"/>
              </a:rPr>
              <a:t>3)  Version Up</a:t>
            </a:r>
            <a:r>
              <a:rPr lang="ko-KR" altLang="en-US" sz="1050" dirty="0">
                <a:latin typeface="+mn-ea"/>
                <a:ea typeface="+mj-ea"/>
              </a:rPr>
              <a:t>을 고려한 서버 안정화</a:t>
            </a:r>
            <a:endParaRPr lang="ko-KR" altLang="en-US" sz="1050" dirty="0">
              <a:latin typeface="+mj-ea"/>
              <a:ea typeface="+mj-ea"/>
            </a:endParaRPr>
          </a:p>
        </p:txBody>
      </p:sp>
      <p:sp>
        <p:nvSpPr>
          <p:cNvPr id="37" name="화살표: 오각형 36">
            <a:extLst>
              <a:ext uri="{FF2B5EF4-FFF2-40B4-BE49-F238E27FC236}">
                <a16:creationId xmlns:a16="http://schemas.microsoft.com/office/drawing/2014/main" id="{56F15168-B510-6DE4-2910-C7429AC92BD6}"/>
              </a:ext>
            </a:extLst>
          </p:cNvPr>
          <p:cNvSpPr/>
          <p:nvPr/>
        </p:nvSpPr>
        <p:spPr>
          <a:xfrm>
            <a:off x="9104938" y="1005839"/>
            <a:ext cx="2579099" cy="433137"/>
          </a:xfrm>
          <a:prstGeom prst="homePlate">
            <a:avLst/>
          </a:prstGeom>
          <a:solidFill>
            <a:srgbClr val="EC6966">
              <a:alpha val="40000"/>
            </a:srgb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Version 3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B069D8A-117C-5C44-7601-B3480470F19A}"/>
              </a:ext>
            </a:extLst>
          </p:cNvPr>
          <p:cNvCxnSpPr/>
          <p:nvPr/>
        </p:nvCxnSpPr>
        <p:spPr>
          <a:xfrm>
            <a:off x="9104938" y="1005839"/>
            <a:ext cx="0" cy="4846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3E13E4D-ABDF-E046-44CE-75CE2A35AB22}"/>
              </a:ext>
            </a:extLst>
          </p:cNvPr>
          <p:cNvSpPr txBox="1"/>
          <p:nvPr/>
        </p:nvSpPr>
        <p:spPr>
          <a:xfrm>
            <a:off x="9180915" y="2743933"/>
            <a:ext cx="25031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1050" dirty="0">
                <a:latin typeface="+mn-ea"/>
              </a:rPr>
              <a:t>▶ </a:t>
            </a:r>
            <a:r>
              <a:rPr lang="ko-KR" altLang="en-US" sz="1050" dirty="0" err="1">
                <a:latin typeface="+mn-ea"/>
              </a:rPr>
              <a:t>퀵</a:t>
            </a:r>
            <a:r>
              <a:rPr lang="ko-KR" altLang="en-US" sz="1050" dirty="0">
                <a:latin typeface="+mn-ea"/>
              </a:rPr>
              <a:t> 배차 시스템과 </a:t>
            </a:r>
            <a:r>
              <a:rPr lang="en-US" altLang="ko-KR" sz="1050" dirty="0">
                <a:latin typeface="+mn-ea"/>
              </a:rPr>
              <a:t>API </a:t>
            </a:r>
            <a:r>
              <a:rPr lang="ko-KR" altLang="en-US" sz="1050" dirty="0">
                <a:latin typeface="+mn-ea"/>
              </a:rPr>
              <a:t>연동</a:t>
            </a:r>
            <a:endParaRPr lang="en-US" altLang="ko-KR" sz="1050" dirty="0">
              <a:latin typeface="+mn-ea"/>
            </a:endParaRPr>
          </a:p>
          <a:p>
            <a:pPr>
              <a:spcAft>
                <a:spcPts val="300"/>
              </a:spcAft>
            </a:pPr>
            <a:endParaRPr lang="en-US" altLang="ko-KR" sz="500" dirty="0">
              <a:latin typeface="+mn-ea"/>
            </a:endParaRPr>
          </a:p>
          <a:p>
            <a:pPr>
              <a:spcAft>
                <a:spcPts val="300"/>
              </a:spcAft>
            </a:pPr>
            <a:r>
              <a:rPr lang="en-US" altLang="ko-KR" sz="1050" dirty="0">
                <a:latin typeface="+mn-ea"/>
              </a:rPr>
              <a:t>▶ </a:t>
            </a:r>
            <a:r>
              <a:rPr lang="en-US" altLang="ko-KR" sz="1050" dirty="0" err="1">
                <a:latin typeface="+mn-ea"/>
              </a:rPr>
              <a:t>Vinfiniti</a:t>
            </a:r>
            <a:r>
              <a:rPr lang="en-US" altLang="ko-KR" sz="1050" dirty="0">
                <a:latin typeface="+mn-ea"/>
              </a:rPr>
              <a:t> </a:t>
            </a:r>
            <a:r>
              <a:rPr lang="ko-KR" altLang="en-US" sz="1050" dirty="0">
                <a:latin typeface="+mn-ea"/>
              </a:rPr>
              <a:t>시스템과 </a:t>
            </a:r>
            <a:r>
              <a:rPr lang="en-US" altLang="ko-KR" sz="1050" dirty="0">
                <a:latin typeface="+mn-ea"/>
              </a:rPr>
              <a:t>API </a:t>
            </a:r>
            <a:r>
              <a:rPr lang="ko-KR" altLang="en-US" sz="1050" dirty="0">
                <a:latin typeface="+mn-ea"/>
              </a:rPr>
              <a:t>연동</a:t>
            </a:r>
            <a:endParaRPr lang="en-US" altLang="ko-KR" sz="1050" dirty="0">
              <a:latin typeface="+mn-ea"/>
            </a:endParaRPr>
          </a:p>
          <a:p>
            <a:pPr>
              <a:spcAft>
                <a:spcPts val="300"/>
              </a:spcAft>
            </a:pPr>
            <a:endParaRPr lang="en-US" altLang="ko-KR" sz="500" dirty="0">
              <a:latin typeface="+mn-ea"/>
            </a:endParaRPr>
          </a:p>
          <a:p>
            <a:pPr>
              <a:spcAft>
                <a:spcPts val="300"/>
              </a:spcAft>
            </a:pPr>
            <a:r>
              <a:rPr lang="en-US" altLang="ko-KR" sz="1050" dirty="0">
                <a:latin typeface="+mn-ea"/>
              </a:rPr>
              <a:t>▶ </a:t>
            </a:r>
            <a:r>
              <a:rPr lang="en-US" altLang="ko-KR" sz="1050" dirty="0" err="1">
                <a:latin typeface="+mn-ea"/>
              </a:rPr>
              <a:t>Detrack</a:t>
            </a:r>
            <a:r>
              <a:rPr lang="en-US" altLang="ko-KR" sz="1050" dirty="0">
                <a:latin typeface="+mn-ea"/>
              </a:rPr>
              <a:t> </a:t>
            </a:r>
            <a:r>
              <a:rPr lang="ko-KR" altLang="en-US" sz="1050" dirty="0">
                <a:latin typeface="+mn-ea"/>
              </a:rPr>
              <a:t>시스템과 </a:t>
            </a:r>
            <a:r>
              <a:rPr lang="en-US" altLang="ko-KR" sz="1050" dirty="0">
                <a:latin typeface="+mn-ea"/>
              </a:rPr>
              <a:t>API </a:t>
            </a:r>
            <a:r>
              <a:rPr lang="ko-KR" altLang="en-US" sz="1050" dirty="0">
                <a:latin typeface="+mn-ea"/>
              </a:rPr>
              <a:t>연동</a:t>
            </a:r>
            <a:endParaRPr lang="en-US" altLang="ko-KR" sz="1050" dirty="0">
              <a:latin typeface="+mn-ea"/>
            </a:endParaRPr>
          </a:p>
          <a:p>
            <a:pPr>
              <a:spcAft>
                <a:spcPts val="300"/>
              </a:spcAft>
            </a:pPr>
            <a:endParaRPr lang="en-US" altLang="ko-KR" sz="500" dirty="0">
              <a:latin typeface="+mn-ea"/>
            </a:endParaRPr>
          </a:p>
          <a:p>
            <a:pPr>
              <a:spcAft>
                <a:spcPts val="300"/>
              </a:spcAft>
            </a:pPr>
            <a:r>
              <a:rPr lang="en-US" altLang="ko-KR" sz="1050" dirty="0">
                <a:latin typeface="+mn-ea"/>
              </a:rPr>
              <a:t>▶ AI </a:t>
            </a:r>
            <a:r>
              <a:rPr lang="ko-KR" altLang="en-US" sz="1050" dirty="0">
                <a:latin typeface="+mn-ea"/>
              </a:rPr>
              <a:t>기반 배차 시스템</a:t>
            </a:r>
            <a:endParaRPr lang="en-US" altLang="ko-KR" sz="1050" dirty="0"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F303CA-6979-35FE-DF70-4CC70F9046E3}"/>
              </a:ext>
            </a:extLst>
          </p:cNvPr>
          <p:cNvSpPr txBox="1"/>
          <p:nvPr/>
        </p:nvSpPr>
        <p:spPr>
          <a:xfrm>
            <a:off x="9180915" y="4059678"/>
            <a:ext cx="2315812" cy="788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ko-KR" sz="1050" dirty="0">
                <a:latin typeface="+mn-ea"/>
                <a:ea typeface="+mj-ea"/>
              </a:rPr>
              <a:t>Human</a:t>
            </a:r>
            <a:r>
              <a:rPr lang="ko-KR" altLang="en-US" sz="1050" dirty="0">
                <a:latin typeface="+mn-ea"/>
                <a:ea typeface="+mj-ea"/>
              </a:rPr>
              <a:t> </a:t>
            </a:r>
            <a:r>
              <a:rPr lang="en-US" altLang="ko-KR" sz="1050" dirty="0">
                <a:latin typeface="+mn-ea"/>
                <a:ea typeface="+mj-ea"/>
              </a:rPr>
              <a:t>Resources </a:t>
            </a:r>
            <a:r>
              <a:rPr lang="ko-KR" altLang="en-US" sz="1050" dirty="0">
                <a:latin typeface="+mn-ea"/>
                <a:ea typeface="+mj-ea"/>
              </a:rPr>
              <a:t>감소를 위한 타 시스템 </a:t>
            </a:r>
            <a:r>
              <a:rPr lang="en-US" altLang="ko-KR" sz="1050" dirty="0">
                <a:latin typeface="+mn-ea"/>
                <a:ea typeface="+mj-ea"/>
              </a:rPr>
              <a:t>API </a:t>
            </a:r>
            <a:r>
              <a:rPr lang="ko-KR" altLang="en-US" sz="1050" dirty="0">
                <a:latin typeface="+mn-ea"/>
                <a:ea typeface="+mj-ea"/>
              </a:rPr>
              <a:t>연동</a:t>
            </a:r>
            <a:endParaRPr lang="en-US" altLang="ko-KR" sz="1050" dirty="0">
              <a:latin typeface="+mn-ea"/>
              <a:ea typeface="+mj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ko-KR" sz="1050" dirty="0">
                <a:latin typeface="+mn-ea"/>
                <a:ea typeface="+mj-ea"/>
              </a:rPr>
              <a:t>AI </a:t>
            </a:r>
            <a:r>
              <a:rPr lang="ko-KR" altLang="en-US" sz="1050" dirty="0">
                <a:latin typeface="+mn-ea"/>
                <a:ea typeface="+mj-ea"/>
              </a:rPr>
              <a:t>기반 배차 시스템 자동화</a:t>
            </a:r>
            <a:endParaRPr lang="en-US" altLang="ko-KR" sz="1050" dirty="0">
              <a:latin typeface="+mn-ea"/>
              <a:ea typeface="+mj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3FD754-49DE-9E63-B60B-B042E7C9BC72}"/>
              </a:ext>
            </a:extLst>
          </p:cNvPr>
          <p:cNvSpPr txBox="1"/>
          <p:nvPr/>
        </p:nvSpPr>
        <p:spPr>
          <a:xfrm>
            <a:off x="1999073" y="1489024"/>
            <a:ext cx="31751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latin typeface="+mn-ea"/>
                <a:ea typeface="+mj-ea"/>
              </a:rPr>
              <a:t>2025-01 ~ 2025-03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A5CAB41-3EE6-BEA2-8576-7E82009BE901}"/>
              </a:ext>
            </a:extLst>
          </p:cNvPr>
          <p:cNvSpPr txBox="1"/>
          <p:nvPr/>
        </p:nvSpPr>
        <p:spPr>
          <a:xfrm>
            <a:off x="5174190" y="1489024"/>
            <a:ext cx="39307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latin typeface="+mn-ea"/>
                <a:ea typeface="+mj-ea"/>
              </a:rPr>
              <a:t>2025-03 ~ 2025-07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220B825-9B2B-D836-3837-3AFE9C0C6F28}"/>
              </a:ext>
            </a:extLst>
          </p:cNvPr>
          <p:cNvSpPr txBox="1"/>
          <p:nvPr/>
        </p:nvSpPr>
        <p:spPr>
          <a:xfrm>
            <a:off x="9524534" y="1489024"/>
            <a:ext cx="17399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latin typeface="+mn-ea"/>
                <a:ea typeface="+mj-ea"/>
              </a:rPr>
              <a:t>2025-08 ~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1BAF070-BD5E-F8F1-C172-F9E76D0E4F97}"/>
              </a:ext>
            </a:extLst>
          </p:cNvPr>
          <p:cNvCxnSpPr/>
          <p:nvPr/>
        </p:nvCxnSpPr>
        <p:spPr>
          <a:xfrm>
            <a:off x="5174191" y="1005839"/>
            <a:ext cx="0" cy="4846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9945370-FA73-F452-6B5D-197786EDE8EC}"/>
              </a:ext>
            </a:extLst>
          </p:cNvPr>
          <p:cNvSpPr/>
          <p:nvPr/>
        </p:nvSpPr>
        <p:spPr>
          <a:xfrm>
            <a:off x="5269119" y="1835972"/>
            <a:ext cx="3740894" cy="86072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30000"/>
              </a:lnSpc>
            </a:pPr>
            <a:r>
              <a:rPr lang="en-US" altLang="ko-KR" sz="1600" b="1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Step 2.</a:t>
            </a:r>
          </a:p>
          <a:p>
            <a:pPr algn="ctr">
              <a:lnSpc>
                <a:spcPct val="130000"/>
              </a:lnSpc>
            </a:pPr>
            <a:r>
              <a:rPr lang="ko-KR" altLang="en-US" sz="1600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데이터 파이프라인 구축</a:t>
            </a:r>
            <a:endParaRPr lang="en-US" altLang="ko-KR" sz="16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CF17B4-CCF9-6278-F368-5FFD1E50584E}"/>
              </a:ext>
            </a:extLst>
          </p:cNvPr>
          <p:cNvSpPr txBox="1"/>
          <p:nvPr/>
        </p:nvSpPr>
        <p:spPr>
          <a:xfrm>
            <a:off x="5171062" y="2897846"/>
            <a:ext cx="3932054" cy="89941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50" dirty="0">
                <a:latin typeface="+mn-ea"/>
              </a:rPr>
              <a:t>▶ </a:t>
            </a:r>
            <a:r>
              <a:rPr lang="ko-KR" altLang="en-US" sz="1050" dirty="0">
                <a:latin typeface="+mn-ea"/>
              </a:rPr>
              <a:t>실시간 데이터 수집 및 적재 파이프라인 개발</a:t>
            </a:r>
            <a:endParaRPr lang="en-US" altLang="ko-KR" sz="1050" dirty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ko-KR" sz="5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050" dirty="0">
                <a:latin typeface="+mn-ea"/>
              </a:rPr>
              <a:t>▶ </a:t>
            </a:r>
            <a:r>
              <a:rPr lang="ko-KR" altLang="en-US" sz="1050" dirty="0">
                <a:latin typeface="+mn-ea"/>
              </a:rPr>
              <a:t>실시간 데이터 분석 및 시각화 알고리즘 개발</a:t>
            </a:r>
            <a:endParaRPr lang="en-US" altLang="ko-KR" sz="1050" dirty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ko-KR" sz="5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050" dirty="0">
                <a:latin typeface="+mn-ea"/>
              </a:rPr>
              <a:t>▶ Version 3</a:t>
            </a:r>
            <a:r>
              <a:rPr lang="ko-KR" altLang="en-US" sz="1050" dirty="0">
                <a:latin typeface="+mn-ea"/>
              </a:rPr>
              <a:t>를 위한 실시간 데이터 스트리밍 서비스 개발</a:t>
            </a:r>
            <a:endParaRPr lang="en-US" altLang="ko-KR" sz="1050" dirty="0">
              <a:latin typeface="+mn-ea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A15D034-A4FB-C754-8244-B1A9D7F66791}"/>
              </a:ext>
            </a:extLst>
          </p:cNvPr>
          <p:cNvSpPr/>
          <p:nvPr/>
        </p:nvSpPr>
        <p:spPr>
          <a:xfrm>
            <a:off x="9199864" y="1837347"/>
            <a:ext cx="2579100" cy="86072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30000"/>
              </a:lnSpc>
            </a:pPr>
            <a:r>
              <a:rPr lang="en-US" altLang="ko-KR" sz="1600" b="1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Step 3.</a:t>
            </a:r>
          </a:p>
          <a:p>
            <a:pPr algn="ctr">
              <a:lnSpc>
                <a:spcPct val="130000"/>
              </a:lnSpc>
            </a:pPr>
            <a:r>
              <a:rPr lang="ko-KR" altLang="en-US" sz="1600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외부 </a:t>
            </a:r>
            <a:r>
              <a:rPr lang="en-US" altLang="ko-KR" sz="1600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API </a:t>
            </a:r>
            <a:r>
              <a:rPr lang="ko-KR" altLang="en-US" sz="1600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연동</a:t>
            </a:r>
            <a:endParaRPr lang="en-US" altLang="ko-KR" sz="16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C41844-FA0C-62DE-BB5A-38BD30E8E398}"/>
              </a:ext>
            </a:extLst>
          </p:cNvPr>
          <p:cNvSpPr txBox="1"/>
          <p:nvPr/>
        </p:nvSpPr>
        <p:spPr>
          <a:xfrm>
            <a:off x="5171062" y="4059678"/>
            <a:ext cx="3930744" cy="1019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50" dirty="0">
                <a:latin typeface="+mn-ea"/>
                <a:ea typeface="+mj-ea"/>
              </a:rPr>
              <a:t>웹 페이지에서 활용되는 모든 배차 데이터 수집 및 관리</a:t>
            </a:r>
            <a:endParaRPr lang="en-US" altLang="ko-KR" sz="1050" dirty="0">
              <a:latin typeface="+mn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500" dirty="0">
              <a:latin typeface="+mn-ea"/>
              <a:ea typeface="+mj-ea"/>
            </a:endParaRPr>
          </a:p>
          <a:p>
            <a:pPr marL="228600" indent="-228600">
              <a:lnSpc>
                <a:spcPct val="150000"/>
              </a:lnSpc>
              <a:buAutoNum type="arabicParenR" startAt="2"/>
            </a:pPr>
            <a:r>
              <a:rPr lang="ko-KR" altLang="en-US" sz="1050" dirty="0">
                <a:latin typeface="+mn-ea"/>
                <a:ea typeface="+mj-ea"/>
              </a:rPr>
              <a:t>배차 데이터 기반 실시간 데이터 분석 및 시각화</a:t>
            </a:r>
            <a:endParaRPr lang="en-US" altLang="ko-KR" sz="1050" dirty="0">
              <a:latin typeface="+mn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500" dirty="0">
              <a:latin typeface="+mn-ea"/>
              <a:ea typeface="+mj-ea"/>
            </a:endParaRPr>
          </a:p>
          <a:p>
            <a:pPr marL="228600" indent="-228600">
              <a:lnSpc>
                <a:spcPct val="150000"/>
              </a:lnSpc>
              <a:buAutoNum type="arabicParenR" startAt="3"/>
            </a:pPr>
            <a:r>
              <a:rPr lang="ko-KR" altLang="en-US" sz="1050" dirty="0">
                <a:latin typeface="+mn-ea"/>
                <a:ea typeface="+mj-ea"/>
              </a:rPr>
              <a:t>추가 분석을 위한 </a:t>
            </a:r>
            <a:r>
              <a:rPr lang="en-US" altLang="ko-KR" sz="1050" dirty="0">
                <a:latin typeface="+mn-ea"/>
                <a:ea typeface="+mj-ea"/>
              </a:rPr>
              <a:t>Output (.csv) </a:t>
            </a:r>
            <a:r>
              <a:rPr lang="ko-KR" altLang="en-US" sz="1050" dirty="0">
                <a:latin typeface="+mn-ea"/>
                <a:ea typeface="+mj-ea"/>
              </a:rPr>
              <a:t>추출 가능</a:t>
            </a:r>
            <a:endParaRPr lang="ko-KR" altLang="en-US" sz="10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67086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456C99-BB52-7F94-0A1F-7C06713AD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AAC54E4D-CB96-62F9-84B2-793D942A4FB0}"/>
              </a:ext>
            </a:extLst>
          </p:cNvPr>
          <p:cNvSpPr/>
          <p:nvPr/>
        </p:nvSpPr>
        <p:spPr>
          <a:xfrm>
            <a:off x="0" y="1"/>
            <a:ext cx="12192000" cy="548640"/>
          </a:xfrm>
          <a:prstGeom prst="rect">
            <a:avLst/>
          </a:prstGeom>
          <a:gradFill flip="none" rotWithShape="1">
            <a:gsLst>
              <a:gs pos="0">
                <a:srgbClr val="E2211C">
                  <a:shade val="30000"/>
                  <a:satMod val="115000"/>
                </a:srgbClr>
              </a:gs>
              <a:gs pos="50000">
                <a:srgbClr val="E2211C">
                  <a:shade val="67500"/>
                  <a:satMod val="115000"/>
                </a:srgbClr>
              </a:gs>
              <a:gs pos="100000">
                <a:srgbClr val="E2211C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8CEB0E-05DC-A2EF-3683-AADA0F7F22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/</a:t>
            </a:r>
            <a:fld id="{97A5328F-FB68-C941-9722-B8E8F85A3DA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D0962-38C8-3B34-F5EA-7C1A581425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Teckwah 2023. Restricted Information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C399386-3EE7-AC25-BF78-E21F68B3A6D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7BE08FFF-ECA0-7777-BE44-0DC5BF042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7" cy="548641"/>
          </a:xfrm>
        </p:spPr>
        <p:txBody>
          <a:bodyPr/>
          <a:lstStyle/>
          <a:p>
            <a:r>
              <a:rPr lang="en-SG" dirty="0">
                <a:solidFill>
                  <a:schemeClr val="bg1"/>
                </a:solidFill>
              </a:rPr>
              <a:t>2. </a:t>
            </a:r>
            <a:r>
              <a:rPr lang="en-SG" dirty="0" err="1">
                <a:solidFill>
                  <a:schemeClr val="bg1"/>
                </a:solidFill>
              </a:rPr>
              <a:t>Teckwah</a:t>
            </a:r>
            <a:r>
              <a:rPr lang="en-SG" dirty="0">
                <a:solidFill>
                  <a:schemeClr val="bg1"/>
                </a:solidFill>
              </a:rPr>
              <a:t> KR Dispatch Dashboard Project : </a:t>
            </a:r>
            <a:r>
              <a:rPr lang="en-US" dirty="0">
                <a:solidFill>
                  <a:schemeClr val="bg1"/>
                </a:solidFill>
              </a:rPr>
              <a:t>Project Infrastructure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A927942E-31FB-8FCC-AD79-1B860E7927ED}"/>
              </a:ext>
            </a:extLst>
          </p:cNvPr>
          <p:cNvSpPr/>
          <p:nvPr/>
        </p:nvSpPr>
        <p:spPr>
          <a:xfrm>
            <a:off x="1968624" y="1005839"/>
            <a:ext cx="3205566" cy="433137"/>
          </a:xfrm>
          <a:prstGeom prst="homePlate">
            <a:avLst>
              <a:gd name="adj" fmla="val 63487"/>
            </a:avLst>
          </a:prstGeom>
          <a:solidFill>
            <a:srgbClr val="E2211C">
              <a:alpha val="70000"/>
            </a:srgb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Version 1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C7A34222-5398-69F3-06EA-94CBE708BB6A}"/>
              </a:ext>
            </a:extLst>
          </p:cNvPr>
          <p:cNvSpPr/>
          <p:nvPr/>
        </p:nvSpPr>
        <p:spPr>
          <a:xfrm>
            <a:off x="5174191" y="1005839"/>
            <a:ext cx="3930743" cy="433137"/>
          </a:xfrm>
          <a:prstGeom prst="homePlate">
            <a:avLst>
              <a:gd name="adj" fmla="val 61728"/>
            </a:avLst>
          </a:prstGeom>
          <a:solidFill>
            <a:srgbClr val="E2211C">
              <a:alpha val="70000"/>
            </a:srgb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Version 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44DA74C5-A185-DEAF-1A00-A6C55B68D8FE}"/>
              </a:ext>
            </a:extLst>
          </p:cNvPr>
          <p:cNvSpPr/>
          <p:nvPr/>
        </p:nvSpPr>
        <p:spPr>
          <a:xfrm>
            <a:off x="317634" y="1790299"/>
            <a:ext cx="1602742" cy="860727"/>
          </a:xfrm>
          <a:prstGeom prst="homePlate">
            <a:avLst>
              <a:gd name="adj" fmla="val 27701"/>
            </a:avLst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Step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C8F4A4EF-B688-B37D-B388-1DA696000986}"/>
              </a:ext>
            </a:extLst>
          </p:cNvPr>
          <p:cNvSpPr/>
          <p:nvPr/>
        </p:nvSpPr>
        <p:spPr>
          <a:xfrm>
            <a:off x="317634" y="2743933"/>
            <a:ext cx="1620538" cy="899413"/>
          </a:xfrm>
          <a:prstGeom prst="homePlate">
            <a:avLst>
              <a:gd name="adj" fmla="val 18504"/>
            </a:avLst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</a:rPr>
              <a:t>Types</a:t>
            </a:r>
            <a:br>
              <a:rPr lang="en-US" altLang="ko-KR" sz="1500" b="1" dirty="0">
                <a:solidFill>
                  <a:schemeClr val="bg1"/>
                </a:solidFill>
              </a:rPr>
            </a:br>
            <a:r>
              <a:rPr lang="en-US" altLang="ko-KR" sz="1500" b="1" dirty="0">
                <a:solidFill>
                  <a:schemeClr val="bg1"/>
                </a:solidFill>
              </a:rPr>
              <a:t>of</a:t>
            </a:r>
            <a:br>
              <a:rPr lang="en-US" altLang="ko-KR" sz="1500" b="1" dirty="0">
                <a:solidFill>
                  <a:schemeClr val="bg1"/>
                </a:solidFill>
              </a:rPr>
            </a:br>
            <a:r>
              <a:rPr lang="en-US" altLang="ko-KR" sz="1500" b="1" dirty="0">
                <a:solidFill>
                  <a:schemeClr val="bg1"/>
                </a:solidFill>
              </a:rPr>
              <a:t>Infrastructure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4C50A6F1-EC83-6872-4235-EE68F24A976A}"/>
              </a:ext>
            </a:extLst>
          </p:cNvPr>
          <p:cNvSpPr/>
          <p:nvPr/>
        </p:nvSpPr>
        <p:spPr>
          <a:xfrm>
            <a:off x="314124" y="3767620"/>
            <a:ext cx="1620538" cy="1197601"/>
          </a:xfrm>
          <a:prstGeom prst="homePlate">
            <a:avLst>
              <a:gd name="adj" fmla="val 16101"/>
            </a:avLst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</a:rPr>
              <a:t>Reason </a:t>
            </a:r>
          </a:p>
          <a:p>
            <a:pPr algn="ctr"/>
            <a:r>
              <a:rPr lang="en-US" altLang="ko-KR" sz="1500" b="1" dirty="0">
                <a:solidFill>
                  <a:schemeClr val="bg1"/>
                </a:solidFill>
              </a:rPr>
              <a:t>of</a:t>
            </a:r>
            <a:br>
              <a:rPr lang="en-US" altLang="ko-KR" sz="1500" b="1" dirty="0">
                <a:solidFill>
                  <a:schemeClr val="bg1"/>
                </a:solidFill>
              </a:rPr>
            </a:br>
            <a:r>
              <a:rPr lang="en-US" altLang="ko-KR" sz="1500" b="1" dirty="0">
                <a:solidFill>
                  <a:schemeClr val="bg1"/>
                </a:solidFill>
              </a:rPr>
              <a:t>Infrastructure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B87F1C6-D134-2CAE-B6D4-193EB1FDAF39}"/>
              </a:ext>
            </a:extLst>
          </p:cNvPr>
          <p:cNvSpPr/>
          <p:nvPr/>
        </p:nvSpPr>
        <p:spPr>
          <a:xfrm>
            <a:off x="2063549" y="1838424"/>
            <a:ext cx="3015715" cy="86072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30000"/>
              </a:lnSpc>
            </a:pPr>
            <a:r>
              <a:rPr lang="en-US" altLang="ko-KR" sz="1600" b="1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Step 1.</a:t>
            </a:r>
          </a:p>
          <a:p>
            <a:pPr algn="ctr">
              <a:lnSpc>
                <a:spcPct val="130000"/>
              </a:lnSpc>
            </a:pPr>
            <a:r>
              <a:rPr lang="ko-KR" altLang="en-US" sz="1600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기본 웹 페이지 구축</a:t>
            </a:r>
            <a:endParaRPr lang="en-US" altLang="ko-KR" sz="16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228479C-C0CE-C8BA-AA5A-54E89BF41148}"/>
              </a:ext>
            </a:extLst>
          </p:cNvPr>
          <p:cNvCxnSpPr/>
          <p:nvPr/>
        </p:nvCxnSpPr>
        <p:spPr>
          <a:xfrm>
            <a:off x="317634" y="2743933"/>
            <a:ext cx="1136640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24568B5-295F-FA30-1512-D44E7A515411}"/>
              </a:ext>
            </a:extLst>
          </p:cNvPr>
          <p:cNvCxnSpPr/>
          <p:nvPr/>
        </p:nvCxnSpPr>
        <p:spPr>
          <a:xfrm>
            <a:off x="317634" y="1781407"/>
            <a:ext cx="1136640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9B8F939-DC1D-30C1-5A21-8C02C9FC0ED0}"/>
              </a:ext>
            </a:extLst>
          </p:cNvPr>
          <p:cNvCxnSpPr/>
          <p:nvPr/>
        </p:nvCxnSpPr>
        <p:spPr>
          <a:xfrm>
            <a:off x="317634" y="3760478"/>
            <a:ext cx="1136640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C04DBBB-4152-FFC5-11F0-84C4F675D12C}"/>
              </a:ext>
            </a:extLst>
          </p:cNvPr>
          <p:cNvCxnSpPr/>
          <p:nvPr/>
        </p:nvCxnSpPr>
        <p:spPr>
          <a:xfrm>
            <a:off x="1968622" y="1005839"/>
            <a:ext cx="0" cy="4846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F2F9993-BC05-A69E-B5F4-AD84AF8B89A6}"/>
              </a:ext>
            </a:extLst>
          </p:cNvPr>
          <p:cNvSpPr txBox="1"/>
          <p:nvPr/>
        </p:nvSpPr>
        <p:spPr>
          <a:xfrm>
            <a:off x="1970445" y="2898974"/>
            <a:ext cx="3187773" cy="589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50" dirty="0">
                <a:latin typeface="+mn-ea"/>
              </a:rPr>
              <a:t>▶ Google Infra </a:t>
            </a:r>
            <a:r>
              <a:rPr lang="ko-KR" altLang="en-US" sz="1050" dirty="0">
                <a:latin typeface="+mn-ea"/>
              </a:rPr>
              <a:t>서버 사용료</a:t>
            </a:r>
            <a:endParaRPr lang="en-US" altLang="ko-KR" sz="1050" dirty="0">
              <a:latin typeface="+mn-ea"/>
            </a:endParaRPr>
          </a:p>
          <a:p>
            <a:pPr>
              <a:lnSpc>
                <a:spcPct val="130000"/>
              </a:lnSpc>
            </a:pPr>
            <a:endParaRPr lang="en-US" altLang="ko-KR" sz="500" dirty="0">
              <a:latin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050" dirty="0">
                <a:latin typeface="+mn-ea"/>
              </a:rPr>
              <a:t>▶ Naver API </a:t>
            </a:r>
            <a:r>
              <a:rPr lang="ko-KR" altLang="en-US" sz="1050" dirty="0">
                <a:latin typeface="+mn-ea"/>
              </a:rPr>
              <a:t>사용료</a:t>
            </a:r>
            <a:endParaRPr lang="en-US" altLang="ko-KR" sz="1050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AEBC23-907B-DD92-D1ED-5CFD8B457FC1}"/>
              </a:ext>
            </a:extLst>
          </p:cNvPr>
          <p:cNvSpPr txBox="1"/>
          <p:nvPr/>
        </p:nvSpPr>
        <p:spPr>
          <a:xfrm>
            <a:off x="1986418" y="4059678"/>
            <a:ext cx="3187773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050" dirty="0">
                <a:latin typeface="+mn-ea"/>
                <a:ea typeface="+mj-ea"/>
              </a:rPr>
              <a:t>사</a:t>
            </a:r>
            <a:endParaRPr lang="en-US" altLang="ko-KR" sz="500" dirty="0">
              <a:latin typeface="+mn-ea"/>
              <a:ea typeface="+mj-ea"/>
            </a:endParaRPr>
          </a:p>
        </p:txBody>
      </p:sp>
      <p:sp>
        <p:nvSpPr>
          <p:cNvPr id="37" name="화살표: 오각형 36">
            <a:extLst>
              <a:ext uri="{FF2B5EF4-FFF2-40B4-BE49-F238E27FC236}">
                <a16:creationId xmlns:a16="http://schemas.microsoft.com/office/drawing/2014/main" id="{29C0E960-6900-0415-3C9E-24EC3154C4D8}"/>
              </a:ext>
            </a:extLst>
          </p:cNvPr>
          <p:cNvSpPr/>
          <p:nvPr/>
        </p:nvSpPr>
        <p:spPr>
          <a:xfrm>
            <a:off x="9104938" y="1005839"/>
            <a:ext cx="2579099" cy="433137"/>
          </a:xfrm>
          <a:prstGeom prst="homePlate">
            <a:avLst/>
          </a:prstGeom>
          <a:solidFill>
            <a:srgbClr val="EC6966">
              <a:alpha val="40000"/>
            </a:srgb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Version 3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3A674005-8796-59DF-20FC-8E7C0B036BBD}"/>
              </a:ext>
            </a:extLst>
          </p:cNvPr>
          <p:cNvCxnSpPr/>
          <p:nvPr/>
        </p:nvCxnSpPr>
        <p:spPr>
          <a:xfrm>
            <a:off x="9104938" y="1005839"/>
            <a:ext cx="0" cy="4846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0A2406A-7B3C-E63B-20B5-227FEBFDC705}"/>
              </a:ext>
            </a:extLst>
          </p:cNvPr>
          <p:cNvSpPr txBox="1"/>
          <p:nvPr/>
        </p:nvSpPr>
        <p:spPr>
          <a:xfrm>
            <a:off x="1999073" y="1489024"/>
            <a:ext cx="31751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latin typeface="+mn-ea"/>
                <a:ea typeface="+mj-ea"/>
              </a:rPr>
              <a:t>2025-01 ~ 2025-03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9B8B99-15CC-D1B1-BAFE-267ADA2627BF}"/>
              </a:ext>
            </a:extLst>
          </p:cNvPr>
          <p:cNvSpPr txBox="1"/>
          <p:nvPr/>
        </p:nvSpPr>
        <p:spPr>
          <a:xfrm>
            <a:off x="5174190" y="1489024"/>
            <a:ext cx="39307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latin typeface="+mn-ea"/>
                <a:ea typeface="+mj-ea"/>
              </a:rPr>
              <a:t>2025-03 ~ 2025-07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3B7FC1D-785D-631E-ED60-E94AF92A9DAF}"/>
              </a:ext>
            </a:extLst>
          </p:cNvPr>
          <p:cNvSpPr txBox="1"/>
          <p:nvPr/>
        </p:nvSpPr>
        <p:spPr>
          <a:xfrm>
            <a:off x="9524534" y="1489024"/>
            <a:ext cx="17399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latin typeface="+mn-ea"/>
                <a:ea typeface="+mj-ea"/>
              </a:rPr>
              <a:t>2025-08 ~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2ECBBB7-9038-F8B1-1835-E1AB86864BA2}"/>
              </a:ext>
            </a:extLst>
          </p:cNvPr>
          <p:cNvCxnSpPr/>
          <p:nvPr/>
        </p:nvCxnSpPr>
        <p:spPr>
          <a:xfrm>
            <a:off x="5174191" y="1005839"/>
            <a:ext cx="0" cy="4846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37A0502-A7A9-3FA2-D434-759156967F4D}"/>
              </a:ext>
            </a:extLst>
          </p:cNvPr>
          <p:cNvSpPr/>
          <p:nvPr/>
        </p:nvSpPr>
        <p:spPr>
          <a:xfrm>
            <a:off x="5269119" y="1835972"/>
            <a:ext cx="3740894" cy="86072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30000"/>
              </a:lnSpc>
            </a:pPr>
            <a:r>
              <a:rPr lang="en-US" altLang="ko-KR" sz="1600" b="1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Step 2.</a:t>
            </a:r>
          </a:p>
          <a:p>
            <a:pPr algn="ctr">
              <a:lnSpc>
                <a:spcPct val="130000"/>
              </a:lnSpc>
            </a:pPr>
            <a:r>
              <a:rPr lang="ko-KR" altLang="en-US" sz="1600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데이터 파이프라인 구축</a:t>
            </a:r>
            <a:endParaRPr lang="en-US" altLang="ko-KR" sz="16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1A1C58-77BD-31C1-1B3C-6DC8B8BCFD5F}"/>
              </a:ext>
            </a:extLst>
          </p:cNvPr>
          <p:cNvSpPr txBox="1"/>
          <p:nvPr/>
        </p:nvSpPr>
        <p:spPr>
          <a:xfrm>
            <a:off x="5171062" y="3054017"/>
            <a:ext cx="3932054" cy="2792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50" dirty="0">
                <a:latin typeface="+mn-ea"/>
              </a:rPr>
              <a:t>▶ </a:t>
            </a:r>
            <a:r>
              <a:rPr lang="ko-KR" altLang="en-US" sz="1050" dirty="0">
                <a:latin typeface="+mn-ea"/>
              </a:rPr>
              <a:t>하</a:t>
            </a:r>
            <a:endParaRPr lang="en-US" altLang="ko-KR" sz="1050" dirty="0">
              <a:latin typeface="+mn-ea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BE426EF-E89C-4EC2-0F42-90A43232CEEF}"/>
              </a:ext>
            </a:extLst>
          </p:cNvPr>
          <p:cNvSpPr/>
          <p:nvPr/>
        </p:nvSpPr>
        <p:spPr>
          <a:xfrm>
            <a:off x="9199864" y="1837347"/>
            <a:ext cx="2579100" cy="86072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30000"/>
              </a:lnSpc>
            </a:pPr>
            <a:r>
              <a:rPr lang="en-US" altLang="ko-KR" sz="1600" b="1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Step 3.</a:t>
            </a:r>
          </a:p>
          <a:p>
            <a:pPr algn="ctr">
              <a:lnSpc>
                <a:spcPct val="130000"/>
              </a:lnSpc>
            </a:pPr>
            <a:r>
              <a:rPr lang="ko-KR" altLang="en-US" sz="1600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외부 </a:t>
            </a:r>
            <a:r>
              <a:rPr lang="en-US" altLang="ko-KR" sz="1600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API </a:t>
            </a:r>
            <a:r>
              <a:rPr lang="ko-KR" altLang="en-US" sz="1600" dirty="0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연동</a:t>
            </a:r>
            <a:endParaRPr lang="en-US" altLang="ko-KR" sz="1600" dirty="0">
              <a:ln w="635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0B6F00AD-AB99-7428-528F-0129BEBEFD6F}"/>
              </a:ext>
            </a:extLst>
          </p:cNvPr>
          <p:cNvSpPr/>
          <p:nvPr/>
        </p:nvSpPr>
        <p:spPr>
          <a:xfrm>
            <a:off x="323961" y="5089502"/>
            <a:ext cx="1620538" cy="756752"/>
          </a:xfrm>
          <a:prstGeom prst="homePlate">
            <a:avLst>
              <a:gd name="adj" fmla="val 16101"/>
            </a:avLst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chemeClr val="bg1"/>
                </a:solidFill>
              </a:rPr>
              <a:t>Estimated</a:t>
            </a:r>
          </a:p>
          <a:p>
            <a:pPr algn="ctr"/>
            <a:r>
              <a:rPr lang="en-US" altLang="ko-KR" sz="1500" b="1" dirty="0">
                <a:solidFill>
                  <a:schemeClr val="bg1"/>
                </a:solidFill>
              </a:rPr>
              <a:t>Required Budget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9F88C33-E15B-7E98-9E8A-690AEBF5FCA6}"/>
              </a:ext>
            </a:extLst>
          </p:cNvPr>
          <p:cNvCxnSpPr/>
          <p:nvPr/>
        </p:nvCxnSpPr>
        <p:spPr>
          <a:xfrm>
            <a:off x="327471" y="5082359"/>
            <a:ext cx="1136640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372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E2211C"/>
          </a:solidFill>
        </a:ln>
      </a:spPr>
      <a:bodyPr rtlCol="0" anchor="ctr"/>
      <a:lstStyle>
        <a:defPPr algn="ctr">
          <a:defRPr sz="1600" dirty="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2459439BA4514C84702488D0E006BA" ma:contentTypeVersion="26" ma:contentTypeDescription="Create a new document." ma:contentTypeScope="" ma:versionID="1adb099fd56db279984540ccda29e0d1">
  <xsd:schema xmlns:xsd="http://www.w3.org/2001/XMLSchema" xmlns:xs="http://www.w3.org/2001/XMLSchema" xmlns:p="http://schemas.microsoft.com/office/2006/metadata/properties" xmlns:ns2="89bae1a4-8361-4828-90ec-a3360a876cdf" xmlns:ns3="2da9f8d1-1481-480d-b29c-d5b1cf054a28" targetNamespace="http://schemas.microsoft.com/office/2006/metadata/properties" ma:root="true" ma:fieldsID="d64d8535f64baee22c4ab121384eb1bc" ns2:_="" ns3:_="">
    <xsd:import namespace="89bae1a4-8361-4828-90ec-a3360a876cdf"/>
    <xsd:import namespace="2da9f8d1-1481-480d-b29c-d5b1cf054a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Policy_x0020_Enforcement_x0020_Date" minOccurs="0"/>
                <xsd:element ref="ns3:Policy_x0020_Ref" minOccurs="0"/>
                <xsd:element ref="ns3:Policy_x0020_Status" minOccurs="0"/>
                <xsd:element ref="ns3:Policy_x0020_Type" minOccurs="0"/>
                <xsd:element ref="ns3:Policy_x0020_Version" minOccurs="0"/>
                <xsd:element ref="ns3:Person_x0028_s_x0029__x0020_Responsible_x0020_for_x0020_Policy" minOccurs="0"/>
                <xsd:element ref="ns3:Policy_x0020_Approved_x0020_By" minOccurs="0"/>
                <xsd:element ref="ns3:Policy_x0020_Drafted_x0020_By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bae1a4-8361-4828-90ec-a3360a876c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21" nillable="true" ma:displayName="MediaServiceAutoTags" ma:internalName="MediaServiceAutoTags" ma:readOnly="true">
      <xsd:simpleType>
        <xsd:restriction base="dms:Text"/>
      </xsd:simpleType>
    </xsd:element>
    <xsd:element name="MediaServiceOCR" ma:index="2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2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7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9" nillable="true" ma:taxonomy="true" ma:internalName="lcf76f155ced4ddcb4097134ff3c332f" ma:taxonomyFieldName="MediaServiceImageTags" ma:displayName="Image Tags" ma:readOnly="false" ma:fieldId="{5cf76f15-5ced-4ddc-b409-7134ff3c332f}" ma:taxonomyMulti="true" ma:sspId="06154b5a-9d7d-41ad-ad55-e23856af10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a9f8d1-1481-480d-b29c-d5b1cf054a28" elementFormDefault="qualified">
    <xsd:import namespace="http://schemas.microsoft.com/office/2006/documentManagement/types"/>
    <xsd:import namespace="http://schemas.microsoft.com/office/infopath/2007/PartnerControls"/>
    <xsd:element name="Policy_x0020_Enforcement_x0020_Date" ma:index="10" nillable="true" ma:displayName="Policy Enforcement Date" ma:format="DateOnly" ma:internalName="Policy_x0020_Enforcement_x0020_Date">
      <xsd:simpleType>
        <xsd:restriction base="dms:DateTime"/>
      </xsd:simpleType>
    </xsd:element>
    <xsd:element name="Policy_x0020_Ref" ma:index="11" nillable="true" ma:displayName="Policy Ref" ma:internalName="Policy_x0020_Ref">
      <xsd:simpleType>
        <xsd:restriction base="dms:Text">
          <xsd:maxLength value="255"/>
        </xsd:restriction>
      </xsd:simpleType>
    </xsd:element>
    <xsd:element name="Policy_x0020_Status" ma:index="12" nillable="true" ma:displayName="Policy Status" ma:default="Enforced" ma:format="Dropdown" ma:internalName="Policy_x0020_Status">
      <xsd:simpleType>
        <xsd:restriction base="dms:Choice">
          <xsd:enumeration value="Enforced"/>
          <xsd:enumeration value="Obsolete"/>
        </xsd:restriction>
      </xsd:simpleType>
    </xsd:element>
    <xsd:element name="Policy_x0020_Type" ma:index="13" nillable="true" ma:displayName="Policy Type" ma:default="Policy" ma:format="Dropdown" ma:internalName="Policy_x0020_Type">
      <xsd:simpleType>
        <xsd:restriction base="dms:Choice">
          <xsd:enumeration value="Policy"/>
          <xsd:enumeration value="Reference"/>
          <xsd:enumeration value="Procedure"/>
        </xsd:restriction>
      </xsd:simpleType>
    </xsd:element>
    <xsd:element name="Policy_x0020_Version" ma:index="14" nillable="true" ma:displayName="Policy Version" ma:internalName="Policy_x0020_Version">
      <xsd:simpleType>
        <xsd:restriction base="dms:Number"/>
      </xsd:simpleType>
    </xsd:element>
    <xsd:element name="Person_x0028_s_x0029__x0020_Responsible_x0020_for_x0020_Policy" ma:index="15" nillable="true" ma:displayName="Person(s) Responsible for Policy" ma:internalName="Person_x0028_s_x0029__x0020_Responsible_x0020_for_x0020_Policy">
      <xsd:simpleType>
        <xsd:restriction base="dms:Text">
          <xsd:maxLength value="255"/>
        </xsd:restriction>
      </xsd:simpleType>
    </xsd:element>
    <xsd:element name="Policy_x0020_Approved_x0020_By" ma:index="16" nillable="true" ma:displayName="Policy Approved By" ma:internalName="Policy_x0020_Approved_x0020_By">
      <xsd:simpleType>
        <xsd:restriction base="dms:Text">
          <xsd:maxLength value="255"/>
        </xsd:restriction>
      </xsd:simpleType>
    </xsd:element>
    <xsd:element name="Policy_x0020_Drafted_x0020_By" ma:index="17" nillable="true" ma:displayName="Policy Drafted By" ma:internalName="Policy_x0020_Drafted_x0020_By">
      <xsd:simpleType>
        <xsd:restriction base="dms:Text">
          <xsd:maxLength value="255"/>
        </xsd:restriction>
      </xsd:simple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30" nillable="true" ma:displayName="Taxonomy Catch All Column" ma:hidden="true" ma:list="{6997fcbf-43f5-4efd-86dc-cb2355ae1a5e}" ma:internalName="TaxCatchAll" ma:showField="CatchAllData" ma:web="2da9f8d1-1481-480d-b29c-d5b1cf054a2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erson_x0028_s_x0029__x0020_Responsible_x0020_for_x0020_Policy xmlns="2da9f8d1-1481-480d-b29c-d5b1cf054a28" xsi:nil="true"/>
    <Policy_x0020_Type xmlns="2da9f8d1-1481-480d-b29c-d5b1cf054a28">Policy</Policy_x0020_Type>
    <Policy_x0020_Enforcement_x0020_Date xmlns="2da9f8d1-1481-480d-b29c-d5b1cf054a28" xsi:nil="true"/>
    <Policy_x0020_Status xmlns="2da9f8d1-1481-480d-b29c-d5b1cf054a28">Enforced</Policy_x0020_Status>
    <Policy_x0020_Ref xmlns="2da9f8d1-1481-480d-b29c-d5b1cf054a28" xsi:nil="true"/>
    <Policy_x0020_Approved_x0020_By xmlns="2da9f8d1-1481-480d-b29c-d5b1cf054a28" xsi:nil="true"/>
    <Policy_x0020_Version xmlns="2da9f8d1-1481-480d-b29c-d5b1cf054a28" xsi:nil="true"/>
    <Policy_x0020_Drafted_x0020_By xmlns="2da9f8d1-1481-480d-b29c-d5b1cf054a28" xsi:nil="true"/>
    <lcf76f155ced4ddcb4097134ff3c332f xmlns="89bae1a4-8361-4828-90ec-a3360a876cdf">
      <Terms xmlns="http://schemas.microsoft.com/office/infopath/2007/PartnerControls"/>
    </lcf76f155ced4ddcb4097134ff3c332f>
    <TaxCatchAll xmlns="2da9f8d1-1481-480d-b29c-d5b1cf054a28" xsi:nil="true"/>
  </documentManagement>
</p:properties>
</file>

<file path=customXml/itemProps1.xml><?xml version="1.0" encoding="utf-8"?>
<ds:datastoreItem xmlns:ds="http://schemas.openxmlformats.org/officeDocument/2006/customXml" ds:itemID="{0B2FBBFA-7C2A-452B-AD67-D78617A449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bae1a4-8361-4828-90ec-a3360a876cdf"/>
    <ds:schemaRef ds:uri="2da9f8d1-1481-480d-b29c-d5b1cf054a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6625D8-3E01-4B34-86DB-ED400E79EF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3890D1-0804-4983-A8E2-EED5DCFD2DB2}">
  <ds:schemaRefs>
    <ds:schemaRef ds:uri="http://schemas.microsoft.com/office/2006/metadata/properties"/>
    <ds:schemaRef ds:uri="http://schemas.microsoft.com/office/infopath/2007/PartnerControls"/>
    <ds:schemaRef ds:uri="2da9f8d1-1481-480d-b29c-d5b1cf054a28"/>
    <ds:schemaRef ds:uri="89bae1a4-8361-4828-90ec-a3360a876cd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5824</TotalTime>
  <Words>277</Words>
  <Application>Microsoft Office PowerPoint</Application>
  <PresentationFormat>와이드스크린</PresentationFormat>
  <Paragraphs>76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Trebuchet MS</vt:lpstr>
      <vt:lpstr>Office Theme</vt:lpstr>
      <vt:lpstr>1. Teckwah KR Dispatch Dashboard Project : MileStone</vt:lpstr>
      <vt:lpstr>2. Teckwah KR Dispatch Dashboard Project : Project Infrastructure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presentation slide title</dc:title>
  <dc:creator>Shi Shu ONG Trixie</dc:creator>
  <cp:lastModifiedBy>75fc9</cp:lastModifiedBy>
  <cp:revision>395</cp:revision>
  <dcterms:created xsi:type="dcterms:W3CDTF">2021-08-26T08:12:08Z</dcterms:created>
  <dcterms:modified xsi:type="dcterms:W3CDTF">2025-02-20T05:51:55Z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0x010100822459439BA4514C84702488D0E006BA</vt:lpwstr>
  </property>
</Properties>
</file>