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242" autoAdjust="0"/>
  </p:normalViewPr>
  <p:slideViewPr>
    <p:cSldViewPr snapToGrid="0" snapToObjects="1">
      <p:cViewPr varScale="1">
        <p:scale>
          <a:sx n="59" d="100"/>
          <a:sy n="59" d="100"/>
        </p:scale>
        <p:origin x="8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777049"/>
            <a:ext cx="3187773" cy="904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92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허브에서 이루어지고 있는 </a:t>
            </a:r>
            <a:r>
              <a:rPr lang="en-US" altLang="ko-KR" sz="1050" dirty="0">
                <a:latin typeface="+mn-ea"/>
                <a:ea typeface="+mj-ea"/>
              </a:rPr>
              <a:t>SBD </a:t>
            </a:r>
            <a:r>
              <a:rPr lang="ko-KR" altLang="en-US" sz="1050" dirty="0">
                <a:latin typeface="+mn-ea"/>
                <a:ea typeface="+mj-ea"/>
              </a:rPr>
              <a:t>오더 현황 파악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배송 타입 및 부서별 현황 파악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서울 허브 기준 우편번호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데이터 수집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  <a:ea typeface="+mj-ea"/>
              </a:rPr>
              <a:t>    : </a:t>
            </a:r>
            <a:r>
              <a:rPr lang="ko-KR" altLang="en-US" sz="1050" dirty="0">
                <a:latin typeface="+mn-ea"/>
                <a:ea typeface="+mj-ea"/>
              </a:rPr>
              <a:t>거리별 </a:t>
            </a: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구축 및 </a:t>
            </a:r>
            <a:r>
              <a:rPr lang="en-US" altLang="ko-KR" sz="1050" dirty="0">
                <a:latin typeface="+mn-ea"/>
                <a:ea typeface="+mj-ea"/>
              </a:rPr>
              <a:t>Draft Test</a:t>
            </a:r>
            <a:r>
              <a:rPr lang="ko-KR" altLang="en-US" sz="1050" dirty="0">
                <a:latin typeface="+mn-ea"/>
                <a:ea typeface="+mj-ea"/>
              </a:rPr>
              <a:t>를 통한 서버 </a:t>
            </a:r>
            <a:r>
              <a:rPr lang="en-US" altLang="ko-KR" sz="1050" dirty="0">
                <a:latin typeface="+mn-ea"/>
                <a:ea typeface="+mj-ea"/>
              </a:rPr>
              <a:t>Capacity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  <a:ea typeface="+mj-ea"/>
              </a:rPr>
              <a:t>     </a:t>
            </a:r>
            <a:r>
              <a:rPr lang="ko-KR" altLang="en-US" sz="1050" dirty="0">
                <a:latin typeface="+mn-ea"/>
                <a:ea typeface="+mj-ea"/>
              </a:rPr>
              <a:t>및 안정성 검토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777049"/>
            <a:ext cx="25031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Detrack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AI </a:t>
            </a:r>
            <a:r>
              <a:rPr lang="ko-KR" altLang="en-US" sz="1050" dirty="0">
                <a:latin typeface="+mn-ea"/>
              </a:rPr>
              <a:t>기반 배차 시스템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4" y="4059678"/>
            <a:ext cx="2503121" cy="8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</a:t>
            </a:r>
            <a:r>
              <a:rPr lang="en-US" altLang="ko-KR" sz="1050" dirty="0">
                <a:latin typeface="+mn-ea"/>
                <a:ea typeface="+mj-ea"/>
              </a:rPr>
              <a:t>   </a:t>
            </a:r>
            <a:r>
              <a:rPr lang="ko-KR" altLang="en-US" sz="1050" dirty="0">
                <a:latin typeface="+mn-ea"/>
                <a:ea typeface="+mj-ea"/>
              </a:rPr>
              <a:t>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AI </a:t>
            </a:r>
            <a:r>
              <a:rPr lang="ko-KR" altLang="en-US" sz="1050" dirty="0">
                <a:latin typeface="+mn-ea"/>
                <a:ea typeface="+mj-ea"/>
              </a:rPr>
              <a:t>기반 배차 시스템 개발 및 적용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82084" y="2777049"/>
            <a:ext cx="3932054" cy="1217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 단계 위한 </a:t>
            </a:r>
            <a:r>
              <a:rPr lang="en-US" altLang="ko-KR" sz="1050" dirty="0">
                <a:latin typeface="+mn-ea"/>
              </a:rPr>
              <a:t>RealTime Streaming </a:t>
            </a:r>
            <a:r>
              <a:rPr lang="ko-KR" altLang="en-US" sz="1050" dirty="0">
                <a:latin typeface="+mn-ea"/>
              </a:rPr>
              <a:t>서비스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안정화 위한 지속적인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알고리즘 적용을 통한 실시간 데이터 수집 및 관리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가공된 배차 데이터 기반 실시간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시각적 분석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분석 작업 고도화 단계를 통한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 대비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서버 안정성 관리 및 추가 확장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검토 여부 결정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C99-BB52-7F94-0A1F-7C06713A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54E4D-CB96-62F9-84B2-793D942A4FB0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CEB0E-05DC-A2EF-3683-AADA0F7F2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0962-38C8-3B34-F5EA-7C1A58142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99386-3EE7-AC25-BF78-E21F68B3A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BE08FFF-ECA0-7777-BE44-0DC5BF0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2.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>
                <a:solidFill>
                  <a:schemeClr val="bg1"/>
                </a:solidFill>
              </a:rPr>
              <a:t>Project Infrastructure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A927942E-31FB-8FCC-AD79-1B860E7927ED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7A34222-5398-69F3-06EA-94CBE708BB6A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DA74C5-A185-DEAF-1A00-A6C55B68D8FE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8F4A4EF-B688-B37D-B388-1DA696000986}"/>
              </a:ext>
            </a:extLst>
          </p:cNvPr>
          <p:cNvSpPr/>
          <p:nvPr/>
        </p:nvSpPr>
        <p:spPr>
          <a:xfrm>
            <a:off x="317634" y="2743933"/>
            <a:ext cx="1620538" cy="899413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Types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C50A6F1-EC83-6872-4235-EE68F24A976A}"/>
              </a:ext>
            </a:extLst>
          </p:cNvPr>
          <p:cNvSpPr/>
          <p:nvPr/>
        </p:nvSpPr>
        <p:spPr>
          <a:xfrm>
            <a:off x="314124" y="3767620"/>
            <a:ext cx="1620538" cy="1197601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Reason 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87F1C6-D134-2CAE-B6D4-193EB1FDAF39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28479C-C0CE-C8BA-AA5A-54E89BF41148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4568B5-295F-FA30-1512-D44E7A515411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B8F939-DC1D-30C1-5A21-8C02C9FC0ED0}"/>
              </a:ext>
            </a:extLst>
          </p:cNvPr>
          <p:cNvCxnSpPr/>
          <p:nvPr/>
        </p:nvCxnSpPr>
        <p:spPr>
          <a:xfrm>
            <a:off x="317634" y="376047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4DBBB-4152-FFC5-11F0-84C4F675D12C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F9993-BC05-A69E-B5F4-AD84AF8B89A6}"/>
              </a:ext>
            </a:extLst>
          </p:cNvPr>
          <p:cNvSpPr txBox="1"/>
          <p:nvPr/>
        </p:nvSpPr>
        <p:spPr>
          <a:xfrm>
            <a:off x="1970445" y="2898974"/>
            <a:ext cx="3187773" cy="589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Google </a:t>
            </a:r>
            <a:r>
              <a:rPr lang="ko-KR" altLang="en-US" sz="1050" dirty="0">
                <a:latin typeface="+mn-ea"/>
              </a:rPr>
              <a:t>플랫폼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서버 사용료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Naver API </a:t>
            </a:r>
            <a:r>
              <a:rPr lang="ko-KR" altLang="en-US" sz="1050" dirty="0">
                <a:latin typeface="+mn-ea"/>
              </a:rPr>
              <a:t>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EBC23-907B-DD92-D1ED-5CFD8B457FC1}"/>
              </a:ext>
            </a:extLst>
          </p:cNvPr>
          <p:cNvSpPr txBox="1"/>
          <p:nvPr/>
        </p:nvSpPr>
        <p:spPr>
          <a:xfrm>
            <a:off x="1986418" y="405967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24</a:t>
            </a:r>
            <a:r>
              <a:rPr lang="ko-KR" altLang="en-US" sz="1000" dirty="0">
                <a:latin typeface="+mn-ea"/>
                <a:ea typeface="+mj-ea"/>
              </a:rPr>
              <a:t>시간 구동에 필요한 서버 인프라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우편번호 기반 허브 별 배송 거리</a:t>
            </a:r>
            <a:r>
              <a:rPr lang="en-US" altLang="ko-KR" sz="1000" dirty="0">
                <a:latin typeface="+mn-ea"/>
                <a:ea typeface="+mj-ea"/>
              </a:rPr>
              <a:t>(km) </a:t>
            </a:r>
            <a:r>
              <a:rPr lang="ko-KR" altLang="en-US" sz="1000" dirty="0">
                <a:latin typeface="+mn-ea"/>
                <a:ea typeface="+mj-ea"/>
              </a:rPr>
              <a:t>계산 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29C0E960-6900-0415-3C9E-24EC3154C4D8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674005-8796-59DF-20FC-8E7C0B036BBD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A2406A-7B3C-E63B-20B5-227FEBFDC705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9B8B99-15CC-D1B1-BAFE-267ADA2627BF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7FC1D-785D-631E-ED60-E94AF92A9DAF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CBBB7-9038-F8B1-1835-E1AB86864BA2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7A0502-A7A9-3FA2-D434-759156967F4D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A1C58-77BD-31C1-1B3C-6DC8B8BCFD5F}"/>
              </a:ext>
            </a:extLst>
          </p:cNvPr>
          <p:cNvSpPr txBox="1"/>
          <p:nvPr/>
        </p:nvSpPr>
        <p:spPr>
          <a:xfrm>
            <a:off x="5171062" y="3054017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▶Google </a:t>
            </a:r>
            <a:r>
              <a:rPr lang="ko-KR" altLang="en-US" sz="1050" dirty="0">
                <a:latin typeface="+mn-ea"/>
              </a:rPr>
              <a:t>플랫폼 데이터 파이프라인 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426EF-E89C-4EC2-0F42-90A43232CEEF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6F00AD-AB99-7428-528F-0129BEBEFD6F}"/>
              </a:ext>
            </a:extLst>
          </p:cNvPr>
          <p:cNvSpPr/>
          <p:nvPr/>
        </p:nvSpPr>
        <p:spPr>
          <a:xfrm>
            <a:off x="323961" y="5089502"/>
            <a:ext cx="1620538" cy="756752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Estimated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Required Budget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F88C33-E15B-7E98-9E8A-690AEBF5FCA6}"/>
              </a:ext>
            </a:extLst>
          </p:cNvPr>
          <p:cNvCxnSpPr/>
          <p:nvPr/>
        </p:nvCxnSpPr>
        <p:spPr>
          <a:xfrm>
            <a:off x="327471" y="5082359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89CC51-277E-56B5-BB3B-F6267B883DFD}"/>
              </a:ext>
            </a:extLst>
          </p:cNvPr>
          <p:cNvSpPr txBox="1"/>
          <p:nvPr/>
        </p:nvSpPr>
        <p:spPr>
          <a:xfrm>
            <a:off x="1992744" y="519949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서버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</a:t>
            </a:r>
            <a:r>
              <a:rPr lang="en-US" altLang="ko-KR" sz="1000" dirty="0">
                <a:latin typeface="+mn-ea"/>
                <a:ea typeface="+mj-ea"/>
              </a:rPr>
              <a:t>$180  → </a:t>
            </a:r>
            <a:r>
              <a:rPr lang="ko-KR" altLang="en-US" sz="1000" dirty="0">
                <a:latin typeface="+mn-ea"/>
                <a:ea typeface="+mj-ea"/>
              </a:rPr>
              <a:t>약 </a:t>
            </a:r>
            <a:r>
              <a:rPr lang="en-US" altLang="ko-KR" sz="1000" dirty="0">
                <a:latin typeface="+mn-ea"/>
                <a:ea typeface="+mj-ea"/>
              </a:rPr>
              <a:t>\250,000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j-ea"/>
              </a:rPr>
              <a:t>Naver API </a:t>
            </a:r>
            <a:r>
              <a:rPr lang="ko-KR" altLang="en-US" sz="1000" dirty="0">
                <a:latin typeface="+mn-ea"/>
                <a:ea typeface="+mj-ea"/>
              </a:rPr>
              <a:t>사용료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무료 </a:t>
            </a:r>
            <a:r>
              <a:rPr lang="en-US" altLang="ko-KR" sz="1000" dirty="0">
                <a:latin typeface="+mn-ea"/>
                <a:ea typeface="+mj-ea"/>
              </a:rPr>
              <a:t>/ </a:t>
            </a:r>
            <a:r>
              <a:rPr lang="ko-KR" altLang="en-US" sz="1000" dirty="0">
                <a:latin typeface="+mn-ea"/>
                <a:ea typeface="+mj-ea"/>
              </a:rPr>
              <a:t>유료 선택 필요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DCB290-E314-EF63-F416-D2D0D310BBB0}"/>
              </a:ext>
            </a:extLst>
          </p:cNvPr>
          <p:cNvSpPr txBox="1"/>
          <p:nvPr/>
        </p:nvSpPr>
        <p:spPr>
          <a:xfrm>
            <a:off x="9101551" y="3054016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▶AI </a:t>
            </a:r>
            <a:r>
              <a:rPr lang="ko-KR" altLang="en-US" sz="1050" dirty="0">
                <a:latin typeface="+mn-ea"/>
              </a:rPr>
              <a:t>테스트 용 데스크탑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A65230-97D6-EEFD-59BA-BD7C55AEEEB8}"/>
              </a:ext>
            </a:extLst>
          </p:cNvPr>
          <p:cNvSpPr txBox="1"/>
          <p:nvPr/>
        </p:nvSpPr>
        <p:spPr>
          <a:xfrm>
            <a:off x="5180517" y="4060648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최대 </a:t>
            </a:r>
            <a:r>
              <a:rPr lang="en-US" altLang="ko-KR" sz="1000" dirty="0">
                <a:latin typeface="+mn-ea"/>
                <a:ea typeface="+mj-ea"/>
              </a:rPr>
              <a:t>50GB </a:t>
            </a:r>
            <a:r>
              <a:rPr lang="ko-KR" altLang="en-US" sz="1000" dirty="0">
                <a:latin typeface="+mn-ea"/>
                <a:ea typeface="+mj-ea"/>
              </a:rPr>
              <a:t>데이터 실시간 처리 및 분석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누적되는 데이터 보관용 </a:t>
            </a:r>
            <a:r>
              <a:rPr lang="en-US" altLang="ko-KR" sz="1000" dirty="0" err="1">
                <a:latin typeface="+mn-ea"/>
                <a:ea typeface="+mj-ea"/>
              </a:rPr>
              <a:t>DataWareHouse</a:t>
            </a:r>
            <a:r>
              <a:rPr lang="en-US" altLang="ko-KR" sz="1000" dirty="0">
                <a:latin typeface="+mn-ea"/>
                <a:ea typeface="+mj-ea"/>
              </a:rPr>
              <a:t> </a:t>
            </a:r>
            <a:r>
              <a:rPr lang="ko-KR" altLang="en-US" sz="1000" dirty="0">
                <a:latin typeface="+mn-ea"/>
                <a:ea typeface="+mj-ea"/>
              </a:rPr>
              <a:t>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B1C94A-5C2C-2A11-3EA4-83490A17B800}"/>
              </a:ext>
            </a:extLst>
          </p:cNvPr>
          <p:cNvSpPr txBox="1"/>
          <p:nvPr/>
        </p:nvSpPr>
        <p:spPr>
          <a:xfrm>
            <a:off x="9118830" y="4061207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타플랫폼 연동 데이터 입력 생성 수정 자동화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AI</a:t>
            </a:r>
            <a:r>
              <a:rPr lang="ko-KR" altLang="en-US" sz="1000" dirty="0">
                <a:latin typeface="+mn-ea"/>
                <a:ea typeface="+mj-ea"/>
              </a:rPr>
              <a:t> 학습 기반 배차 추천 알고리즘 개발 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9E716-2924-A428-8ADC-EE838A980658}"/>
              </a:ext>
            </a:extLst>
          </p:cNvPr>
          <p:cNvSpPr txBox="1"/>
          <p:nvPr/>
        </p:nvSpPr>
        <p:spPr>
          <a:xfrm>
            <a:off x="5158218" y="5206610"/>
            <a:ext cx="318777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파이프라인 인프라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약 </a:t>
            </a:r>
            <a:r>
              <a:rPr lang="en-US" altLang="ko-KR" sz="1000" dirty="0">
                <a:latin typeface="+mn-ea"/>
                <a:ea typeface="+mj-ea"/>
              </a:rPr>
              <a:t>\100,000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3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372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1. Teckwah KR Dispatch Dashboard Project : MileStone</vt:lpstr>
      <vt:lpstr>2. Teckwah KR Dispatch Dashboard Project : Project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Office</cp:lastModifiedBy>
  <cp:revision>401</cp:revision>
  <dcterms:created xsi:type="dcterms:W3CDTF">2021-08-26T08:12:08Z</dcterms:created>
  <dcterms:modified xsi:type="dcterms:W3CDTF">2025-02-27T04:31:34Z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