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63" r:id="rId5"/>
    <p:sldId id="303" r:id="rId6"/>
    <p:sldId id="304" r:id="rId7"/>
    <p:sldId id="310" r:id="rId8"/>
    <p:sldId id="31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5058E-00BD-0468-AC9C-9F579E3C9F8B}" name="Chee Mun NG" initials="CN" userId="S::cheemun_ng@teckwah.com.sg::eb486634-ef66-4948-870b-0df53e703958" providerId="AD"/>
  <p188:author id="{3FB58FC2-90ED-22B6-9498-F9F7A73AA6AE}" name="Wayne Wei Peng TAN" initials="WT" userId="S::Wayne_TAN@teckwah.com.sg::269c9686-2d0a-4bb6-9398-c806137c1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11C"/>
    <a:srgbClr val="BF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89548" autoAdjust="0"/>
  </p:normalViewPr>
  <p:slideViewPr>
    <p:cSldViewPr snapToGrid="0" snapToObjects="1">
      <p:cViewPr varScale="1">
        <p:scale>
          <a:sx n="99" d="100"/>
          <a:sy n="99" d="100"/>
        </p:scale>
        <p:origin x="3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C9CE-E396-7D47-8BEB-ABE07771CF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956-1D0F-8041-AE04-6A2DA504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92C75-6262-8549-83AB-283C0E7E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C9FA-5119-D74E-A16B-D0649ACB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28D65-1BE9-5042-8809-B5A30CE4B8F9}"/>
              </a:ext>
            </a:extLst>
          </p:cNvPr>
          <p:cNvSpPr/>
          <p:nvPr userDrawn="1"/>
        </p:nvSpPr>
        <p:spPr>
          <a:xfrm>
            <a:off x="701314" y="4488947"/>
            <a:ext cx="367990" cy="4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6F31548-15C2-5041-8949-6BD1B026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10131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107F4-E0C9-554B-86B3-4C56BD0F2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2873" y="4198038"/>
            <a:ext cx="5140325" cy="273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DDA7D1-F2D0-3840-9872-2A8B5D593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81CE-3672-4443-AB13-5E863D125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38912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2847B-740C-9A42-B61D-7EB9792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537508"/>
            <a:ext cx="10941913" cy="44223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A75595-0F65-3744-BD96-E803F46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4" y="577796"/>
            <a:ext cx="7946923" cy="88578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5EF486-AC36-1042-B6B2-98674FE21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8308" y="6342460"/>
            <a:ext cx="371569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860BAF-1A26-5A4C-991A-8C628E941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3030" y="6342460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3C5EAA-08AC-9D49-8417-1E59C5E2B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8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EEE6-FE4F-684C-BE50-781BEBFDC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0DEFC2-4347-B04C-A95F-3CA3930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278693"/>
            <a:ext cx="10941913" cy="471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C57143-D256-A64A-AECE-7CCAB91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3" y="196452"/>
            <a:ext cx="10941913" cy="88578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A79D8B-9B94-8944-9BD6-A25D8DDB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435225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893480-EB1E-124C-A64E-D83E04AA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22A8618-7F74-3249-85AA-CA9B440D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873" y="6277653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© Teckwah 2023. Restricted Information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53FC2E-5AAA-A145-9C12-F7A776F6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|</a:t>
            </a:r>
            <a:fld id="{BC8AB883-3097-1B41-A222-D58A3EAD7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F695A76-CABD-C14C-8A4E-7420AD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8017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ts val="600"/>
        </a:spcBef>
        <a:spcAft>
          <a:spcPts val="0"/>
        </a:spcAft>
        <a:buNone/>
        <a:defRPr sz="4400" kern="1200">
          <a:solidFill>
            <a:schemeClr val="bg2">
              <a:lumMod val="25000"/>
            </a:schemeClr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1B3C-6C49-8F44-A439-7962C22A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9042015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KR Preparation for Launching Transport Department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DED73-BD40-0549-806D-A3B403B35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5AEF1-6F0F-0449-A81C-7AD46D6552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A34B4B-A609-0DEC-C074-A7277081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/</a:t>
            </a:r>
            <a:fld id="{97A5328F-FB68-C941-9722-B8E8F85A3D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B2A0A-B374-FEF9-1961-010BC147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78693"/>
            <a:ext cx="10941913" cy="356281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/>
              <a:t>Issue &amp; Agenda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/>
              <a:t>Plan &amp; Milestone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dirty="0"/>
              <a:t>Expectation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9828FF-138F-4A6D-F265-470B5CC0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FAAE8-ADE1-EC3C-8479-083C6AC34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Teckwah 2023. Restricted Information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D524036-60DE-CA95-3795-8463E957A2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7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FE6C0-7AFA-2803-B79C-92646DD056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Teckwah 2023. Restricted Information</a:t>
            </a:r>
            <a:endParaRPr lang="en-US" dirty="0"/>
          </a:p>
        </p:txBody>
      </p: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87B263FD-2CFB-61DE-5C3F-61333C527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/>
          <a:p>
            <a:r>
              <a:rPr lang="en-US"/>
              <a:t>/</a:t>
            </a:r>
            <a:fld id="{97A5328F-FB68-C941-9722-B8E8F85A3DA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1727CE73-A132-A03C-ECD7-4AA46B0CAD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A197E-BDA2-5001-2640-F0DF5C413D36}"/>
              </a:ext>
            </a:extLst>
          </p:cNvPr>
          <p:cNvSpPr txBox="1"/>
          <p:nvPr/>
        </p:nvSpPr>
        <p:spPr>
          <a:xfrm>
            <a:off x="818147" y="1049149"/>
            <a:ext cx="108957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Case#1. Duplicated booking transport &amp; delivery routes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- Each department book transport &amp; delivery routes even though there are several same destination.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- Spending additional transport cost with non-standardized booking transport process.</a:t>
            </a:r>
          </a:p>
          <a:p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b="1" dirty="0"/>
              <a:t>Case#2. Communication problems between departments &amp; shifts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- Many of misunderstanding cases for delivery status &amp; lead time between departments.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- Mis-communication when it comes to booking transport between day shift and night shift.</a:t>
            </a:r>
          </a:p>
          <a:p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b="1" dirty="0"/>
              <a:t>Case#3. Difficulty to do data management &amp; secure visualization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- Used different files for booking transport management or even no managed.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- Hard to track &amp; match booking history with monthly invoice.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- No any tools for visualization of status dashboard.</a:t>
            </a:r>
          </a:p>
          <a:p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9CD5BB-D340-950A-6C40-2049BB0F24F8}"/>
              </a:ext>
            </a:extLst>
          </p:cNvPr>
          <p:cNvGrpSpPr/>
          <p:nvPr/>
        </p:nvGrpSpPr>
        <p:grpSpPr>
          <a:xfrm>
            <a:off x="2451652" y="5120640"/>
            <a:ext cx="8837854" cy="529389"/>
            <a:chOff x="1665171" y="5120640"/>
            <a:chExt cx="8315100" cy="52938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82AE876-066E-3450-1C98-A4F17B75C70F}"/>
                </a:ext>
              </a:extLst>
            </p:cNvPr>
            <p:cNvSpPr/>
            <p:nvPr/>
          </p:nvSpPr>
          <p:spPr>
            <a:xfrm>
              <a:off x="1665171" y="5120640"/>
              <a:ext cx="7928215" cy="529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Need to consider to launch one-transport team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D82505BC-51F7-2F33-2F96-388096478DC7}"/>
                </a:ext>
              </a:extLst>
            </p:cNvPr>
            <p:cNvSpPr/>
            <p:nvPr/>
          </p:nvSpPr>
          <p:spPr>
            <a:xfrm rot="5400000">
              <a:off x="9525716" y="5192853"/>
              <a:ext cx="524148" cy="3849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838A75-B51A-E588-C608-1B1292747B46}"/>
              </a:ext>
            </a:extLst>
          </p:cNvPr>
          <p:cNvSpPr/>
          <p:nvPr/>
        </p:nvSpPr>
        <p:spPr>
          <a:xfrm>
            <a:off x="507962" y="714911"/>
            <a:ext cx="11684037" cy="71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40B13C4B-97E7-5297-CAA2-A13E5B0AC3B5}"/>
              </a:ext>
            </a:extLst>
          </p:cNvPr>
          <p:cNvSpPr txBox="1">
            <a:spLocks/>
          </p:cNvSpPr>
          <p:nvPr/>
        </p:nvSpPr>
        <p:spPr>
          <a:xfrm>
            <a:off x="507963" y="149647"/>
            <a:ext cx="10941913" cy="54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ts val="600"/>
              </a:spcBef>
              <a:spcAft>
                <a:spcPts val="0"/>
              </a:spcAft>
              <a:buNone/>
              <a:defRPr sz="3000" b="1" kern="1200">
                <a:solidFill>
                  <a:srgbClr val="5A5A5A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1. Issue &amp; Agenda</a:t>
            </a:r>
          </a:p>
        </p:txBody>
      </p:sp>
    </p:spTree>
    <p:extLst>
      <p:ext uri="{BB962C8B-B14F-4D97-AF65-F5344CB8AC3E}">
        <p14:creationId xmlns:p14="http://schemas.microsoft.com/office/powerpoint/2010/main" val="413226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35285-D826-4F54-FC5B-1AE7ECDBA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854BF-12FF-92CE-B800-D7B6D6C265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Teckwah 2023. Restricted Information</a:t>
            </a:r>
            <a:endParaRPr lang="en-US" dirty="0"/>
          </a:p>
        </p:txBody>
      </p: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668597CB-A62A-9016-C850-FB9C10BD65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/>
          <a:p>
            <a:r>
              <a:rPr lang="en-US"/>
              <a:t>/</a:t>
            </a:r>
            <a:fld id="{97A5328F-FB68-C941-9722-B8E8F85A3D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758011F9-0E63-CD0A-2F6E-1CCF80F826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FFBE361-4DCD-0EA2-8893-3BBE6B77E1FE}"/>
              </a:ext>
            </a:extLst>
          </p:cNvPr>
          <p:cNvSpPr txBox="1">
            <a:spLocks/>
          </p:cNvSpPr>
          <p:nvPr/>
        </p:nvSpPr>
        <p:spPr>
          <a:xfrm>
            <a:off x="507963" y="149647"/>
            <a:ext cx="10941913" cy="54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ts val="600"/>
              </a:spcBef>
              <a:spcAft>
                <a:spcPts val="0"/>
              </a:spcAft>
              <a:buNone/>
              <a:defRPr sz="3000" b="1" kern="1200">
                <a:solidFill>
                  <a:srgbClr val="5A5A5A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Plan &amp; Milestone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489D4B-5BA3-A61F-FDF8-B992935CCDE9}"/>
              </a:ext>
            </a:extLst>
          </p:cNvPr>
          <p:cNvSpPr/>
          <p:nvPr/>
        </p:nvSpPr>
        <p:spPr>
          <a:xfrm>
            <a:off x="507962" y="714911"/>
            <a:ext cx="11684037" cy="71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CE8DA0C-A791-E9BB-BE14-CD2E0E1D156D}"/>
              </a:ext>
            </a:extLst>
          </p:cNvPr>
          <p:cNvSpPr/>
          <p:nvPr/>
        </p:nvSpPr>
        <p:spPr>
          <a:xfrm>
            <a:off x="1968622" y="1005839"/>
            <a:ext cx="7066939" cy="433137"/>
          </a:xfrm>
          <a:prstGeom prst="homePlate">
            <a:avLst/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Phase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076913B7-6B4A-2AF5-7387-BDA988A76A62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Step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A66C478B-7D5B-6FC4-FB2F-1C6EE81B2A63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9BBCB6FF-1B4A-7A18-5871-4A721FECED64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Expectation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 Output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2D2AAD-9EBE-0796-3350-759A9B5D8A98}"/>
              </a:ext>
            </a:extLst>
          </p:cNvPr>
          <p:cNvSpPr/>
          <p:nvPr/>
        </p:nvSpPr>
        <p:spPr>
          <a:xfrm>
            <a:off x="2016748" y="1838424"/>
            <a:ext cx="3449266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Step 1.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Collecting data history 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&amp; Preparing data source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6B7DCE-EAB4-1FA2-D0D7-7607A23D4E86}"/>
              </a:ext>
            </a:extLst>
          </p:cNvPr>
          <p:cNvSpPr/>
          <p:nvPr/>
        </p:nvSpPr>
        <p:spPr>
          <a:xfrm>
            <a:off x="5570257" y="1838424"/>
            <a:ext cx="3465303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Step 2.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One-Total-Management 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&amp; Visualization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D0382-D68C-C274-0AFA-B68012C07BFF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0DC1A8-B935-B083-862E-51C3EC484459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AE3D066-49A5-DA08-48E7-317E94C12D08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24701D-DC09-27F1-7C45-F112BCF78CA8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40BF66-08D4-53B8-52F3-7FF3466789F1}"/>
              </a:ext>
            </a:extLst>
          </p:cNvPr>
          <p:cNvCxnSpPr>
            <a:cxnSpLocks/>
          </p:cNvCxnSpPr>
          <p:nvPr/>
        </p:nvCxnSpPr>
        <p:spPr>
          <a:xfrm>
            <a:off x="5514261" y="1438976"/>
            <a:ext cx="0" cy="4413185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FD9C1D-03CB-B351-A266-944DFC8F5E21}"/>
              </a:ext>
            </a:extLst>
          </p:cNvPr>
          <p:cNvSpPr txBox="1"/>
          <p:nvPr/>
        </p:nvSpPr>
        <p:spPr>
          <a:xfrm>
            <a:off x="2016748" y="2743933"/>
            <a:ext cx="344926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</a:rPr>
              <a:t>▶</a:t>
            </a:r>
            <a:r>
              <a:rPr lang="en-US" altLang="ko-KR" sz="1050" dirty="0">
                <a:latin typeface="+mj-ea"/>
                <a:ea typeface="+mj-ea"/>
              </a:rPr>
              <a:t> Setting one-standardized format/file for transport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 management. </a:t>
            </a:r>
          </a:p>
          <a:p>
            <a:r>
              <a:rPr lang="en-US" altLang="ko-KR" sz="1050" dirty="0">
                <a:latin typeface="+mn-ea"/>
              </a:rPr>
              <a:t>▶</a:t>
            </a:r>
            <a:r>
              <a:rPr lang="en-US" altLang="ko-KR" sz="1050" dirty="0">
                <a:latin typeface="+mj-ea"/>
                <a:ea typeface="+mj-ea"/>
              </a:rPr>
              <a:t> Available to share/use all relevant parties.</a:t>
            </a:r>
          </a:p>
          <a:p>
            <a:r>
              <a:rPr lang="en-US" altLang="ko-KR" sz="1050" dirty="0">
                <a:latin typeface="+mn-ea"/>
              </a:rPr>
              <a:t>▶</a:t>
            </a:r>
            <a:r>
              <a:rPr lang="en-US" altLang="ko-KR" sz="1050" dirty="0">
                <a:latin typeface="+mj-ea"/>
                <a:ea typeface="+mj-ea"/>
              </a:rPr>
              <a:t> Brainstorming for visualized dashboard.</a:t>
            </a:r>
          </a:p>
          <a:p>
            <a:r>
              <a:rPr lang="en-US" altLang="ko-KR" sz="1050" dirty="0">
                <a:latin typeface="+mn-ea"/>
              </a:rPr>
              <a:t>▶ Supporting to utilize to Volume &amp; Cost Trend.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5ABD9F-BD5B-F8C1-9F3F-02819BBE447A}"/>
              </a:ext>
            </a:extLst>
          </p:cNvPr>
          <p:cNvSpPr txBox="1"/>
          <p:nvPr/>
        </p:nvSpPr>
        <p:spPr>
          <a:xfrm>
            <a:off x="5552762" y="2743933"/>
            <a:ext cx="348279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</a:rPr>
              <a:t>▶ Pre-use one-total-management by multiple users.</a:t>
            </a:r>
          </a:p>
          <a:p>
            <a:r>
              <a:rPr lang="en-US" altLang="ko-KR" sz="1050" dirty="0">
                <a:latin typeface="+mn-ea"/>
              </a:rPr>
              <a:t>▶ Presenting draft visualized dashboard with</a:t>
            </a:r>
          </a:p>
          <a:p>
            <a:r>
              <a:rPr lang="en-US" altLang="ko-KR" sz="1050" dirty="0">
                <a:latin typeface="+mn-ea"/>
              </a:rPr>
              <a:t>    historical data</a:t>
            </a:r>
          </a:p>
          <a:p>
            <a:r>
              <a:rPr lang="en-US" altLang="ko-KR" sz="1050" dirty="0">
                <a:latin typeface="+mn-ea"/>
              </a:rPr>
              <a:t>▶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Reporting with volume &amp; cost trend.</a:t>
            </a:r>
          </a:p>
          <a:p>
            <a:r>
              <a:rPr lang="en-US" altLang="ko-KR" sz="1050" dirty="0">
                <a:latin typeface="+mn-ea"/>
              </a:rPr>
              <a:t>▶ Brainstorming for launching Transport Team.</a:t>
            </a:r>
          </a:p>
          <a:p>
            <a:r>
              <a:rPr lang="en-US" altLang="ko-KR" sz="1050" dirty="0">
                <a:latin typeface="+mn-ea"/>
              </a:rPr>
              <a:t>   - 1 manager</a:t>
            </a:r>
          </a:p>
          <a:p>
            <a:r>
              <a:rPr lang="en-US" altLang="ko-KR" sz="1050" dirty="0">
                <a:latin typeface="+mn-ea"/>
              </a:rPr>
              <a:t>   - 2 operators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374319-673C-CEE8-3040-9D40E008DF35}"/>
              </a:ext>
            </a:extLst>
          </p:cNvPr>
          <p:cNvSpPr txBox="1"/>
          <p:nvPr/>
        </p:nvSpPr>
        <p:spPr>
          <a:xfrm>
            <a:off x="2016748" y="4059678"/>
            <a:ext cx="344926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j-ea"/>
              </a:rPr>
              <a:t>1) Result with one-standardized format/file to be utilized transport management by each department.</a:t>
            </a:r>
          </a:p>
          <a:p>
            <a:r>
              <a:rPr lang="en-US" altLang="ko-KR" sz="1050" dirty="0">
                <a:latin typeface="+mj-ea"/>
                <a:ea typeface="+mj-ea"/>
              </a:rPr>
              <a:t>2)</a:t>
            </a:r>
            <a:r>
              <a:rPr lang="ko-KR" altLang="en-US" sz="1050" dirty="0">
                <a:latin typeface="+mj-ea"/>
                <a:ea typeface="+mj-ea"/>
              </a:rPr>
              <a:t> </a:t>
            </a:r>
            <a:r>
              <a:rPr lang="en-US" altLang="ko-KR" sz="1050" dirty="0">
                <a:latin typeface="+mj-ea"/>
                <a:ea typeface="+mj-ea"/>
              </a:rPr>
              <a:t>Real-time</a:t>
            </a:r>
            <a:r>
              <a:rPr lang="ko-KR" altLang="en-US" sz="1050" dirty="0">
                <a:latin typeface="+mj-ea"/>
                <a:ea typeface="+mj-ea"/>
              </a:rPr>
              <a:t> </a:t>
            </a:r>
            <a:r>
              <a:rPr lang="en-US" altLang="ko-KR" sz="1050" dirty="0">
                <a:latin typeface="+mj-ea"/>
                <a:ea typeface="+mj-ea"/>
              </a:rPr>
              <a:t>sharing/editing file by multiple users.</a:t>
            </a:r>
          </a:p>
          <a:p>
            <a:r>
              <a:rPr lang="en-US" altLang="ko-KR" sz="1050" dirty="0">
                <a:latin typeface="+mj-ea"/>
                <a:ea typeface="+mj-ea"/>
              </a:rPr>
              <a:t>3) Result with draft dashboard.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- with Excel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- with Power BI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- Etc.</a:t>
            </a:r>
          </a:p>
          <a:p>
            <a:r>
              <a:rPr lang="en-US" altLang="ko-KR" sz="1050" dirty="0">
                <a:latin typeface="+mj-ea"/>
                <a:ea typeface="+mj-ea"/>
              </a:rPr>
              <a:t>4) Mapping distance per each available lines.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Categorizing district or postal code to see average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trend &amp; lead-time.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Mapping buying &amp; selling cost with available lines.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08DE70-999A-7E13-ED6D-4D7E0BACDBA0}"/>
              </a:ext>
            </a:extLst>
          </p:cNvPr>
          <p:cNvSpPr txBox="1"/>
          <p:nvPr/>
        </p:nvSpPr>
        <p:spPr>
          <a:xfrm>
            <a:off x="5552761" y="4059678"/>
            <a:ext cx="348279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j-ea"/>
              </a:rPr>
              <a:t>1) Start to use one-total-management by </a:t>
            </a:r>
          </a:p>
          <a:p>
            <a:r>
              <a:rPr lang="en-US" altLang="ko-KR" sz="1050" dirty="0">
                <a:latin typeface="+mn-ea"/>
                <a:ea typeface="+mj-ea"/>
              </a:rPr>
              <a:t>    CS/HES/Lenovo team for daily operation.</a:t>
            </a:r>
          </a:p>
          <a:p>
            <a:r>
              <a:rPr lang="en-US" altLang="ko-KR" sz="1050" dirty="0">
                <a:latin typeface="+mn-ea"/>
                <a:ea typeface="+mj-ea"/>
              </a:rPr>
              <a:t>2) Completed draft dashboard</a:t>
            </a:r>
          </a:p>
          <a:p>
            <a:r>
              <a:rPr lang="en-US" altLang="ko-KR" sz="1050" dirty="0">
                <a:latin typeface="+mn-ea"/>
                <a:ea typeface="+mj-ea"/>
              </a:rPr>
              <a:t>   - with Excel</a:t>
            </a:r>
          </a:p>
          <a:p>
            <a:r>
              <a:rPr lang="en-US" altLang="ko-KR" sz="1050" dirty="0">
                <a:latin typeface="+mn-ea"/>
                <a:ea typeface="+mj-ea"/>
              </a:rPr>
              <a:t>   - with Power BI</a:t>
            </a:r>
          </a:p>
          <a:p>
            <a:r>
              <a:rPr lang="en-US" altLang="ko-KR" sz="1050" dirty="0">
                <a:latin typeface="+mn-ea"/>
                <a:ea typeface="+mj-ea"/>
              </a:rPr>
              <a:t>3) 1</a:t>
            </a:r>
            <a:r>
              <a:rPr lang="en-US" altLang="ko-KR" sz="1050" baseline="30000" dirty="0">
                <a:latin typeface="+mn-ea"/>
                <a:ea typeface="+mj-ea"/>
              </a:rPr>
              <a:t>st</a:t>
            </a:r>
            <a:r>
              <a:rPr lang="en-US" altLang="ko-KR" sz="1050" dirty="0">
                <a:latin typeface="+mn-ea"/>
                <a:ea typeface="+mj-ea"/>
              </a:rPr>
              <a:t> Reporting to Yeo </a:t>
            </a:r>
            <a:r>
              <a:rPr lang="en-US" altLang="ko-KR" sz="1050" dirty="0" err="1">
                <a:latin typeface="+mn-ea"/>
                <a:ea typeface="+mj-ea"/>
              </a:rPr>
              <a:t>bjn</a:t>
            </a:r>
            <a:r>
              <a:rPr lang="en-US" altLang="ko-KR" sz="1050" dirty="0">
                <a:latin typeface="+mn-ea"/>
                <a:ea typeface="+mj-ea"/>
              </a:rPr>
              <a:t> with,</a:t>
            </a:r>
          </a:p>
          <a:p>
            <a:r>
              <a:rPr lang="en-US" altLang="ko-KR" sz="1050" dirty="0">
                <a:latin typeface="+mn-ea"/>
                <a:ea typeface="+mj-ea"/>
              </a:rPr>
              <a:t>   - Combined whole KR transport data</a:t>
            </a:r>
          </a:p>
          <a:p>
            <a:r>
              <a:rPr lang="en-US" altLang="ko-KR" sz="1050" dirty="0">
                <a:latin typeface="+mn-ea"/>
                <a:ea typeface="+mj-ea"/>
              </a:rPr>
              <a:t>   - Department transport data</a:t>
            </a:r>
          </a:p>
          <a:p>
            <a:r>
              <a:rPr lang="en-US" altLang="ko-KR" sz="1050" dirty="0">
                <a:latin typeface="+mn-ea"/>
                <a:ea typeface="+mj-ea"/>
              </a:rPr>
              <a:t>   - Volume &amp; Cost trend</a:t>
            </a:r>
          </a:p>
          <a:p>
            <a:r>
              <a:rPr lang="en-US" altLang="ko-KR" sz="1050" dirty="0">
                <a:latin typeface="+mn-ea"/>
                <a:ea typeface="+mj-ea"/>
              </a:rPr>
              <a:t>   - Hit-map, TOP destination, blind-spot destination</a:t>
            </a:r>
          </a:p>
          <a:p>
            <a:r>
              <a:rPr lang="en-US" altLang="ko-KR" sz="1050" dirty="0">
                <a:latin typeface="+mn-ea"/>
                <a:ea typeface="+mj-ea"/>
              </a:rPr>
              <a:t>4) Design to launch Transport Team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F57BB545-1106-687F-6DD3-5C0C38DC3E59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Phase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8FC7DD-5E8E-CD88-433B-534D6C685AA8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6F9592-F7DC-7A6E-EBEA-5E31E9C78877}"/>
              </a:ext>
            </a:extLst>
          </p:cNvPr>
          <p:cNvSpPr/>
          <p:nvPr/>
        </p:nvSpPr>
        <p:spPr>
          <a:xfrm>
            <a:off x="9174315" y="1838424"/>
            <a:ext cx="2509721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Step 3.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Launching 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KR Transport Team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FA7A9-8029-56EA-C340-47EE82D9CE05}"/>
              </a:ext>
            </a:extLst>
          </p:cNvPr>
          <p:cNvSpPr txBox="1"/>
          <p:nvPr/>
        </p:nvSpPr>
        <p:spPr>
          <a:xfrm>
            <a:off x="9180915" y="2743933"/>
            <a:ext cx="2503122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Launched KR Transport Team.</a:t>
            </a: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Processing overall transport by </a:t>
            </a: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    KR Transport Team.</a:t>
            </a: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Accumulating historical data.</a:t>
            </a: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Regular reports.</a:t>
            </a: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Analysis to implemented effect.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04EB11-AE6E-CFF6-9171-5D684B720E49}"/>
              </a:ext>
            </a:extLst>
          </p:cNvPr>
          <p:cNvSpPr txBox="1"/>
          <p:nvPr/>
        </p:nvSpPr>
        <p:spPr>
          <a:xfrm>
            <a:off x="9180915" y="4059678"/>
            <a:ext cx="250312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j-ea"/>
              </a:rPr>
              <a:t>1) Operated daily business for  </a:t>
            </a:r>
          </a:p>
          <a:p>
            <a:r>
              <a:rPr lang="en-US" altLang="ko-KR" sz="1050" dirty="0">
                <a:latin typeface="+mn-ea"/>
                <a:ea typeface="+mj-ea"/>
              </a:rPr>
              <a:t>    transport by KR Transport Team.</a:t>
            </a:r>
          </a:p>
          <a:p>
            <a:r>
              <a:rPr lang="en-US" altLang="ko-KR" sz="1050" dirty="0">
                <a:latin typeface="+mj-ea"/>
                <a:ea typeface="+mj-ea"/>
              </a:rPr>
              <a:t>2) Diagnose for applicable team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 status</a:t>
            </a:r>
          </a:p>
          <a:p>
            <a:r>
              <a:rPr lang="en-US" altLang="ko-KR" sz="1050" dirty="0">
                <a:latin typeface="+mj-ea"/>
                <a:ea typeface="+mj-ea"/>
              </a:rPr>
              <a:t>3) Accumulating historical data and 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preparation for database 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management.</a:t>
            </a:r>
          </a:p>
          <a:p>
            <a:r>
              <a:rPr lang="en-US" altLang="ko-KR" sz="1050" dirty="0">
                <a:latin typeface="+mj-ea"/>
                <a:ea typeface="+mj-ea"/>
              </a:rPr>
              <a:t>4) Monthly report.</a:t>
            </a:r>
          </a:p>
          <a:p>
            <a:r>
              <a:rPr lang="en-US" altLang="ko-KR" sz="1050" dirty="0">
                <a:latin typeface="+mj-ea"/>
                <a:ea typeface="+mj-ea"/>
              </a:rPr>
              <a:t>5) Analysis to volume &amp; cost trend. 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Analysis to saving or </a:t>
            </a:r>
          </a:p>
          <a:p>
            <a:r>
              <a:rPr lang="en-US" altLang="ko-KR" sz="1050" dirty="0">
                <a:latin typeface="+mj-ea"/>
                <a:ea typeface="+mj-ea"/>
              </a:rPr>
              <a:t>   implementation points.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5394C6-9D11-36C1-97AA-2ABB6BC9C566}"/>
              </a:ext>
            </a:extLst>
          </p:cNvPr>
          <p:cNvSpPr txBox="1"/>
          <p:nvPr/>
        </p:nvSpPr>
        <p:spPr>
          <a:xfrm>
            <a:off x="2871429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Dec 2024 ~ Feb 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626CA7-BEDF-1F26-427B-53ABDC334B95}"/>
              </a:ext>
            </a:extLst>
          </p:cNvPr>
          <p:cNvSpPr txBox="1"/>
          <p:nvPr/>
        </p:nvSpPr>
        <p:spPr>
          <a:xfrm>
            <a:off x="6432956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Feb ~ May 2025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030854-8A07-8577-F0C9-BE8682333E32}"/>
              </a:ext>
            </a:extLst>
          </p:cNvPr>
          <p:cNvSpPr txBox="1"/>
          <p:nvPr/>
        </p:nvSpPr>
        <p:spPr>
          <a:xfrm>
            <a:off x="9559223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Jun 2024</a:t>
            </a:r>
          </a:p>
        </p:txBody>
      </p:sp>
    </p:spTree>
    <p:extLst>
      <p:ext uri="{BB962C8B-B14F-4D97-AF65-F5344CB8AC3E}">
        <p14:creationId xmlns:p14="http://schemas.microsoft.com/office/powerpoint/2010/main" val="133077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43D3B-2E42-8FF5-0046-2AA8A6C97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B277C2-4366-D175-7A6A-F1277B86C3E9}"/>
              </a:ext>
            </a:extLst>
          </p:cNvPr>
          <p:cNvSpPr/>
          <p:nvPr/>
        </p:nvSpPr>
        <p:spPr>
          <a:xfrm>
            <a:off x="1491916" y="1280160"/>
            <a:ext cx="4344603" cy="2140418"/>
          </a:xfrm>
          <a:prstGeom prst="rect">
            <a:avLst/>
          </a:prstGeom>
          <a:solidFill>
            <a:srgbClr val="E2211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D12E4C-D832-C1D3-76AF-D1168ADF46BD}"/>
              </a:ext>
            </a:extLst>
          </p:cNvPr>
          <p:cNvSpPr/>
          <p:nvPr/>
        </p:nvSpPr>
        <p:spPr>
          <a:xfrm>
            <a:off x="5935178" y="1280160"/>
            <a:ext cx="4344603" cy="2140418"/>
          </a:xfrm>
          <a:prstGeom prst="rect">
            <a:avLst/>
          </a:prstGeom>
          <a:solidFill>
            <a:srgbClr val="E2211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3423AD-61BA-AD21-000A-1B877BCD15B7}"/>
              </a:ext>
            </a:extLst>
          </p:cNvPr>
          <p:cNvSpPr/>
          <p:nvPr/>
        </p:nvSpPr>
        <p:spPr>
          <a:xfrm>
            <a:off x="1491916" y="3522221"/>
            <a:ext cx="4344603" cy="2140418"/>
          </a:xfrm>
          <a:prstGeom prst="rect">
            <a:avLst/>
          </a:prstGeom>
          <a:solidFill>
            <a:srgbClr val="E2211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415627-8888-FEE3-295D-C71F43B018F6}"/>
              </a:ext>
            </a:extLst>
          </p:cNvPr>
          <p:cNvSpPr/>
          <p:nvPr/>
        </p:nvSpPr>
        <p:spPr>
          <a:xfrm>
            <a:off x="5935178" y="3522221"/>
            <a:ext cx="4344603" cy="2140418"/>
          </a:xfrm>
          <a:prstGeom prst="rect">
            <a:avLst/>
          </a:prstGeom>
          <a:solidFill>
            <a:srgbClr val="E2211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266A3-D20B-98FC-E4CB-ACF0397ECF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Teckwah 2023. Restricted Information</a:t>
            </a:r>
            <a:endParaRPr lang="en-US" dirty="0"/>
          </a:p>
        </p:txBody>
      </p: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D00382D9-3EB7-934C-71EE-17935931E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/>
          <a:p>
            <a:r>
              <a:rPr lang="en-US"/>
              <a:t>/</a:t>
            </a:r>
            <a:fld id="{97A5328F-FB68-C941-9722-B8E8F85A3DA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2476B352-73CB-AAF4-1800-AC6871FFE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E712957-E983-84F9-C843-3E7A1050E64A}"/>
              </a:ext>
            </a:extLst>
          </p:cNvPr>
          <p:cNvSpPr txBox="1">
            <a:spLocks/>
          </p:cNvSpPr>
          <p:nvPr/>
        </p:nvSpPr>
        <p:spPr>
          <a:xfrm>
            <a:off x="507963" y="149647"/>
            <a:ext cx="10941913" cy="54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ts val="600"/>
              </a:spcBef>
              <a:spcAft>
                <a:spcPts val="0"/>
              </a:spcAft>
              <a:buNone/>
              <a:defRPr sz="3000" b="1" kern="1200">
                <a:solidFill>
                  <a:srgbClr val="5A5A5A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3. Expectation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46443E-1D00-DCE0-8262-A86C82758AF8}"/>
              </a:ext>
            </a:extLst>
          </p:cNvPr>
          <p:cNvSpPr/>
          <p:nvPr/>
        </p:nvSpPr>
        <p:spPr>
          <a:xfrm>
            <a:off x="507962" y="714911"/>
            <a:ext cx="11684037" cy="71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52EECC-8FB7-8B8C-2B88-D45B25D43ECD}"/>
              </a:ext>
            </a:extLst>
          </p:cNvPr>
          <p:cNvSpPr/>
          <p:nvPr/>
        </p:nvSpPr>
        <p:spPr>
          <a:xfrm>
            <a:off x="4138863" y="1722922"/>
            <a:ext cx="3493971" cy="3493971"/>
          </a:xfrm>
          <a:prstGeom prst="ellipse">
            <a:avLst/>
          </a:prstGeom>
          <a:solidFill>
            <a:srgbClr val="E2211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45F2DE-D835-F90D-B314-612DDF65FD8A}"/>
              </a:ext>
            </a:extLst>
          </p:cNvPr>
          <p:cNvSpPr/>
          <p:nvPr/>
        </p:nvSpPr>
        <p:spPr>
          <a:xfrm>
            <a:off x="4138863" y="3420578"/>
            <a:ext cx="3493971" cy="9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9BDA1-A193-EF9D-3961-F4B17C9E7A05}"/>
              </a:ext>
            </a:extLst>
          </p:cNvPr>
          <p:cNvSpPr/>
          <p:nvPr/>
        </p:nvSpPr>
        <p:spPr>
          <a:xfrm rot="5400000">
            <a:off x="4138863" y="3420578"/>
            <a:ext cx="3493971" cy="98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9BA27-A2BC-ED8D-B8F7-CBAC9CA42614}"/>
              </a:ext>
            </a:extLst>
          </p:cNvPr>
          <p:cNvSpPr txBox="1"/>
          <p:nvPr/>
        </p:nvSpPr>
        <p:spPr>
          <a:xfrm>
            <a:off x="4427621" y="2531444"/>
            <a:ext cx="140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One-Total Management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1A45F-ED1D-2BE1-F25A-ACE734EB039A}"/>
              </a:ext>
            </a:extLst>
          </p:cNvPr>
          <p:cNvSpPr txBox="1"/>
          <p:nvPr/>
        </p:nvSpPr>
        <p:spPr>
          <a:xfrm>
            <a:off x="5935178" y="2531444"/>
            <a:ext cx="140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Real-Time access to use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BDA66-E914-EB7E-DF99-675A6470A762}"/>
              </a:ext>
            </a:extLst>
          </p:cNvPr>
          <p:cNvSpPr txBox="1"/>
          <p:nvPr/>
        </p:nvSpPr>
        <p:spPr>
          <a:xfrm>
            <a:off x="4427621" y="3823596"/>
            <a:ext cx="140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Data Management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DB8EB-8C90-BA73-06CD-61D0BF17BD24}"/>
              </a:ext>
            </a:extLst>
          </p:cNvPr>
          <p:cNvSpPr txBox="1"/>
          <p:nvPr/>
        </p:nvSpPr>
        <p:spPr>
          <a:xfrm>
            <a:off x="5935178" y="3823596"/>
            <a:ext cx="140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Dashboard &amp; Reporting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657262-311B-C2F1-DDFE-F768051483C2}"/>
              </a:ext>
            </a:extLst>
          </p:cNvPr>
          <p:cNvSpPr txBox="1"/>
          <p:nvPr/>
        </p:nvSpPr>
        <p:spPr>
          <a:xfrm>
            <a:off x="1491915" y="1395663"/>
            <a:ext cx="35324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Available to use one standard file/format when it comes to managing transport.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Managed by one single team for</a:t>
            </a:r>
          </a:p>
          <a:p>
            <a:r>
              <a:rPr lang="ko-KR" altLang="en-US" sz="1400" dirty="0"/>
              <a:t>       </a:t>
            </a:r>
            <a:r>
              <a:rPr lang="en-US" altLang="ko-KR" sz="1400" dirty="0"/>
              <a:t>each department.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Reducing mis-communication.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0E8DB-2348-29C6-1F3C-A550F861BDBC}"/>
              </a:ext>
            </a:extLst>
          </p:cNvPr>
          <p:cNvSpPr txBox="1"/>
          <p:nvPr/>
        </p:nvSpPr>
        <p:spPr>
          <a:xfrm>
            <a:off x="6722042" y="1395663"/>
            <a:ext cx="3532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Available to access to use/request by multiple users.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Easy to check/share booking status and delivery lead time.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FC6729-E998-7834-F01F-2A7EF36DD1AA}"/>
              </a:ext>
            </a:extLst>
          </p:cNvPr>
          <p:cNvSpPr txBox="1"/>
          <p:nvPr/>
        </p:nvSpPr>
        <p:spPr>
          <a:xfrm>
            <a:off x="1491915" y="3615487"/>
            <a:ext cx="3532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Accumulating historical data</a:t>
            </a:r>
          </a:p>
          <a:p>
            <a:r>
              <a:rPr lang="en-US" altLang="ko-KR" sz="1400" dirty="0"/>
              <a:t>       into database.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Analysis to volume &amp; cost trend.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Possible to have hit-map, </a:t>
            </a:r>
          </a:p>
          <a:p>
            <a:r>
              <a:rPr lang="en-US" altLang="ko-KR" sz="1400" dirty="0"/>
              <a:t>       Top destination, analyzing routing.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Deriving cost saving &amp; operational</a:t>
            </a:r>
          </a:p>
          <a:p>
            <a:r>
              <a:rPr lang="en-US" altLang="ko-KR" sz="1400" dirty="0"/>
              <a:t>       implementation points.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24935-A00D-1668-1BCC-DE2DB11751A4}"/>
              </a:ext>
            </a:extLst>
          </p:cNvPr>
          <p:cNvSpPr txBox="1"/>
          <p:nvPr/>
        </p:nvSpPr>
        <p:spPr>
          <a:xfrm>
            <a:off x="6722042" y="3632331"/>
            <a:ext cx="35324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Visualized Dashboard.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Monthly reporting with issue &amp; agenda &amp; Trend.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Available to use it as sales materials.</a:t>
            </a:r>
          </a:p>
        </p:txBody>
      </p:sp>
    </p:spTree>
    <p:extLst>
      <p:ext uri="{BB962C8B-B14F-4D97-AF65-F5344CB8AC3E}">
        <p14:creationId xmlns:p14="http://schemas.microsoft.com/office/powerpoint/2010/main" val="3459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_x0028_s_x0029__x0020_Responsible_x0020_for_x0020_Policy xmlns="2da9f8d1-1481-480d-b29c-d5b1cf054a28" xsi:nil="true"/>
    <Policy_x0020_Type xmlns="2da9f8d1-1481-480d-b29c-d5b1cf054a28">Policy</Policy_x0020_Type>
    <Policy_x0020_Enforcement_x0020_Date xmlns="2da9f8d1-1481-480d-b29c-d5b1cf054a28" xsi:nil="true"/>
    <Policy_x0020_Status xmlns="2da9f8d1-1481-480d-b29c-d5b1cf054a28">Enforced</Policy_x0020_Status>
    <Policy_x0020_Ref xmlns="2da9f8d1-1481-480d-b29c-d5b1cf054a28" xsi:nil="true"/>
    <Policy_x0020_Approved_x0020_By xmlns="2da9f8d1-1481-480d-b29c-d5b1cf054a28" xsi:nil="true"/>
    <Policy_x0020_Version xmlns="2da9f8d1-1481-480d-b29c-d5b1cf054a28" xsi:nil="true"/>
    <Policy_x0020_Drafted_x0020_By xmlns="2da9f8d1-1481-480d-b29c-d5b1cf054a28" xsi:nil="true"/>
    <lcf76f155ced4ddcb4097134ff3c332f xmlns="89bae1a4-8361-4828-90ec-a3360a876cdf">
      <Terms xmlns="http://schemas.microsoft.com/office/infopath/2007/PartnerControls"/>
    </lcf76f155ced4ddcb4097134ff3c332f>
    <TaxCatchAll xmlns="2da9f8d1-1481-480d-b29c-d5b1cf054a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59439BA4514C84702488D0E006BA" ma:contentTypeVersion="26" ma:contentTypeDescription="Create a new document." ma:contentTypeScope="" ma:versionID="1adb099fd56db279984540ccda29e0d1">
  <xsd:schema xmlns:xsd="http://www.w3.org/2001/XMLSchema" xmlns:xs="http://www.w3.org/2001/XMLSchema" xmlns:p="http://schemas.microsoft.com/office/2006/metadata/properties" xmlns:ns2="89bae1a4-8361-4828-90ec-a3360a876cdf" xmlns:ns3="2da9f8d1-1481-480d-b29c-d5b1cf054a28" targetNamespace="http://schemas.microsoft.com/office/2006/metadata/properties" ma:root="true" ma:fieldsID="d64d8535f64baee22c4ab121384eb1bc" ns2:_="" ns3:_="">
    <xsd:import namespace="89bae1a4-8361-4828-90ec-a3360a876cdf"/>
    <xsd:import namespace="2da9f8d1-1481-480d-b29c-d5b1cf054a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olicy_x0020_Enforcement_x0020_Date" minOccurs="0"/>
                <xsd:element ref="ns3:Policy_x0020_Ref" minOccurs="0"/>
                <xsd:element ref="ns3:Policy_x0020_Status" minOccurs="0"/>
                <xsd:element ref="ns3:Policy_x0020_Type" minOccurs="0"/>
                <xsd:element ref="ns3:Policy_x0020_Version" minOccurs="0"/>
                <xsd:element ref="ns3:Person_x0028_s_x0029__x0020_Responsible_x0020_for_x0020_Policy" minOccurs="0"/>
                <xsd:element ref="ns3:Policy_x0020_Approved_x0020_By" minOccurs="0"/>
                <xsd:element ref="ns3:Policy_x0020_Drafted_x0020_By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e1a4-8361-4828-90ec-a3360a876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06154b5a-9d7d-41ad-ad55-e23856af1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9f8d1-1481-480d-b29c-d5b1cf054a28" elementFormDefault="qualified">
    <xsd:import namespace="http://schemas.microsoft.com/office/2006/documentManagement/types"/>
    <xsd:import namespace="http://schemas.microsoft.com/office/infopath/2007/PartnerControls"/>
    <xsd:element name="Policy_x0020_Enforcement_x0020_Date" ma:index="10" nillable="true" ma:displayName="Policy Enforcement Date" ma:format="DateOnly" ma:internalName="Policy_x0020_Enforcement_x0020_Date">
      <xsd:simpleType>
        <xsd:restriction base="dms:DateTime"/>
      </xsd:simpleType>
    </xsd:element>
    <xsd:element name="Policy_x0020_Ref" ma:index="11" nillable="true" ma:displayName="Policy Ref" ma:internalName="Policy_x0020_Ref">
      <xsd:simpleType>
        <xsd:restriction base="dms:Text">
          <xsd:maxLength value="255"/>
        </xsd:restriction>
      </xsd:simpleType>
    </xsd:element>
    <xsd:element name="Policy_x0020_Status" ma:index="12" nillable="true" ma:displayName="Policy Status" ma:default="Enforced" ma:format="Dropdown" ma:internalName="Policy_x0020_Status">
      <xsd:simpleType>
        <xsd:restriction base="dms:Choice">
          <xsd:enumeration value="Enforced"/>
          <xsd:enumeration value="Obsolete"/>
        </xsd:restriction>
      </xsd:simpleType>
    </xsd:element>
    <xsd:element name="Policy_x0020_Type" ma:index="13" nillable="true" ma:displayName="Policy Type" ma:default="Policy" ma:format="Dropdown" ma:internalName="Policy_x0020_Type">
      <xsd:simpleType>
        <xsd:restriction base="dms:Choice">
          <xsd:enumeration value="Policy"/>
          <xsd:enumeration value="Reference"/>
          <xsd:enumeration value="Procedure"/>
        </xsd:restriction>
      </xsd:simpleType>
    </xsd:element>
    <xsd:element name="Policy_x0020_Version" ma:index="14" nillable="true" ma:displayName="Policy Version" ma:internalName="Policy_x0020_Version">
      <xsd:simpleType>
        <xsd:restriction base="dms:Number"/>
      </xsd:simpleType>
    </xsd:element>
    <xsd:element name="Person_x0028_s_x0029__x0020_Responsible_x0020_for_x0020_Policy" ma:index="15" nillable="true" ma:displayName="Person(s) Responsible for Policy" ma:internalName="Person_x0028_s_x0029__x0020_Responsible_x0020_for_x0020_Policy">
      <xsd:simpleType>
        <xsd:restriction base="dms:Text">
          <xsd:maxLength value="255"/>
        </xsd:restriction>
      </xsd:simpleType>
    </xsd:element>
    <xsd:element name="Policy_x0020_Approved_x0020_By" ma:index="16" nillable="true" ma:displayName="Policy Approved By" ma:internalName="Policy_x0020_Approved_x0020_By">
      <xsd:simpleType>
        <xsd:restriction base="dms:Text">
          <xsd:maxLength value="255"/>
        </xsd:restriction>
      </xsd:simpleType>
    </xsd:element>
    <xsd:element name="Policy_x0020_Drafted_x0020_By" ma:index="17" nillable="true" ma:displayName="Policy Drafted By" ma:internalName="Policy_x0020_Drafted_x0020_By">
      <xsd:simpleType>
        <xsd:restriction base="dms:Text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6997fcbf-43f5-4efd-86dc-cb2355ae1a5e}" ma:internalName="TaxCatchAll" ma:showField="CatchAllData" ma:web="2da9f8d1-1481-480d-b29c-d5b1cf054a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3890D1-0804-4983-A8E2-EED5DCFD2DB2}">
  <ds:schemaRefs>
    <ds:schemaRef ds:uri="http://schemas.microsoft.com/office/2006/metadata/properties"/>
    <ds:schemaRef ds:uri="http://schemas.microsoft.com/office/infopath/2007/PartnerControls"/>
    <ds:schemaRef ds:uri="2da9f8d1-1481-480d-b29c-d5b1cf054a28"/>
    <ds:schemaRef ds:uri="89bae1a4-8361-4828-90ec-a3360a876cdf"/>
  </ds:schemaRefs>
</ds:datastoreItem>
</file>

<file path=customXml/itemProps2.xml><?xml version="1.0" encoding="utf-8"?>
<ds:datastoreItem xmlns:ds="http://schemas.openxmlformats.org/officeDocument/2006/customXml" ds:itemID="{8A6625D8-3E01-4B34-86DB-ED400E79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FBBFA-7C2A-452B-AD67-D78617A44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e1a4-8361-4828-90ec-a3360a876cdf"/>
    <ds:schemaRef ds:uri="2da9f8d1-1481-480d-b29c-d5b1cf054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6847</TotalTime>
  <Words>683</Words>
  <Application>Microsoft Office PowerPoint</Application>
  <PresentationFormat>와이드스크린</PresentationFormat>
  <Paragraphs>119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Office Theme</vt:lpstr>
      <vt:lpstr>KR Preparation for Launching Transport Department</vt:lpstr>
      <vt:lpstr>INDEX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 slide title</dc:title>
  <dc:creator>Shi Shu ONG Trixie</dc:creator>
  <cp:lastModifiedBy>Sung-Yong Kim</cp:lastModifiedBy>
  <cp:revision>470</cp:revision>
  <dcterms:created xsi:type="dcterms:W3CDTF">2021-08-26T08:12:08Z</dcterms:created>
  <dcterms:modified xsi:type="dcterms:W3CDTF">2024-12-02T02:30:00Z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0x010100822459439BA4514C84702488D0E006BA</vt:lpwstr>
  </property>
</Properties>
</file>