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59" r:id="rId3"/>
    <p:sldId id="271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A1E"/>
    <a:srgbClr val="EB4C1A"/>
    <a:srgbClr val="39A1F3"/>
    <a:srgbClr val="F8B910"/>
    <a:srgbClr val="5184F3"/>
    <a:srgbClr val="44A958"/>
    <a:srgbClr val="F5BC14"/>
    <a:srgbClr val="E2402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9" autoAdjust="0"/>
    <p:restoredTop sz="94700" autoAdjust="0"/>
  </p:normalViewPr>
  <p:slideViewPr>
    <p:cSldViewPr snapToGrid="0" showGuides="1">
      <p:cViewPr varScale="1">
        <p:scale>
          <a:sx n="84" d="100"/>
          <a:sy n="84" d="100"/>
        </p:scale>
        <p:origin x="56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CEEEF-D05B-457C-81C4-A35724B522A5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5E789-07BB-4D3F-B20A-7E7B5DDD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99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5E789-07BB-4D3F-B20A-7E7B5DDD37D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56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34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9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9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6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7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13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7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51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08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6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3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F87B6-F3E1-4851-84AF-5401401E85BB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37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77884" y="2933511"/>
            <a:ext cx="60388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스프링 프로젝트 구조</a:t>
            </a:r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퍼블작성 팁 가이드북</a:t>
            </a:r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4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247" y="2933511"/>
            <a:ext cx="2634425" cy="132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4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708779" y="659913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34321" y="754912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9777" y="228491"/>
            <a:ext cx="46858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2-2) </a:t>
            </a:r>
            <a:r>
              <a:rPr lang="ko-KR" altLang="en-US" sz="2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정적파일</a:t>
            </a:r>
            <a:r>
              <a:rPr lang="en-US" altLang="ko-KR" sz="2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Static Files ) </a:t>
            </a:r>
            <a:r>
              <a:rPr lang="ko-KR" altLang="en-US" sz="2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설명</a:t>
            </a:r>
            <a:endParaRPr lang="en-US" altLang="ko-KR" sz="2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41248" y="5394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20" y="996696"/>
            <a:ext cx="2959855" cy="53300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42232" y="1453896"/>
            <a:ext cx="8006038" cy="493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프론트 작업을 할 때 필요한 </a:t>
            </a:r>
            <a:r>
              <a:rPr lang="en-US" altLang="ko-KR" sz="1500" dirty="0" err="1" smtClean="0"/>
              <a:t>css</a:t>
            </a:r>
            <a:r>
              <a:rPr lang="en-US" altLang="ko-KR" sz="1500" dirty="0" smtClean="0"/>
              <a:t>, font, image, </a:t>
            </a:r>
            <a:r>
              <a:rPr lang="en-US" altLang="ko-KR" sz="1500" dirty="0" err="1" smtClean="0"/>
              <a:t>javascript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파일들로 구성되어 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 smtClean="0"/>
              <a:t>이 파일들을 정적파일</a:t>
            </a:r>
            <a:r>
              <a:rPr lang="en-US" altLang="ko-KR" sz="1500" dirty="0" smtClean="0"/>
              <a:t>(Static Files) </a:t>
            </a:r>
            <a:r>
              <a:rPr lang="ko-KR" altLang="en-US" sz="1500" dirty="0" smtClean="0"/>
              <a:t>혹은 리소스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resoures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라고 부르는데 정적파일은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ko-KR" altLang="en-US" sz="1500" dirty="0" smtClean="0"/>
              <a:t>말그대로 정적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서버에서 넘겨주는 데이터에 의해 동적으로 변하지 않고 항상 고정적임</a:t>
            </a:r>
            <a:r>
              <a:rPr lang="en-US" altLang="ko-KR" sz="1500" dirty="0" smtClean="0"/>
              <a:t>)</a:t>
            </a:r>
          </a:p>
          <a:p>
            <a:endParaRPr lang="en-US" altLang="ko-KR" sz="1500" dirty="0"/>
          </a:p>
          <a:p>
            <a:r>
              <a:rPr lang="ko-KR" altLang="en-US" sz="1500" dirty="0" smtClean="0"/>
              <a:t>이기 때문에 그렇게 부르고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리소스는 우리말로 풀이하면 자원인데 화면을 구성할 때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ko-KR" altLang="en-US" sz="1500" dirty="0" smtClean="0"/>
              <a:t>필요한 자원들이다</a:t>
            </a:r>
            <a:r>
              <a:rPr lang="en-US" altLang="ko-KR" sz="1500" dirty="0" smtClean="0"/>
              <a:t>~ </a:t>
            </a:r>
            <a:r>
              <a:rPr lang="ko-KR" altLang="en-US" sz="1500" dirty="0" smtClean="0"/>
              <a:t>라고 생각하면 될 것 같다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 err="1" smtClean="0"/>
              <a:t>css</a:t>
            </a:r>
            <a:r>
              <a:rPr lang="ko-KR" altLang="en-US" sz="1500" dirty="0" smtClean="0"/>
              <a:t>폴더나 </a:t>
            </a:r>
            <a:r>
              <a:rPr lang="en-US" altLang="ko-KR" sz="1500" dirty="0" err="1" smtClean="0"/>
              <a:t>js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폴더안에 </a:t>
            </a:r>
            <a:r>
              <a:rPr lang="en-US" altLang="ko-KR" sz="1500" dirty="0" smtClean="0"/>
              <a:t>custom</a:t>
            </a:r>
            <a:r>
              <a:rPr lang="ko-KR" altLang="en-US" sz="1500" dirty="0" smtClean="0"/>
              <a:t>이라는 폴더가 있는데 </a:t>
            </a:r>
            <a:r>
              <a:rPr lang="en-US" altLang="ko-KR" sz="1500" dirty="0" smtClean="0"/>
              <a:t>( </a:t>
            </a:r>
            <a:r>
              <a:rPr lang="ko-KR" altLang="en-US" sz="1500" dirty="0" smtClean="0"/>
              <a:t>없을 수도 있음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) </a:t>
            </a:r>
            <a:r>
              <a:rPr lang="ko-KR" altLang="en-US" sz="1500" dirty="0" smtClean="0"/>
              <a:t>이 폴더 안에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ko-KR" altLang="en-US" sz="1500" dirty="0" smtClean="0"/>
              <a:t>있는 파일들은 우리가 직접 작성한 파일들을 넣어두는 폴더이다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 smtClean="0"/>
              <a:t>퍼블리싱 할 때 여기있는 정적파일들을 로딩해서 써야하는 경우가 발생할텐데 어떻게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ko-KR" altLang="en-US" sz="1500" dirty="0" smtClean="0"/>
              <a:t>이 파일들에 접근하는지 알려주자면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항상 화면에서 경로 설정을 할 때 </a:t>
            </a:r>
            <a:r>
              <a:rPr lang="en-US" altLang="ko-KR" sz="1500" dirty="0" smtClean="0"/>
              <a:t>/ (</a:t>
            </a:r>
            <a:r>
              <a:rPr lang="ko-KR" altLang="en-US" sz="1500" dirty="0" smtClean="0"/>
              <a:t>루트경로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는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en-US" altLang="ko-KR" sz="1500" dirty="0" err="1" smtClean="0"/>
              <a:t>Webapp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폴더이다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즉 </a:t>
            </a:r>
            <a:r>
              <a:rPr lang="en-US" altLang="ko-KR" sz="1500" dirty="0" err="1" smtClean="0"/>
              <a:t>css</a:t>
            </a:r>
            <a:r>
              <a:rPr lang="ko-KR" altLang="en-US" sz="1500" dirty="0" smtClean="0"/>
              <a:t>폴더안에 </a:t>
            </a:r>
            <a:r>
              <a:rPr lang="en-US" altLang="ko-KR" sz="1500" dirty="0" smtClean="0"/>
              <a:t>custom</a:t>
            </a:r>
            <a:r>
              <a:rPr lang="ko-KR" altLang="en-US" sz="1500" dirty="0" smtClean="0"/>
              <a:t>폴더안에 </a:t>
            </a:r>
            <a:r>
              <a:rPr lang="en-US" altLang="ko-KR" sz="1500" dirty="0" smtClean="0"/>
              <a:t>signin.css</a:t>
            </a:r>
            <a:r>
              <a:rPr lang="ko-KR" altLang="en-US" sz="1500" dirty="0" smtClean="0"/>
              <a:t>라는 파일에 접근하고 싶으면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en-US" altLang="ko-KR" sz="1500" dirty="0" smtClean="0"/>
              <a:t>/resources/</a:t>
            </a:r>
            <a:r>
              <a:rPr lang="en-US" altLang="ko-KR" sz="1500" dirty="0" err="1" smtClean="0"/>
              <a:t>css</a:t>
            </a:r>
            <a:r>
              <a:rPr lang="en-US" altLang="ko-KR" sz="1500" dirty="0" smtClean="0"/>
              <a:t>/custom/signin.css </a:t>
            </a:r>
            <a:r>
              <a:rPr lang="ko-KR" altLang="en-US" sz="1500" dirty="0" smtClean="0"/>
              <a:t>와 같이 접근하면 된다</a:t>
            </a:r>
            <a:r>
              <a:rPr lang="en-US" altLang="ko-KR" sz="1500" dirty="0" smtClean="0"/>
              <a:t>. /</a:t>
            </a:r>
            <a:r>
              <a:rPr lang="en-US" altLang="ko-KR" sz="1500" dirty="0" err="1" smtClean="0"/>
              <a:t>inc</a:t>
            </a:r>
            <a:r>
              <a:rPr lang="en-US" altLang="ko-KR" sz="1500" dirty="0" smtClean="0"/>
              <a:t>/resouresc.html </a:t>
            </a:r>
            <a:r>
              <a:rPr lang="ko-KR" altLang="en-US" sz="1500" dirty="0" smtClean="0"/>
              <a:t>파일 참고해라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388043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708779" y="659913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34321" y="754912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9777" y="228491"/>
            <a:ext cx="993304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2-3) </a:t>
            </a:r>
            <a:r>
              <a:rPr lang="en-US" altLang="ko-KR" sz="2400" dirty="0" err="1"/>
              <a:t>AngularJs</a:t>
            </a:r>
            <a:r>
              <a:rPr lang="en-US" altLang="ko-KR" sz="2400" dirty="0"/>
              <a:t> application(SPA : Single Page Application) </a:t>
            </a:r>
            <a:r>
              <a:rPr lang="ko-KR" altLang="en-US" sz="2400" dirty="0"/>
              <a:t>간단한 설명</a:t>
            </a:r>
            <a:endParaRPr lang="en-US" altLang="ko-KR" sz="2400" dirty="0"/>
          </a:p>
          <a:p>
            <a:endParaRPr lang="en-US" altLang="ko-KR" sz="2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41248" y="5394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79" y="996696"/>
            <a:ext cx="6365945" cy="52029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87184" y="1428211"/>
            <a:ext cx="4928465" cy="493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지금 보이는 자바스크립트 파일이 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en-US" altLang="ko-KR" sz="1500" dirty="0" err="1" smtClean="0"/>
              <a:t>AngularJs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프레임워크를 사용해서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en-US" altLang="ko-KR" sz="1500" dirty="0" smtClean="0"/>
              <a:t>SPA</a:t>
            </a:r>
            <a:r>
              <a:rPr lang="ko-KR" altLang="en-US" sz="1500" dirty="0"/>
              <a:t>를</a:t>
            </a:r>
            <a:r>
              <a:rPr lang="ko-KR" altLang="en-US" sz="1500" dirty="0" smtClean="0"/>
              <a:t> 작성중인 모습이다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자세한 내용은 생략하고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en-US" altLang="ko-KR" sz="1500" dirty="0" smtClean="0"/>
              <a:t>$</a:t>
            </a:r>
            <a:r>
              <a:rPr lang="en-US" altLang="ko-KR" sz="1500" dirty="0" err="1" smtClean="0"/>
              <a:t>routeProvider.when</a:t>
            </a:r>
            <a:r>
              <a:rPr lang="en-US" altLang="ko-KR" sz="1500" dirty="0" smtClean="0"/>
              <a:t>() </a:t>
            </a:r>
            <a:r>
              <a:rPr lang="ko-KR" altLang="en-US" sz="1500" dirty="0" smtClean="0"/>
              <a:t>안에 특정 </a:t>
            </a:r>
            <a:r>
              <a:rPr lang="en-US" altLang="ko-KR" sz="1500" dirty="0" err="1" smtClean="0"/>
              <a:t>url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주소와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en-US" altLang="ko-KR" sz="1500" dirty="0" err="1" smtClean="0"/>
              <a:t>templateUrl</a:t>
            </a:r>
            <a:r>
              <a:rPr lang="ko-KR" altLang="en-US" sz="1500" dirty="0" smtClean="0"/>
              <a:t>과 </a:t>
            </a:r>
            <a:r>
              <a:rPr lang="en-US" altLang="ko-KR" sz="1500" dirty="0" smtClean="0"/>
              <a:t>controller </a:t>
            </a:r>
            <a:r>
              <a:rPr lang="ko-KR" altLang="en-US" sz="1500" dirty="0" smtClean="0"/>
              <a:t>가 보일것이다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 smtClean="0"/>
              <a:t>예를들어 설명하자면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.when(“/user/</a:t>
            </a:r>
            <a:r>
              <a:rPr lang="en-US" altLang="ko-KR" sz="1500" dirty="0" err="1" smtClean="0"/>
              <a:t>signin</a:t>
            </a:r>
            <a:r>
              <a:rPr lang="en-US" altLang="ko-KR" sz="1500" dirty="0" smtClean="0"/>
              <a:t>”) </a:t>
            </a:r>
            <a:r>
              <a:rPr lang="ko-KR" altLang="en-US" sz="1500" dirty="0" smtClean="0"/>
              <a:t>이라는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ko-KR" altLang="en-US" sz="1500" dirty="0" smtClean="0"/>
              <a:t>요청이 들어왔을 때 보여줄 화면은 </a:t>
            </a:r>
            <a:r>
              <a:rPr lang="en-US" altLang="ko-KR" sz="1500" dirty="0" err="1" smtClean="0"/>
              <a:t>templateUrl</a:t>
            </a:r>
            <a:r>
              <a:rPr lang="ko-KR" altLang="en-US" sz="1500" dirty="0" smtClean="0"/>
              <a:t>에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ko-KR" altLang="en-US" sz="1500" dirty="0" smtClean="0"/>
              <a:t>명시된 </a:t>
            </a:r>
            <a:r>
              <a:rPr lang="en-US" altLang="ko-KR" sz="1500" dirty="0" smtClean="0"/>
              <a:t>/templates/signin.html </a:t>
            </a:r>
            <a:r>
              <a:rPr lang="ko-KR" altLang="en-US" sz="1500" dirty="0" smtClean="0"/>
              <a:t>파일을 보여줄 것이고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ko-KR" altLang="en-US" sz="1500" dirty="0" smtClean="0"/>
              <a:t>해당 파일을 제어할 </a:t>
            </a:r>
            <a:r>
              <a:rPr lang="en-US" altLang="ko-KR" sz="1500" dirty="0" smtClean="0"/>
              <a:t>controller </a:t>
            </a:r>
            <a:r>
              <a:rPr lang="ko-KR" altLang="en-US" sz="1500" dirty="0" smtClean="0"/>
              <a:t>는 </a:t>
            </a:r>
            <a:r>
              <a:rPr lang="en-US" altLang="ko-KR" sz="1500" dirty="0" err="1" smtClean="0"/>
              <a:t>signin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이라는 뜻이다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 smtClean="0"/>
              <a:t>니가 퍼블리싱할 때 </a:t>
            </a:r>
            <a:r>
              <a:rPr lang="en-US" altLang="ko-KR" sz="1500" dirty="0" smtClean="0"/>
              <a:t>.when() </a:t>
            </a:r>
            <a:r>
              <a:rPr lang="ko-KR" altLang="en-US" sz="1500" dirty="0" smtClean="0"/>
              <a:t>안에 요청</a:t>
            </a:r>
            <a:r>
              <a:rPr lang="en-US" altLang="ko-KR" sz="1500" dirty="0" err="1" smtClean="0"/>
              <a:t>url</a:t>
            </a:r>
            <a:r>
              <a:rPr lang="ko-KR" altLang="en-US" sz="1500" dirty="0" smtClean="0"/>
              <a:t>과 템플릿</a:t>
            </a:r>
            <a:r>
              <a:rPr lang="en-US" altLang="ko-KR" sz="1500" dirty="0" err="1" smtClean="0"/>
              <a:t>url</a:t>
            </a:r>
            <a:endParaRPr lang="en-US" altLang="ko-KR" sz="1500" dirty="0"/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등을 보고 그에 맞게 작성하면 된다</a:t>
            </a:r>
            <a:r>
              <a:rPr lang="en-US" altLang="ko-KR" sz="15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958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708779" y="659913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34321" y="754912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9777" y="228491"/>
            <a:ext cx="552753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2-4) </a:t>
            </a:r>
            <a:r>
              <a:rPr lang="en-US" altLang="ko-KR" sz="2400" dirty="0"/>
              <a:t>Html Template </a:t>
            </a:r>
            <a:r>
              <a:rPr lang="ko-KR" altLang="en-US" sz="2400" dirty="0"/>
              <a:t>설명 및 작성 방법</a:t>
            </a:r>
            <a:endParaRPr lang="en-US" altLang="ko-KR" sz="2400" dirty="0"/>
          </a:p>
          <a:p>
            <a:endParaRPr lang="en-US" altLang="ko-KR" sz="2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41248" y="5394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21" y="1028710"/>
            <a:ext cx="9448800" cy="46577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4321" y="5915658"/>
            <a:ext cx="11235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니가 알던 기본적인 </a:t>
            </a:r>
            <a:r>
              <a:rPr lang="en-US" altLang="ko-KR" sz="1200" dirty="0" smtClean="0"/>
              <a:t>&lt;html&gt;, &lt;body&gt; </a:t>
            </a:r>
            <a:r>
              <a:rPr lang="ko-KR" altLang="en-US" sz="1200" dirty="0" smtClean="0"/>
              <a:t>태그 등이 안보여서 의아할 수 있는데 </a:t>
            </a:r>
            <a:r>
              <a:rPr lang="en-US" altLang="ko-KR" sz="1200" dirty="0" smtClean="0"/>
              <a:t>template</a:t>
            </a:r>
            <a:r>
              <a:rPr lang="ko-KR" altLang="en-US" sz="1200" dirty="0" smtClean="0"/>
              <a:t>는 화면 조각이라고 생각하면 된다</a:t>
            </a:r>
            <a:r>
              <a:rPr lang="en-US" altLang="ko-KR" sz="1200" dirty="0" smtClean="0"/>
              <a:t>. </a:t>
            </a:r>
            <a:r>
              <a:rPr lang="en-US" altLang="ko-KR" sz="1200" dirty="0" err="1" smtClean="0"/>
              <a:t>home.jsp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파일에 </a:t>
            </a:r>
            <a:r>
              <a:rPr lang="en-US" altLang="ko-KR" sz="1200" dirty="0" smtClean="0"/>
              <a:t>&lt;ng-view/&gt;</a:t>
            </a:r>
            <a:r>
              <a:rPr lang="ko-KR" altLang="en-US" sz="1200" dirty="0" smtClean="0"/>
              <a:t>라는</a:t>
            </a:r>
            <a:endParaRPr lang="en-US" altLang="ko-KR" sz="1200" dirty="0" smtClean="0"/>
          </a:p>
          <a:p>
            <a:r>
              <a:rPr lang="ko-KR" altLang="en-US" sz="1200" dirty="0" smtClean="0"/>
              <a:t>태그가 보일텐데 니가 작성하는 템플릿은 </a:t>
            </a:r>
            <a:r>
              <a:rPr lang="en-US" altLang="ko-KR" sz="1200" dirty="0" smtClean="0"/>
              <a:t>&lt;ng-view/&gt;</a:t>
            </a:r>
            <a:r>
              <a:rPr lang="ko-KR" altLang="en-US" sz="1200" dirty="0" smtClean="0"/>
              <a:t>태그 자리에 들어가게 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따라서 니가 퍼블할 때 우선 </a:t>
            </a:r>
            <a:r>
              <a:rPr lang="en-US" altLang="ko-KR" sz="1200" dirty="0" smtClean="0"/>
              <a:t>&lt;section&gt; </a:t>
            </a:r>
            <a:r>
              <a:rPr lang="ko-KR" altLang="en-US" sz="1200" dirty="0" smtClean="0"/>
              <a:t>태그에 </a:t>
            </a:r>
            <a:r>
              <a:rPr lang="en-US" altLang="ko-KR" sz="1200" dirty="0" smtClean="0"/>
              <a:t>id</a:t>
            </a:r>
            <a:r>
              <a:rPr lang="ko-KR" altLang="en-US" sz="1200" dirty="0" smtClean="0"/>
              <a:t>값은 내가 말하는 형식으로</a:t>
            </a:r>
            <a:endParaRPr lang="en-US" altLang="ko-KR" sz="1200" dirty="0" smtClean="0"/>
          </a:p>
          <a:p>
            <a:r>
              <a:rPr lang="ko-KR" altLang="en-US" sz="1200" dirty="0" smtClean="0"/>
              <a:t>값을 지정해두고 나머지는 알아서 홈페이지 보면서 작성하면 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모르는건 바로바로 질문해라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공부 안하는거 같다 내가볼땐 ㅋㅋㅋ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4215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708779" y="659913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34321" y="754912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9777" y="228491"/>
            <a:ext cx="3220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 실행 및 결과 확인 </a:t>
            </a:r>
            <a:endParaRPr lang="en-US" altLang="ko-KR" sz="2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41248" y="5394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21" y="1212112"/>
            <a:ext cx="2886075" cy="542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39194" y="1092230"/>
            <a:ext cx="61318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서버는 </a:t>
            </a:r>
            <a:r>
              <a:rPr lang="en-US" altLang="ko-KR" sz="1500" dirty="0" smtClean="0"/>
              <a:t>SFAW</a:t>
            </a:r>
            <a:r>
              <a:rPr lang="ko-KR" altLang="en-US" sz="1500" dirty="0" smtClean="0"/>
              <a:t>를 클릭하고 위에 </a:t>
            </a:r>
            <a:r>
              <a:rPr lang="en-US" altLang="ko-KR" sz="1500" dirty="0" smtClean="0"/>
              <a:t>Run </a:t>
            </a:r>
            <a:r>
              <a:rPr lang="ko-KR" altLang="en-US" sz="1500" dirty="0" smtClean="0"/>
              <a:t>버튼을 누르면 실행된다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무사히</a:t>
            </a:r>
            <a:endParaRPr lang="en-US" altLang="ko-KR" sz="1500" dirty="0" smtClean="0"/>
          </a:p>
          <a:p>
            <a:r>
              <a:rPr lang="ko-KR" altLang="en-US" sz="1500" dirty="0" smtClean="0"/>
              <a:t>실행되었는지 확인하는 방법은 </a:t>
            </a:r>
            <a:r>
              <a:rPr lang="en-US" altLang="ko-KR" sz="1500" dirty="0" smtClean="0"/>
              <a:t>console </a:t>
            </a:r>
            <a:r>
              <a:rPr lang="ko-KR" altLang="en-US" sz="1500" dirty="0" smtClean="0"/>
              <a:t>창에서 에러가 발생하지 않고</a:t>
            </a:r>
            <a:endParaRPr lang="en-US" altLang="ko-KR" sz="1500" dirty="0" smtClean="0"/>
          </a:p>
          <a:p>
            <a:r>
              <a:rPr lang="en-US" altLang="ko-KR" sz="1500" dirty="0"/>
              <a:t>INFO : </a:t>
            </a:r>
            <a:r>
              <a:rPr lang="en-US" altLang="ko-KR" sz="1500" dirty="0" err="1"/>
              <a:t>com.develop.sfaw.web.HomeController</a:t>
            </a:r>
            <a:r>
              <a:rPr lang="en-US" altLang="ko-KR" sz="1500" dirty="0"/>
              <a:t> - Home Controller</a:t>
            </a:r>
            <a:r>
              <a:rPr lang="en-US" altLang="ko-KR" sz="1500" dirty="0" smtClean="0"/>
              <a:t>!!</a:t>
            </a:r>
          </a:p>
          <a:p>
            <a:r>
              <a:rPr lang="ko-KR" altLang="en-US" sz="1500" dirty="0" smtClean="0"/>
              <a:t>위와 같은 로그가 찍히면 정상적으로 실행된거다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21" y="2809144"/>
            <a:ext cx="4914900" cy="609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74058" y="2783382"/>
            <a:ext cx="646843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페이지에 접속할 때는 인터넷 주소창에 </a:t>
            </a:r>
            <a:r>
              <a:rPr lang="en-US" altLang="ko-KR" sz="1500" dirty="0" smtClean="0"/>
              <a:t>localhost</a:t>
            </a:r>
            <a:r>
              <a:rPr lang="ko-KR" altLang="en-US" sz="1500" dirty="0" smtClean="0"/>
              <a:t>라고 치면</a:t>
            </a:r>
            <a:endParaRPr lang="en-US" altLang="ko-KR" sz="1500" dirty="0" smtClean="0"/>
          </a:p>
          <a:p>
            <a:r>
              <a:rPr lang="ko-KR" altLang="en-US" sz="1500" dirty="0" smtClean="0"/>
              <a:t>홈화면이 보일거다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 smtClean="0"/>
              <a:t>로그인화면 </a:t>
            </a:r>
            <a:r>
              <a:rPr lang="en-US" altLang="ko-KR" sz="1500" dirty="0" err="1" smtClean="0"/>
              <a:t>url</a:t>
            </a:r>
            <a:r>
              <a:rPr lang="ko-KR" altLang="en-US" sz="1500" dirty="0" smtClean="0"/>
              <a:t>은 </a:t>
            </a:r>
            <a:r>
              <a:rPr lang="en-US" altLang="ko-KR" sz="1500" dirty="0" smtClean="0"/>
              <a:t>localhost/user/</a:t>
            </a:r>
            <a:r>
              <a:rPr lang="en-US" altLang="ko-KR" sz="1500" dirty="0" err="1" smtClean="0"/>
              <a:t>signin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이고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ko-KR" altLang="en-US" sz="1500" dirty="0" smtClean="0"/>
              <a:t>회원가입화면 </a:t>
            </a:r>
            <a:r>
              <a:rPr lang="en-US" altLang="ko-KR" sz="1500" dirty="0" err="1" smtClean="0"/>
              <a:t>url</a:t>
            </a:r>
            <a:r>
              <a:rPr lang="ko-KR" altLang="en-US" sz="1500" dirty="0" smtClean="0"/>
              <a:t>은 </a:t>
            </a:r>
            <a:r>
              <a:rPr lang="en-US" altLang="ko-KR" sz="1500" dirty="0" smtClean="0"/>
              <a:t>localhost/user/signup</a:t>
            </a:r>
            <a:r>
              <a:rPr lang="ko-KR" altLang="en-US" sz="1500" dirty="0" smtClean="0"/>
              <a:t>이다</a:t>
            </a:r>
            <a:r>
              <a:rPr lang="en-US" altLang="ko-KR" sz="1500" dirty="0" smtClean="0"/>
              <a:t>. </a:t>
            </a:r>
          </a:p>
          <a:p>
            <a:endParaRPr lang="en-US" altLang="ko-KR" sz="1500" dirty="0"/>
          </a:p>
          <a:p>
            <a:r>
              <a:rPr lang="ko-KR" altLang="en-US" sz="1500" dirty="0" smtClean="0"/>
              <a:t>아직 제대로 구현안됐으니까 안되는게 있어서 뭔지 모르겠으면 물어봐라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 smtClean="0"/>
              <a:t>그리고 넌 </a:t>
            </a:r>
            <a:r>
              <a:rPr lang="en-US" altLang="ko-KR" sz="1500" dirty="0" err="1" smtClean="0"/>
              <a:t>db</a:t>
            </a:r>
            <a:r>
              <a:rPr lang="ko-KR" altLang="en-US" sz="1500" dirty="0" smtClean="0"/>
              <a:t>에 아무런 정보가 없어서 회원가입이나 로그인화면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ko-KR" altLang="en-US" sz="1500" dirty="0" smtClean="0"/>
              <a:t>만들어도 아무런 작동이 안되는게 정상이니까 이상하게 생각마라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ko-KR" altLang="en-US" sz="1500" dirty="0" smtClean="0"/>
              <a:t>내가 나중에 로직구현하고 </a:t>
            </a:r>
            <a:r>
              <a:rPr lang="en-US" altLang="ko-KR" sz="1500" dirty="0" err="1" smtClean="0"/>
              <a:t>db</a:t>
            </a:r>
            <a:r>
              <a:rPr lang="ko-KR" altLang="en-US" sz="1500" dirty="0" smtClean="0"/>
              <a:t>파일 주면 그때부턴 정상적으로 될거다</a:t>
            </a:r>
            <a:r>
              <a:rPr lang="en-US" altLang="ko-KR" sz="1500" dirty="0" smtClean="0"/>
              <a:t>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21" y="3716628"/>
            <a:ext cx="3333750" cy="600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779" y="4648618"/>
            <a:ext cx="36004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2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884377" y="2271393"/>
            <a:ext cx="3269585" cy="430887"/>
            <a:chOff x="3884377" y="2118993"/>
            <a:chExt cx="3269585" cy="430887"/>
          </a:xfrm>
        </p:grpSpPr>
        <p:sp>
          <p:nvSpPr>
            <p:cNvPr id="49" name="TextBox 48"/>
            <p:cNvSpPr txBox="1"/>
            <p:nvPr/>
          </p:nvSpPr>
          <p:spPr>
            <a:xfrm>
              <a:off x="4442963" y="2118993"/>
              <a:ext cx="271099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스프링 프로젝트 구조</a:t>
              </a:r>
              <a:endParaRPr lang="en-US" altLang="ko-KR" sz="22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3884377" y="2146651"/>
              <a:ext cx="336856" cy="336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884377" y="3057640"/>
            <a:ext cx="743317" cy="369332"/>
            <a:chOff x="3884377" y="2865165"/>
            <a:chExt cx="743317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4442963" y="286516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3884377" y="2892823"/>
              <a:ext cx="336856" cy="336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884377" y="3777875"/>
            <a:ext cx="3269584" cy="430887"/>
            <a:chOff x="3884377" y="3803275"/>
            <a:chExt cx="3269584" cy="430887"/>
          </a:xfrm>
        </p:grpSpPr>
        <p:sp>
          <p:nvSpPr>
            <p:cNvPr id="51" name="TextBox 50"/>
            <p:cNvSpPr txBox="1"/>
            <p:nvPr/>
          </p:nvSpPr>
          <p:spPr>
            <a:xfrm>
              <a:off x="4442962" y="3803275"/>
              <a:ext cx="271099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서버실행 </a:t>
              </a:r>
              <a:r>
                <a:rPr lang="ko-KR" altLang="en-US" sz="2200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및 결과확인</a:t>
              </a:r>
              <a:endParaRPr lang="en-US" altLang="ko-KR" sz="22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3884377" y="3850291"/>
              <a:ext cx="336856" cy="336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34321" y="828599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9777" y="22849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</a:t>
            </a:r>
            <a:endParaRPr lang="en-US" altLang="ko-KR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42962" y="3038282"/>
            <a:ext cx="287129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퍼블리싱 팁 및 할일</a:t>
            </a:r>
            <a:endParaRPr lang="en-US" altLang="ko-KR" sz="22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0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734321" y="813266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39777" y="228491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스프링 프로젝트 구조</a:t>
            </a:r>
            <a:endParaRPr lang="en-US" altLang="ko-KR" sz="2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8706208" y="4031208"/>
            <a:ext cx="396132" cy="2921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1761" y="1399743"/>
            <a:ext cx="23294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500" dirty="0" smtClean="0"/>
              <a:t>백엔드</a:t>
            </a:r>
            <a:r>
              <a:rPr lang="en-US" altLang="ko-KR" sz="2500" dirty="0" smtClean="0"/>
              <a:t>(</a:t>
            </a:r>
            <a:r>
              <a:rPr lang="ko-KR" altLang="en-US" sz="2500" dirty="0" smtClean="0"/>
              <a:t>서버</a:t>
            </a:r>
            <a:r>
              <a:rPr lang="en-US" altLang="ko-KR" sz="2500" dirty="0" smtClean="0"/>
              <a:t>)</a:t>
            </a:r>
            <a:endParaRPr lang="en-US" altLang="ko-KR" sz="2500" dirty="0"/>
          </a:p>
        </p:txBody>
      </p:sp>
      <p:sp>
        <p:nvSpPr>
          <p:cNvPr id="28" name="TextBox 27"/>
          <p:cNvSpPr txBox="1"/>
          <p:nvPr/>
        </p:nvSpPr>
        <p:spPr>
          <a:xfrm>
            <a:off x="1151761" y="3808439"/>
            <a:ext cx="39453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</a:t>
            </a:r>
            <a:r>
              <a:rPr lang="en-US" altLang="ko-KR" sz="2500" dirty="0" smtClean="0"/>
              <a:t>. </a:t>
            </a:r>
            <a:r>
              <a:rPr lang="ko-KR" altLang="en-US" sz="2500" dirty="0" smtClean="0"/>
              <a:t>프론트엔드</a:t>
            </a:r>
            <a:r>
              <a:rPr lang="en-US" altLang="ko-KR" sz="2500" dirty="0" smtClean="0"/>
              <a:t>(</a:t>
            </a:r>
            <a:r>
              <a:rPr lang="ko-KR" altLang="en-US" sz="2500" dirty="0" smtClean="0"/>
              <a:t>클라이언트</a:t>
            </a:r>
            <a:r>
              <a:rPr lang="en-US" altLang="ko-KR" sz="2500" dirty="0" smtClean="0"/>
              <a:t>)</a:t>
            </a:r>
            <a:endParaRPr lang="ko-KR" altLang="en-US" sz="2500" dirty="0"/>
          </a:p>
        </p:txBody>
      </p:sp>
      <p:sp>
        <p:nvSpPr>
          <p:cNvPr id="5" name="TextBox 4"/>
          <p:cNvSpPr txBox="1"/>
          <p:nvPr/>
        </p:nvSpPr>
        <p:spPr>
          <a:xfrm>
            <a:off x="1521255" y="1958879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en-US" altLang="ko-KR" dirty="0" smtClean="0"/>
              <a:t>) </a:t>
            </a:r>
            <a:r>
              <a:rPr lang="ko-KR" altLang="en-US" dirty="0" smtClean="0"/>
              <a:t>패키지 구조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33" name="TextBox 32"/>
          <p:cNvSpPr txBox="1"/>
          <p:nvPr/>
        </p:nvSpPr>
        <p:spPr>
          <a:xfrm>
            <a:off x="1609163" y="4348560"/>
            <a:ext cx="5618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en-US" altLang="ko-KR" dirty="0" smtClean="0"/>
              <a:t>) </a:t>
            </a:r>
            <a:r>
              <a:rPr lang="ko-KR" altLang="en-US" dirty="0" smtClean="0"/>
              <a:t>디렉토리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패키지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폴더와 같다고 생각해라</a:t>
            </a:r>
            <a:r>
              <a:rPr lang="en-US" altLang="ko-KR" dirty="0" smtClean="0"/>
              <a:t>)</a:t>
            </a:r>
            <a:r>
              <a:rPr lang="ko-KR" altLang="en-US" dirty="0" smtClean="0"/>
              <a:t> 구조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1521255" y="2328211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2) </a:t>
            </a:r>
            <a:r>
              <a:rPr lang="ko-KR" altLang="en-US" dirty="0" smtClean="0"/>
              <a:t>자바 클래스구조 설명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1521255" y="2716619"/>
            <a:ext cx="338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) Mapper</a:t>
            </a:r>
            <a:r>
              <a:rPr lang="ko-KR" altLang="en-US" dirty="0" smtClean="0"/>
              <a:t> </a:t>
            </a:r>
            <a:r>
              <a:rPr lang="en-US" altLang="ko-KR" dirty="0" smtClean="0"/>
              <a:t>Resource </a:t>
            </a:r>
            <a:r>
              <a:rPr lang="ko-KR" altLang="en-US" dirty="0" smtClean="0"/>
              <a:t>구조 설명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1521255" y="3085951"/>
            <a:ext cx="392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4) Spring configuration </a:t>
            </a:r>
            <a:r>
              <a:rPr lang="ko-KR" altLang="en-US" dirty="0" smtClean="0"/>
              <a:t>간단한 </a:t>
            </a:r>
            <a:r>
              <a:rPr lang="ko-KR" altLang="en-US" dirty="0" smtClean="0"/>
              <a:t>설명</a:t>
            </a:r>
            <a:endParaRPr lang="en-US" altLang="ko-KR" dirty="0"/>
          </a:p>
        </p:txBody>
      </p:sp>
      <p:sp>
        <p:nvSpPr>
          <p:cNvPr id="15" name="TextBox 14"/>
          <p:cNvSpPr txBox="1"/>
          <p:nvPr/>
        </p:nvSpPr>
        <p:spPr>
          <a:xfrm>
            <a:off x="1609163" y="4780959"/>
            <a:ext cx="312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2) </a:t>
            </a:r>
            <a:r>
              <a:rPr lang="ko-KR" altLang="en-US" dirty="0" smtClean="0"/>
              <a:t>정적파일</a:t>
            </a:r>
            <a:r>
              <a:rPr lang="en-US" altLang="ko-KR" dirty="0" smtClean="0"/>
              <a:t>(Static files) </a:t>
            </a:r>
            <a:r>
              <a:rPr lang="ko-KR" altLang="en-US" dirty="0" smtClean="0"/>
              <a:t>설명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1609162" y="5169843"/>
            <a:ext cx="7231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AngularJs</a:t>
            </a:r>
            <a:r>
              <a:rPr lang="en-US" altLang="ko-KR" dirty="0" smtClean="0"/>
              <a:t> application(SPA : Single Page Application) </a:t>
            </a:r>
            <a:r>
              <a:rPr lang="ko-KR" altLang="en-US" dirty="0" smtClean="0"/>
              <a:t>간단한 설명</a:t>
            </a:r>
            <a:endParaRPr lang="en-US" altLang="ko-KR" dirty="0"/>
          </a:p>
        </p:txBody>
      </p:sp>
      <p:sp>
        <p:nvSpPr>
          <p:cNvPr id="17" name="TextBox 16"/>
          <p:cNvSpPr txBox="1"/>
          <p:nvPr/>
        </p:nvSpPr>
        <p:spPr>
          <a:xfrm>
            <a:off x="1613973" y="5543301"/>
            <a:ext cx="393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4) Html Template </a:t>
            </a:r>
            <a:r>
              <a:rPr lang="ko-KR" altLang="en-US" dirty="0" smtClean="0"/>
              <a:t>설명 및 작성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458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708779" y="659913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34321" y="754912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39777" y="228491"/>
            <a:ext cx="57342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서버와 클라이언트 </a:t>
            </a:r>
            <a:r>
              <a:rPr lang="en-US" altLang="ko-KR" sz="2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ko-KR" altLang="en-US" sz="2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백엔드와 프론트엔드 </a:t>
            </a:r>
            <a:r>
              <a:rPr lang="en-US" altLang="ko-KR" sz="2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2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8779" y="1281575"/>
            <a:ext cx="4896493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서버와 클라이언트가 도대체 뭐냐</a:t>
            </a:r>
            <a:r>
              <a:rPr lang="en-US" altLang="ko-KR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???</a:t>
            </a:r>
          </a:p>
          <a:p>
            <a:endParaRPr lang="en-US" altLang="ko-KR" sz="1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아직 이 둘의 개념이 모호할 수 있다고 생각한다</a:t>
            </a:r>
            <a:r>
              <a:rPr lang="en-US" altLang="ko-KR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</a:p>
          <a:p>
            <a:endParaRPr lang="en-US" altLang="ko-KR" sz="1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정말 간단하게 생각하자면 클라이언트는 웹서비스를</a:t>
            </a:r>
            <a:endParaRPr lang="en-US" altLang="ko-KR" sz="13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이용하는 모든 사용자들이라고 보면 이해하기 편하다</a:t>
            </a:r>
            <a:r>
              <a:rPr lang="en-US" altLang="ko-KR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그리고 서버는 우리가 보고있는 웹페이지를 제공하는</a:t>
            </a:r>
            <a:endParaRPr lang="en-US" altLang="ko-KR" sz="13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데이터저장</a:t>
            </a:r>
            <a:r>
              <a:rPr lang="en-US" altLang="ko-KR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네트워크 통신 장치라고 보면 편하다</a:t>
            </a:r>
            <a:r>
              <a:rPr lang="en-US" altLang="ko-KR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</a:t>
            </a:r>
            <a:r>
              <a:rPr lang="en-US" altLang="ko-KR" sz="1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그러면 우리가 공부하고 있는 웹개발에 있어서 </a:t>
            </a:r>
            <a:endParaRPr lang="en-US" altLang="ko-KR" sz="13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서버와 클라이언트는 어떤 의미일까</a:t>
            </a:r>
            <a:r>
              <a:rPr lang="en-US" altLang="ko-KR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??</a:t>
            </a:r>
          </a:p>
          <a:p>
            <a:endParaRPr lang="en-US" altLang="ko-KR" sz="1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위에서 설명한 서버</a:t>
            </a:r>
            <a:r>
              <a:rPr lang="en-US" altLang="ko-KR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클라이언트 모델에 대한 설명을</a:t>
            </a:r>
            <a:endParaRPr lang="en-US" altLang="ko-KR" sz="13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웹으로 확장하기만 하면된다</a:t>
            </a:r>
            <a:r>
              <a:rPr lang="en-US" altLang="ko-KR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웹페이지를 보고있는</a:t>
            </a:r>
            <a:endParaRPr lang="en-US" altLang="ko-KR" sz="13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3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사용자들에게 보여지고 있는 화면</a:t>
            </a:r>
            <a:r>
              <a:rPr lang="en-US" altLang="ko-KR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뷰</a:t>
            </a:r>
            <a:r>
              <a:rPr lang="en-US" altLang="ko-KR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클라이언트라고</a:t>
            </a:r>
            <a:endParaRPr lang="en-US" altLang="ko-KR" sz="13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수 있고</a:t>
            </a:r>
            <a:r>
              <a:rPr lang="en-US" altLang="ko-KR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화면에 뿌려지고 있는 각종 동적 데이터들을 관리</a:t>
            </a:r>
            <a:endParaRPr lang="en-US" altLang="ko-KR" sz="13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하는곳이 서버라고 보면된다</a:t>
            </a:r>
            <a:r>
              <a:rPr lang="en-US" altLang="ko-KR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026" name="Picture 2" descr="https://upload.wikimedia.org/wikipedia/commons/thumb/c/c9/Client-server-model.svg/500px-Client-server-mode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169" y="1190135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7320409" y="405197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클라이언트 서버 모델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035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708779" y="659913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34321" y="754912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9777" y="228491"/>
            <a:ext cx="24096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1-1) </a:t>
            </a:r>
            <a:r>
              <a:rPr lang="ko-KR" altLang="en-US" sz="2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패키지 구조</a:t>
            </a:r>
            <a:endParaRPr lang="en-US" altLang="ko-KR" sz="2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41248" y="5394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83896696" descr="EMB00003e0463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8" y="996696"/>
            <a:ext cx="3273201" cy="48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wchart: Process 5"/>
          <p:cNvSpPr/>
          <p:nvPr/>
        </p:nvSpPr>
        <p:spPr>
          <a:xfrm>
            <a:off x="1289303" y="1725381"/>
            <a:ext cx="1773936" cy="19202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Flowchart: Process 15"/>
          <p:cNvSpPr/>
          <p:nvPr/>
        </p:nvSpPr>
        <p:spPr>
          <a:xfrm>
            <a:off x="1289304" y="1967164"/>
            <a:ext cx="1773936" cy="192024"/>
          </a:xfrm>
          <a:prstGeom prst="flowChartProces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Flowchart: Process 16"/>
          <p:cNvSpPr/>
          <p:nvPr/>
        </p:nvSpPr>
        <p:spPr>
          <a:xfrm>
            <a:off x="1606084" y="3528282"/>
            <a:ext cx="1140375" cy="206732"/>
          </a:xfrm>
          <a:prstGeom prst="flowChartProcess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063240" y="1819656"/>
            <a:ext cx="1865376" cy="91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063239" y="2063176"/>
            <a:ext cx="1865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46459" y="3625340"/>
            <a:ext cx="2182157" cy="740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29200" y="1644134"/>
            <a:ext cx="26949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solidFill>
                  <a:srgbClr val="FF0000"/>
                </a:solidFill>
              </a:rPr>
              <a:t>자바 코드가 들어가는 패키지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29199" y="1927144"/>
            <a:ext cx="46858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rgbClr val="0070C0"/>
                </a:solidFill>
              </a:rPr>
              <a:t>DB </a:t>
            </a:r>
            <a:r>
              <a:rPr lang="ko-KR" altLang="en-US" sz="1500" dirty="0" smtClean="0">
                <a:solidFill>
                  <a:srgbClr val="0070C0"/>
                </a:solidFill>
              </a:rPr>
              <a:t>연동 설정 및 </a:t>
            </a:r>
            <a:r>
              <a:rPr lang="en-US" altLang="ko-KR" sz="1500" dirty="0" smtClean="0">
                <a:solidFill>
                  <a:srgbClr val="0070C0"/>
                </a:solidFill>
              </a:rPr>
              <a:t>SQL Mapper</a:t>
            </a:r>
            <a:r>
              <a:rPr lang="ko-KR" altLang="en-US" sz="1500" dirty="0" smtClean="0">
                <a:solidFill>
                  <a:srgbClr val="0070C0"/>
                </a:solidFill>
              </a:rPr>
              <a:t>가 들어가는 패키지</a:t>
            </a:r>
            <a:endParaRPr lang="en-US" altLang="ko-KR" sz="1500" dirty="0" smtClean="0">
              <a:solidFill>
                <a:srgbClr val="0070C0"/>
              </a:solidFill>
            </a:endParaRPr>
          </a:p>
          <a:p>
            <a:r>
              <a:rPr lang="ko-KR" altLang="en-US" sz="1500" dirty="0" smtClean="0">
                <a:solidFill>
                  <a:srgbClr val="0070C0"/>
                </a:solidFill>
              </a:rPr>
              <a:t>데이터베이스 쿼리문을 작성하는 곳이라고 생각해라</a:t>
            </a:r>
            <a:endParaRPr lang="ko-KR" altLang="en-US" sz="15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62681" y="3476029"/>
            <a:ext cx="35648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rgbClr val="FFC000"/>
                </a:solidFill>
              </a:rPr>
              <a:t>Html, </a:t>
            </a:r>
            <a:r>
              <a:rPr lang="en-US" altLang="ko-KR" sz="1500" dirty="0" err="1" smtClean="0">
                <a:solidFill>
                  <a:srgbClr val="FFC000"/>
                </a:solidFill>
              </a:rPr>
              <a:t>css</a:t>
            </a:r>
            <a:r>
              <a:rPr lang="en-US" altLang="ko-KR" sz="1500" dirty="0" smtClean="0">
                <a:solidFill>
                  <a:srgbClr val="FFC000"/>
                </a:solidFill>
              </a:rPr>
              <a:t>, </a:t>
            </a:r>
            <a:r>
              <a:rPr lang="en-US" altLang="ko-KR" sz="1500" dirty="0" err="1" smtClean="0">
                <a:solidFill>
                  <a:srgbClr val="FFC000"/>
                </a:solidFill>
              </a:rPr>
              <a:t>javascript</a:t>
            </a:r>
            <a:r>
              <a:rPr lang="ko-KR" altLang="en-US" sz="1500" dirty="0" smtClean="0">
                <a:solidFill>
                  <a:srgbClr val="FFC000"/>
                </a:solidFill>
              </a:rPr>
              <a:t>가 들어가는 패키지</a:t>
            </a:r>
            <a:endParaRPr lang="ko-KR" altLang="en-US" sz="15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6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708779" y="659913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34321" y="754912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9777" y="228491"/>
            <a:ext cx="30732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1-2) </a:t>
            </a:r>
            <a:r>
              <a:rPr lang="ko-KR" altLang="en-US" sz="2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 클래스 구조</a:t>
            </a:r>
            <a:endParaRPr lang="en-US" altLang="ko-KR" sz="2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41248" y="5394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970329"/>
            <a:ext cx="3580926" cy="4805650"/>
          </a:xfrm>
          <a:prstGeom prst="rect">
            <a:avLst/>
          </a:prstGeom>
        </p:spPr>
      </p:pic>
      <p:sp>
        <p:nvSpPr>
          <p:cNvPr id="19" name="Flowchart: Process 18"/>
          <p:cNvSpPr/>
          <p:nvPr/>
        </p:nvSpPr>
        <p:spPr>
          <a:xfrm>
            <a:off x="1289301" y="1643309"/>
            <a:ext cx="2130553" cy="39580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Flowchart: Process 20"/>
          <p:cNvSpPr/>
          <p:nvPr/>
        </p:nvSpPr>
        <p:spPr>
          <a:xfrm>
            <a:off x="1289301" y="2105539"/>
            <a:ext cx="1865379" cy="390773"/>
          </a:xfrm>
          <a:prstGeom prst="flowChartProcess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Flowchart: Process 21"/>
          <p:cNvSpPr/>
          <p:nvPr/>
        </p:nvSpPr>
        <p:spPr>
          <a:xfrm>
            <a:off x="1289301" y="2535403"/>
            <a:ext cx="1481332" cy="372486"/>
          </a:xfrm>
          <a:prstGeom prst="flowChartProcess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Flowchart: Process 22"/>
          <p:cNvSpPr/>
          <p:nvPr/>
        </p:nvSpPr>
        <p:spPr>
          <a:xfrm>
            <a:off x="1289301" y="2976696"/>
            <a:ext cx="2907795" cy="1028376"/>
          </a:xfrm>
          <a:prstGeom prst="flowChartProcess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Flowchart: Process 23"/>
          <p:cNvSpPr/>
          <p:nvPr/>
        </p:nvSpPr>
        <p:spPr>
          <a:xfrm>
            <a:off x="1289300" y="4073879"/>
            <a:ext cx="1865379" cy="616993"/>
          </a:xfrm>
          <a:prstGeom prst="flowChartProces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Flowchart: Process 24"/>
          <p:cNvSpPr/>
          <p:nvPr/>
        </p:nvSpPr>
        <p:spPr>
          <a:xfrm>
            <a:off x="1289299" y="4710901"/>
            <a:ext cx="1865379" cy="390773"/>
          </a:xfrm>
          <a:prstGeom prst="flowChartProcess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Flowchart: Process 25"/>
          <p:cNvSpPr/>
          <p:nvPr/>
        </p:nvSpPr>
        <p:spPr>
          <a:xfrm>
            <a:off x="1289299" y="5136325"/>
            <a:ext cx="2048261" cy="616993"/>
          </a:xfrm>
          <a:prstGeom prst="flowChartProcess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419854" y="1847088"/>
            <a:ext cx="1938530" cy="91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58041" y="1690077"/>
            <a:ext cx="37240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solidFill>
                  <a:srgbClr val="FF0000"/>
                </a:solidFill>
              </a:rPr>
              <a:t>변하지 않는 고정값들을 정의해둔 클래스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21" idx="3"/>
          </p:cNvCxnSpPr>
          <p:nvPr/>
        </p:nvCxnSpPr>
        <p:spPr>
          <a:xfrm flipV="1">
            <a:off x="3154680" y="2300925"/>
            <a:ext cx="2203704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458041" y="2139342"/>
            <a:ext cx="490711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rgbClr val="FFC000"/>
                </a:solidFill>
              </a:rPr>
              <a:t>DB SQL</a:t>
            </a:r>
            <a:r>
              <a:rPr lang="ko-KR" altLang="en-US" sz="1500" dirty="0" smtClean="0">
                <a:solidFill>
                  <a:srgbClr val="FFC000"/>
                </a:solidFill>
              </a:rPr>
              <a:t>문을 사용할 수 있게 틀을 만들어둔 인터페이스</a:t>
            </a:r>
            <a:endParaRPr lang="ko-KR" altLang="en-US" sz="1500" dirty="0">
              <a:solidFill>
                <a:srgbClr val="FFC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58041" y="2560063"/>
            <a:ext cx="39372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solidFill>
                  <a:srgbClr val="92D050"/>
                </a:solidFill>
              </a:rPr>
              <a:t>서버에서 필요한 데이터들을 담는 객체</a:t>
            </a:r>
            <a:r>
              <a:rPr lang="en-US" altLang="ko-KR" sz="1500" dirty="0" smtClean="0">
                <a:solidFill>
                  <a:srgbClr val="92D050"/>
                </a:solidFill>
              </a:rPr>
              <a:t>(API)</a:t>
            </a:r>
            <a:endParaRPr lang="ko-KR" altLang="en-US" sz="1500" dirty="0">
              <a:solidFill>
                <a:srgbClr val="92D05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770633" y="2706624"/>
            <a:ext cx="2587749" cy="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197096" y="3490884"/>
            <a:ext cx="1161286" cy="634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58041" y="3353857"/>
            <a:ext cx="46458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solidFill>
                  <a:srgbClr val="00B0F0"/>
                </a:solidFill>
              </a:rPr>
              <a:t>로그인 관련 처리를 하는 클래스들 </a:t>
            </a:r>
            <a:r>
              <a:rPr lang="en-US" altLang="ko-KR" sz="1500" dirty="0" smtClean="0">
                <a:solidFill>
                  <a:srgbClr val="00B0F0"/>
                </a:solidFill>
              </a:rPr>
              <a:t>(Spring Security)</a:t>
            </a:r>
            <a:endParaRPr lang="ko-KR" altLang="en-US" sz="1500" dirty="0">
              <a:solidFill>
                <a:srgbClr val="00B0F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195024" y="4385738"/>
            <a:ext cx="2203704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58041" y="4256433"/>
            <a:ext cx="46281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solidFill>
                  <a:srgbClr val="0070C0"/>
                </a:solidFill>
              </a:rPr>
              <a:t>사용자 요청에 대한 실직적인 로직을 구현하는 부분</a:t>
            </a:r>
            <a:endParaRPr lang="ko-KR" altLang="en-US" sz="1500" dirty="0">
              <a:solidFill>
                <a:srgbClr val="0070C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3154680" y="4886933"/>
            <a:ext cx="2203704" cy="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58041" y="4729478"/>
            <a:ext cx="18582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solidFill>
                  <a:srgbClr val="0070C0"/>
                </a:solidFill>
              </a:rPr>
              <a:t>각종 유틸 클래스들</a:t>
            </a:r>
            <a:endParaRPr lang="ko-KR" altLang="en-US" sz="1500" dirty="0">
              <a:solidFill>
                <a:srgbClr val="0070C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37560" y="5475919"/>
            <a:ext cx="2020822" cy="1194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58040" y="5341140"/>
            <a:ext cx="30796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solidFill>
                  <a:srgbClr val="7030A0"/>
                </a:solidFill>
              </a:rPr>
              <a:t>사용자 요청을 받아들이는 클래스</a:t>
            </a:r>
            <a:endParaRPr lang="ko-KR" altLang="en-US" sz="15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6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708779" y="659913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34321" y="754912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9777" y="228491"/>
            <a:ext cx="40009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1-3) Mapper Resource </a:t>
            </a:r>
            <a:r>
              <a:rPr lang="ko-KR" altLang="en-US" sz="2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</a:t>
            </a:r>
            <a:endParaRPr lang="en-US" altLang="ko-KR" sz="2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41248" y="5394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62" y="1307701"/>
            <a:ext cx="3571594" cy="33191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52899" y="1595657"/>
            <a:ext cx="6308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 </a:t>
            </a:r>
            <a:r>
              <a:rPr lang="en-US" altLang="ko-KR" dirty="0" smtClean="0">
                <a:solidFill>
                  <a:srgbClr val="00B0F0"/>
                </a:solidFill>
              </a:rPr>
              <a:t>  </a:t>
            </a:r>
            <a:r>
              <a:rPr lang="en-US" altLang="ko-KR" dirty="0" err="1" smtClean="0">
                <a:solidFill>
                  <a:srgbClr val="00B0F0"/>
                </a:solidFill>
              </a:rPr>
              <a:t>Mybatis</a:t>
            </a:r>
            <a:r>
              <a:rPr lang="en-US" altLang="ko-KR" dirty="0" smtClean="0">
                <a:solidFill>
                  <a:srgbClr val="00B0F0"/>
                </a:solidFill>
              </a:rPr>
              <a:t> : </a:t>
            </a:r>
            <a:r>
              <a:rPr lang="ko-KR" altLang="en-US" dirty="0" smtClean="0">
                <a:solidFill>
                  <a:srgbClr val="00B0F0"/>
                </a:solidFill>
              </a:rPr>
              <a:t>스프링에서 </a:t>
            </a:r>
            <a:r>
              <a:rPr lang="en-US" altLang="ko-KR" dirty="0" smtClean="0">
                <a:solidFill>
                  <a:srgbClr val="00B0F0"/>
                </a:solidFill>
              </a:rPr>
              <a:t>DB SQL</a:t>
            </a:r>
            <a:r>
              <a:rPr lang="ko-KR" altLang="en-US" dirty="0" smtClean="0">
                <a:solidFill>
                  <a:srgbClr val="00B0F0"/>
                </a:solidFill>
              </a:rPr>
              <a:t>문을 사용할 수 있게 해주는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r>
              <a:rPr lang="en-US" altLang="ko-KR" dirty="0">
                <a:solidFill>
                  <a:srgbClr val="00B0F0"/>
                </a:solidFill>
              </a:rPr>
              <a:t>	</a:t>
            </a:r>
            <a:r>
              <a:rPr lang="en-US" altLang="ko-KR" dirty="0" smtClean="0">
                <a:solidFill>
                  <a:srgbClr val="00B0F0"/>
                </a:solidFill>
              </a:rPr>
              <a:t>    </a:t>
            </a:r>
            <a:r>
              <a:rPr lang="ko-KR" altLang="en-US" dirty="0" smtClean="0">
                <a:solidFill>
                  <a:srgbClr val="00B0F0"/>
                </a:solidFill>
              </a:rPr>
              <a:t>프레임워크</a:t>
            </a:r>
            <a:endParaRPr lang="ko-KR" altLang="en-US" dirty="0">
              <a:solidFill>
                <a:srgbClr val="00B0F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05000" y="1899345"/>
            <a:ext cx="2414472" cy="3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Process 33"/>
          <p:cNvSpPr/>
          <p:nvPr/>
        </p:nvSpPr>
        <p:spPr>
          <a:xfrm>
            <a:off x="1439724" y="3670552"/>
            <a:ext cx="2130553" cy="39580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Straight Arrow Connector 13"/>
          <p:cNvCxnSpPr>
            <a:stCxn id="34" idx="3"/>
          </p:cNvCxnSpPr>
          <p:nvPr/>
        </p:nvCxnSpPr>
        <p:spPr>
          <a:xfrm flipV="1">
            <a:off x="3570277" y="3831336"/>
            <a:ext cx="1806395" cy="371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76672" y="3683788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데이터베이스 연동에 필요한 정보를 갖고있는 설정파일</a:t>
            </a:r>
            <a:r>
              <a:rPr lang="en-US" altLang="ko-KR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Flowchart: Process 44"/>
          <p:cNvSpPr/>
          <p:nvPr/>
        </p:nvSpPr>
        <p:spPr>
          <a:xfrm>
            <a:off x="1439725" y="3166382"/>
            <a:ext cx="1623516" cy="395804"/>
          </a:xfrm>
          <a:prstGeom prst="flowChartProcess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Straight Arrow Connector 15"/>
          <p:cNvCxnSpPr>
            <a:stCxn id="45" idx="3"/>
          </p:cNvCxnSpPr>
          <p:nvPr/>
        </p:nvCxnSpPr>
        <p:spPr>
          <a:xfrm flipV="1">
            <a:off x="3063241" y="3337560"/>
            <a:ext cx="2313431" cy="2672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85866" y="3152894"/>
            <a:ext cx="524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</a:rPr>
              <a:t>Mapper ( DB </a:t>
            </a:r>
            <a:r>
              <a:rPr lang="ko-KR" altLang="en-US" dirty="0" smtClean="0">
                <a:solidFill>
                  <a:srgbClr val="FFC000"/>
                </a:solidFill>
              </a:rPr>
              <a:t>테이블과 매핑 </a:t>
            </a:r>
            <a:r>
              <a:rPr lang="en-US" altLang="ko-KR" dirty="0" smtClean="0">
                <a:solidFill>
                  <a:srgbClr val="FFC000"/>
                </a:solidFill>
              </a:rPr>
              <a:t>)</a:t>
            </a:r>
            <a:r>
              <a:rPr lang="ko-KR" altLang="en-US" dirty="0" smtClean="0">
                <a:solidFill>
                  <a:srgbClr val="FFC000"/>
                </a:solidFill>
              </a:rPr>
              <a:t>와 관련된 설정파일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47" name="Flowchart: Process 46"/>
          <p:cNvSpPr/>
          <p:nvPr/>
        </p:nvSpPr>
        <p:spPr>
          <a:xfrm>
            <a:off x="1439724" y="2213816"/>
            <a:ext cx="2510483" cy="859110"/>
          </a:xfrm>
          <a:prstGeom prst="flowChartProcess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959352" y="2613594"/>
            <a:ext cx="1417320" cy="1805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485866" y="2428928"/>
            <a:ext cx="3857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Mapper ( DB </a:t>
            </a:r>
            <a:r>
              <a:rPr lang="ko-KR" altLang="en-US" dirty="0" smtClean="0">
                <a:solidFill>
                  <a:srgbClr val="7030A0"/>
                </a:solidFill>
              </a:rPr>
              <a:t>테이블과 매핑 </a:t>
            </a:r>
            <a:r>
              <a:rPr lang="en-US" altLang="ko-KR" dirty="0" smtClean="0">
                <a:solidFill>
                  <a:srgbClr val="7030A0"/>
                </a:solidFill>
              </a:rPr>
              <a:t>)</a:t>
            </a:r>
            <a:r>
              <a:rPr lang="ko-KR" altLang="en-US" dirty="0">
                <a:solidFill>
                  <a:srgbClr val="7030A0"/>
                </a:solidFill>
              </a:rPr>
              <a:t> </a:t>
            </a:r>
            <a:r>
              <a:rPr lang="ko-KR" altLang="en-US" dirty="0" smtClean="0">
                <a:solidFill>
                  <a:srgbClr val="7030A0"/>
                </a:solidFill>
              </a:rPr>
              <a:t>파일 </a:t>
            </a:r>
            <a:endParaRPr lang="en-US" altLang="ko-KR" dirty="0" smtClean="0">
              <a:solidFill>
                <a:srgbClr val="7030A0"/>
              </a:solidFill>
            </a:endParaRPr>
          </a:p>
          <a:p>
            <a:r>
              <a:rPr lang="en-US" altLang="ko-KR" dirty="0" smtClean="0">
                <a:solidFill>
                  <a:srgbClr val="7030A0"/>
                </a:solidFill>
              </a:rPr>
              <a:t>– SQL query</a:t>
            </a:r>
            <a:r>
              <a:rPr lang="ko-KR" altLang="en-US" dirty="0" smtClean="0">
                <a:solidFill>
                  <a:srgbClr val="7030A0"/>
                </a:solidFill>
              </a:rPr>
              <a:t>문 작성하는 파일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49" name="Flowchart: Process 48"/>
          <p:cNvSpPr/>
          <p:nvPr/>
        </p:nvSpPr>
        <p:spPr>
          <a:xfrm>
            <a:off x="1116744" y="1751280"/>
            <a:ext cx="1388256" cy="395804"/>
          </a:xfrm>
          <a:prstGeom prst="flowChartProcess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Flowchart: Process 49"/>
          <p:cNvSpPr/>
          <p:nvPr/>
        </p:nvSpPr>
        <p:spPr>
          <a:xfrm>
            <a:off x="1316736" y="4146839"/>
            <a:ext cx="1261873" cy="395804"/>
          </a:xfrm>
          <a:prstGeom prst="flowChart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615184" y="4343400"/>
            <a:ext cx="2761488" cy="914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85866" y="416787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Log </a:t>
            </a:r>
            <a:r>
              <a:rPr lang="ko-KR" altLang="en-US" dirty="0" smtClean="0">
                <a:solidFill>
                  <a:srgbClr val="00B050"/>
                </a:solidFill>
              </a:rPr>
              <a:t>관련 파일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39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708779" y="659913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34321" y="754912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9777" y="228491"/>
            <a:ext cx="54279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1-4) Spring Configuration </a:t>
            </a:r>
            <a:r>
              <a:rPr lang="ko-KR" altLang="en-US" sz="2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간단한 설명</a:t>
            </a:r>
            <a:endParaRPr lang="en-US" altLang="ko-KR" sz="2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41248" y="5394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21" y="1307700"/>
            <a:ext cx="3680761" cy="4718195"/>
          </a:xfrm>
          <a:prstGeom prst="rect">
            <a:avLst/>
          </a:prstGeom>
        </p:spPr>
      </p:pic>
      <p:sp>
        <p:nvSpPr>
          <p:cNvPr id="23" name="Flowchart: Process 22"/>
          <p:cNvSpPr/>
          <p:nvPr/>
        </p:nvSpPr>
        <p:spPr>
          <a:xfrm>
            <a:off x="1604316" y="3145535"/>
            <a:ext cx="2702508" cy="288035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38344" y="1527048"/>
            <a:ext cx="652928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빨간 박스 안에 있는 </a:t>
            </a:r>
            <a:r>
              <a:rPr lang="en-US" altLang="ko-KR" sz="1500" dirty="0" smtClean="0"/>
              <a:t>.xml </a:t>
            </a:r>
            <a:r>
              <a:rPr lang="ko-KR" altLang="en-US" sz="1500" dirty="0" smtClean="0"/>
              <a:t>파일들은 모두 설정파일이라고 보면된다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 smtClean="0"/>
              <a:t>1) servlet-context.xml </a:t>
            </a:r>
            <a:r>
              <a:rPr lang="ko-KR" altLang="en-US" sz="1500" dirty="0" smtClean="0"/>
              <a:t>파일은 </a:t>
            </a:r>
            <a:r>
              <a:rPr lang="en-US" altLang="ko-KR" sz="1500" dirty="0" smtClean="0"/>
              <a:t>resource </a:t>
            </a:r>
            <a:r>
              <a:rPr lang="ko-KR" altLang="en-US" sz="1500" dirty="0" smtClean="0"/>
              <a:t>파일 경로 설정 및 </a:t>
            </a:r>
            <a:r>
              <a:rPr lang="en-US" altLang="ko-KR" sz="1500" dirty="0" smtClean="0"/>
              <a:t>view</a:t>
            </a:r>
            <a:r>
              <a:rPr lang="ko-KR" altLang="en-US" sz="1500" dirty="0" smtClean="0"/>
              <a:t>파일</a:t>
            </a:r>
            <a:endParaRPr lang="en-US" altLang="ko-KR" sz="1500" dirty="0" smtClean="0"/>
          </a:p>
          <a:p>
            <a:r>
              <a:rPr lang="en-US" altLang="ko-KR" sz="1500" dirty="0" smtClean="0"/>
              <a:t>   </a:t>
            </a:r>
            <a:r>
              <a:rPr lang="ko-KR" altLang="en-US" sz="1500" dirty="0" smtClean="0"/>
              <a:t>경로 설정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의존성주입 설정 등을 하게된다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 smtClean="0"/>
              <a:t>2) urlrewrite.xml </a:t>
            </a:r>
            <a:r>
              <a:rPr lang="ko-KR" altLang="en-US" sz="1500" dirty="0" smtClean="0"/>
              <a:t>파일은 </a:t>
            </a:r>
            <a:r>
              <a:rPr lang="en-US" altLang="ko-KR" sz="1500" dirty="0" err="1" smtClean="0"/>
              <a:t>AngularJs</a:t>
            </a:r>
            <a:r>
              <a:rPr lang="ko-KR" altLang="en-US" sz="1500" dirty="0" smtClean="0"/>
              <a:t>의 </a:t>
            </a:r>
            <a:r>
              <a:rPr lang="en-US" altLang="ko-KR" sz="1500" dirty="0" err="1" smtClean="0"/>
              <a:t>url</a:t>
            </a:r>
            <a:r>
              <a:rPr lang="en-US" altLang="ko-KR" sz="1500" dirty="0" smtClean="0"/>
              <a:t> Routing </a:t>
            </a:r>
            <a:r>
              <a:rPr lang="ko-KR" altLang="en-US" sz="1500" dirty="0" smtClean="0"/>
              <a:t>기능을 사용할 때</a:t>
            </a:r>
            <a:endParaRPr lang="en-US" altLang="ko-KR" sz="1500" dirty="0" smtClean="0"/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</a:t>
            </a:r>
            <a:r>
              <a:rPr lang="ko-KR" altLang="en-US" sz="1500" dirty="0" smtClean="0"/>
              <a:t>발생하는 문제점을 해결하기 위한 설정파일이다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 smtClean="0"/>
              <a:t>3) spring-security.xml </a:t>
            </a:r>
            <a:r>
              <a:rPr lang="ko-KR" altLang="en-US" sz="1500" dirty="0" smtClean="0"/>
              <a:t>파일은 회원관리를 위한 </a:t>
            </a:r>
            <a:r>
              <a:rPr lang="en-US" altLang="ko-KR" sz="1500" dirty="0" smtClean="0"/>
              <a:t>spring security </a:t>
            </a:r>
            <a:r>
              <a:rPr lang="ko-KR" altLang="en-US" sz="1500" dirty="0" smtClean="0"/>
              <a:t>프레임워크</a:t>
            </a:r>
            <a:endParaRPr lang="en-US" altLang="ko-KR" sz="1500" dirty="0" smtClean="0"/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</a:t>
            </a:r>
            <a:r>
              <a:rPr lang="ko-KR" altLang="en-US" sz="1500" dirty="0" smtClean="0"/>
              <a:t>관련 설정을 하는 파일이다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 smtClean="0"/>
              <a:t>4) root-context.xml </a:t>
            </a:r>
            <a:r>
              <a:rPr lang="ko-KR" altLang="en-US" sz="1500" dirty="0" smtClean="0"/>
              <a:t>파일은 스프링과 데이터베이스 연동을 위한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설정</a:t>
            </a:r>
            <a:endParaRPr lang="en-US" altLang="ko-KR" sz="1500" dirty="0" smtClean="0"/>
          </a:p>
          <a:p>
            <a:r>
              <a:rPr lang="en-US" altLang="ko-KR" sz="1500" dirty="0" smtClean="0"/>
              <a:t>   </a:t>
            </a:r>
            <a:r>
              <a:rPr lang="ko-KR" altLang="en-US" sz="1500" dirty="0" smtClean="0"/>
              <a:t>을 하는 파일이다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 smtClean="0"/>
              <a:t>5) web.xml </a:t>
            </a:r>
            <a:r>
              <a:rPr lang="ko-KR" altLang="en-US" sz="1500" dirty="0" smtClean="0"/>
              <a:t>파일은 각종 설정파일 경로탐색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필터설정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url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패턴 설정 등을</a:t>
            </a:r>
            <a:endParaRPr lang="en-US" altLang="ko-KR" sz="1500" dirty="0" smtClean="0"/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</a:t>
            </a:r>
            <a:r>
              <a:rPr lang="ko-KR" altLang="en-US" sz="1500" dirty="0" smtClean="0"/>
              <a:t>하는 파일이다</a:t>
            </a:r>
            <a:r>
              <a:rPr lang="en-US" altLang="ko-KR" sz="15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258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708779" y="659913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34321" y="754912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9777" y="228491"/>
            <a:ext cx="2691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2-1) </a:t>
            </a:r>
            <a:r>
              <a:rPr lang="ko-KR" altLang="en-US" sz="2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디렉토리 구조</a:t>
            </a:r>
            <a:endParaRPr lang="en-US" altLang="ko-KR" sz="2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41248" y="5394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56632" y="1691640"/>
            <a:ext cx="56311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solidFill>
                  <a:srgbClr val="FF0000"/>
                </a:solidFill>
              </a:rPr>
              <a:t>프론트엔드와 관련된 모든 파일들이 </a:t>
            </a:r>
            <a:r>
              <a:rPr lang="en-US" altLang="ko-KR" sz="1500" dirty="0" err="1" smtClean="0">
                <a:solidFill>
                  <a:srgbClr val="FF0000"/>
                </a:solidFill>
              </a:rPr>
              <a:t>webapp</a:t>
            </a:r>
            <a:r>
              <a:rPr lang="ko-KR" altLang="en-US" sz="1500" dirty="0" smtClean="0">
                <a:solidFill>
                  <a:srgbClr val="FF0000"/>
                </a:solidFill>
              </a:rPr>
              <a:t>폴더안에 들어간다</a:t>
            </a:r>
            <a:r>
              <a:rPr lang="en-US" altLang="ko-KR" sz="1500" dirty="0" smtClean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79" y="1092230"/>
            <a:ext cx="3888212" cy="5015962"/>
          </a:xfrm>
          <a:prstGeom prst="rect">
            <a:avLst/>
          </a:prstGeom>
        </p:spPr>
      </p:pic>
      <p:sp>
        <p:nvSpPr>
          <p:cNvPr id="12" name="Flowchart: Process 11"/>
          <p:cNvSpPr/>
          <p:nvPr/>
        </p:nvSpPr>
        <p:spPr>
          <a:xfrm>
            <a:off x="1419857" y="1676476"/>
            <a:ext cx="1634239" cy="33832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072384" y="1850213"/>
            <a:ext cx="19659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1700273" y="2052610"/>
            <a:ext cx="2304799" cy="546441"/>
          </a:xfrm>
          <a:prstGeom prst="flowChartProcess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005072" y="2340864"/>
            <a:ext cx="1051560" cy="7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56631" y="2182581"/>
            <a:ext cx="65239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solidFill>
                  <a:srgbClr val="FFC000"/>
                </a:solidFill>
              </a:rPr>
              <a:t>프론트 작업에 필요한 각종 </a:t>
            </a:r>
            <a:r>
              <a:rPr lang="en-US" altLang="ko-KR" sz="1500" dirty="0" err="1" smtClean="0">
                <a:solidFill>
                  <a:srgbClr val="FFC000"/>
                </a:solidFill>
              </a:rPr>
              <a:t>css</a:t>
            </a:r>
            <a:r>
              <a:rPr lang="en-US" altLang="ko-KR" sz="1500" dirty="0" smtClean="0">
                <a:solidFill>
                  <a:srgbClr val="FFC000"/>
                </a:solidFill>
              </a:rPr>
              <a:t>, </a:t>
            </a:r>
            <a:r>
              <a:rPr lang="en-US" altLang="ko-KR" sz="1500" dirty="0" err="1" smtClean="0">
                <a:solidFill>
                  <a:srgbClr val="FFC000"/>
                </a:solidFill>
              </a:rPr>
              <a:t>javascript</a:t>
            </a:r>
            <a:r>
              <a:rPr lang="en-US" altLang="ko-KR" sz="1500" dirty="0" smtClean="0">
                <a:solidFill>
                  <a:srgbClr val="FFC000"/>
                </a:solidFill>
              </a:rPr>
              <a:t> </a:t>
            </a:r>
            <a:r>
              <a:rPr lang="ko-KR" altLang="en-US" sz="1500" dirty="0" smtClean="0">
                <a:solidFill>
                  <a:srgbClr val="FFC000"/>
                </a:solidFill>
              </a:rPr>
              <a:t>파일들을 로딩시키는 </a:t>
            </a:r>
            <a:r>
              <a:rPr lang="en-US" altLang="ko-KR" sz="1500" dirty="0" smtClean="0">
                <a:solidFill>
                  <a:srgbClr val="FFC000"/>
                </a:solidFill>
              </a:rPr>
              <a:t>html </a:t>
            </a:r>
            <a:r>
              <a:rPr lang="ko-KR" altLang="en-US" sz="1500" dirty="0" smtClean="0">
                <a:solidFill>
                  <a:srgbClr val="FFC000"/>
                </a:solidFill>
              </a:rPr>
              <a:t>파일</a:t>
            </a:r>
            <a:endParaRPr lang="en-US" altLang="ko-KR" sz="1500" dirty="0" smtClean="0">
              <a:solidFill>
                <a:srgbClr val="FFC000"/>
              </a:solidFill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1700272" y="2663147"/>
            <a:ext cx="2743712" cy="896284"/>
          </a:xfrm>
          <a:prstGeom prst="flowChartProcess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443984" y="3111289"/>
            <a:ext cx="59436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56631" y="2949706"/>
            <a:ext cx="64075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rgbClr val="7030A0"/>
                </a:solidFill>
              </a:rPr>
              <a:t>SPA( Single Page Application ) </a:t>
            </a:r>
            <a:r>
              <a:rPr lang="ko-KR" altLang="en-US" sz="1500" dirty="0" smtClean="0">
                <a:solidFill>
                  <a:srgbClr val="7030A0"/>
                </a:solidFill>
              </a:rPr>
              <a:t>구성을 위한 </a:t>
            </a:r>
            <a:r>
              <a:rPr lang="en-US" altLang="ko-KR" sz="1500" dirty="0" err="1" smtClean="0">
                <a:solidFill>
                  <a:srgbClr val="7030A0"/>
                </a:solidFill>
              </a:rPr>
              <a:t>AngularJs</a:t>
            </a:r>
            <a:r>
              <a:rPr lang="en-US" altLang="ko-KR" sz="1500" dirty="0" smtClean="0">
                <a:solidFill>
                  <a:srgbClr val="7030A0"/>
                </a:solidFill>
              </a:rPr>
              <a:t> </a:t>
            </a:r>
            <a:r>
              <a:rPr lang="ko-KR" altLang="en-US" sz="1500" dirty="0" smtClean="0">
                <a:solidFill>
                  <a:srgbClr val="7030A0"/>
                </a:solidFill>
              </a:rPr>
              <a:t>파일</a:t>
            </a:r>
            <a:endParaRPr lang="en-US" altLang="ko-KR" sz="1500" dirty="0" smtClean="0">
              <a:solidFill>
                <a:srgbClr val="7030A0"/>
              </a:solidFill>
            </a:endParaRPr>
          </a:p>
          <a:p>
            <a:r>
              <a:rPr lang="en-US" altLang="ko-KR" sz="1500" dirty="0" smtClean="0">
                <a:solidFill>
                  <a:srgbClr val="7030A0"/>
                </a:solidFill>
              </a:rPr>
              <a:t>- </a:t>
            </a:r>
            <a:r>
              <a:rPr lang="en-US" altLang="ko-KR" sz="1500" dirty="0" err="1" smtClean="0">
                <a:solidFill>
                  <a:srgbClr val="7030A0"/>
                </a:solidFill>
              </a:rPr>
              <a:t>AngularJs</a:t>
            </a:r>
            <a:r>
              <a:rPr lang="ko-KR" altLang="en-US" sz="1500" dirty="0" smtClean="0">
                <a:solidFill>
                  <a:srgbClr val="7030A0"/>
                </a:solidFill>
              </a:rPr>
              <a:t>는 프론트엔드 프레임워크이다</a:t>
            </a:r>
            <a:r>
              <a:rPr lang="en-US" altLang="ko-KR" sz="1500" dirty="0" smtClean="0">
                <a:solidFill>
                  <a:srgbClr val="7030A0"/>
                </a:solidFill>
              </a:rPr>
              <a:t>. (</a:t>
            </a:r>
            <a:r>
              <a:rPr lang="ko-KR" altLang="en-US" sz="1500" dirty="0" smtClean="0">
                <a:solidFill>
                  <a:srgbClr val="7030A0"/>
                </a:solidFill>
              </a:rPr>
              <a:t>스프링은 백엔드 프레임워크</a:t>
            </a:r>
            <a:r>
              <a:rPr lang="en-US" altLang="ko-KR" sz="1500" dirty="0" smtClean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4" name="Flowchart: Process 23"/>
          <p:cNvSpPr/>
          <p:nvPr/>
        </p:nvSpPr>
        <p:spPr>
          <a:xfrm>
            <a:off x="1682240" y="3588254"/>
            <a:ext cx="2743712" cy="1521979"/>
          </a:xfrm>
          <a:prstGeom prst="flowChart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25952" y="4287817"/>
            <a:ext cx="59436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56631" y="4144424"/>
            <a:ext cx="487825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solidFill>
                  <a:srgbClr val="00B050"/>
                </a:solidFill>
              </a:rPr>
              <a:t>화면을 작성하는데 필요한 정적파일들로 구성되어있다</a:t>
            </a:r>
            <a:r>
              <a:rPr lang="en-US" altLang="ko-KR" sz="1500" dirty="0" smtClean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27" name="Flowchart: Process 26"/>
          <p:cNvSpPr/>
          <p:nvPr/>
        </p:nvSpPr>
        <p:spPr>
          <a:xfrm>
            <a:off x="1682240" y="5136093"/>
            <a:ext cx="2121664" cy="554882"/>
          </a:xfrm>
          <a:prstGeom prst="flowChartProcess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03904" y="5413535"/>
            <a:ext cx="1252727" cy="907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56631" y="5251951"/>
            <a:ext cx="29386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solidFill>
                  <a:srgbClr val="00B0F0"/>
                </a:solidFill>
              </a:rPr>
              <a:t>화면에 보여지는 </a:t>
            </a:r>
            <a:r>
              <a:rPr lang="en-US" altLang="ko-KR" sz="1500" dirty="0" smtClean="0">
                <a:solidFill>
                  <a:srgbClr val="00B0F0"/>
                </a:solidFill>
              </a:rPr>
              <a:t>html </a:t>
            </a:r>
            <a:r>
              <a:rPr lang="ko-KR" altLang="en-US" sz="1500" dirty="0" smtClean="0">
                <a:solidFill>
                  <a:srgbClr val="00B0F0"/>
                </a:solidFill>
              </a:rPr>
              <a:t>템플릿들</a:t>
            </a:r>
            <a:endParaRPr lang="en-US" altLang="ko-KR" sz="1500" dirty="0" smtClean="0">
              <a:solidFill>
                <a:srgbClr val="00B0F0"/>
              </a:solidFill>
            </a:endParaRPr>
          </a:p>
        </p:txBody>
      </p:sp>
      <p:sp>
        <p:nvSpPr>
          <p:cNvPr id="30" name="Flowchart: Process 29"/>
          <p:cNvSpPr/>
          <p:nvPr/>
        </p:nvSpPr>
        <p:spPr>
          <a:xfrm>
            <a:off x="1682240" y="5713970"/>
            <a:ext cx="1634239" cy="338329"/>
          </a:xfrm>
          <a:prstGeom prst="flowChartProcess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316479" y="5883134"/>
            <a:ext cx="1740152" cy="284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56631" y="5703796"/>
            <a:ext cx="72330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solidFill>
                  <a:srgbClr val="002060"/>
                </a:solidFill>
              </a:rPr>
              <a:t>스프링 설정파일들과 </a:t>
            </a:r>
            <a:r>
              <a:rPr lang="en-US" altLang="ko-KR" sz="1500" dirty="0" smtClean="0">
                <a:solidFill>
                  <a:srgbClr val="002060"/>
                </a:solidFill>
              </a:rPr>
              <a:t>view </a:t>
            </a:r>
            <a:r>
              <a:rPr lang="ko-KR" altLang="en-US" sz="1500" dirty="0" smtClean="0">
                <a:solidFill>
                  <a:srgbClr val="002060"/>
                </a:solidFill>
              </a:rPr>
              <a:t>페이지들로 구성되어 있다</a:t>
            </a:r>
            <a:r>
              <a:rPr lang="en-US" altLang="ko-KR" sz="1500" dirty="0" smtClean="0">
                <a:solidFill>
                  <a:srgbClr val="002060"/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solidFill>
                  <a:srgbClr val="002060"/>
                </a:solidFill>
              </a:rPr>
              <a:t>현재는 템플릿들을 </a:t>
            </a:r>
            <a:r>
              <a:rPr lang="en-US" altLang="ko-KR" sz="1500" dirty="0" smtClean="0">
                <a:solidFill>
                  <a:srgbClr val="002060"/>
                </a:solidFill>
              </a:rPr>
              <a:t>WEB-INF </a:t>
            </a:r>
            <a:r>
              <a:rPr lang="ko-KR" altLang="en-US" sz="1500" dirty="0" smtClean="0">
                <a:solidFill>
                  <a:srgbClr val="002060"/>
                </a:solidFill>
              </a:rPr>
              <a:t>밖으로 빼놨는데 차후에 </a:t>
            </a:r>
            <a:r>
              <a:rPr lang="en-US" altLang="ko-KR" sz="1500" dirty="0" smtClean="0">
                <a:solidFill>
                  <a:srgbClr val="002060"/>
                </a:solidFill>
              </a:rPr>
              <a:t>view</a:t>
            </a:r>
            <a:r>
              <a:rPr lang="ko-KR" altLang="en-US" sz="1500" dirty="0" smtClean="0">
                <a:solidFill>
                  <a:srgbClr val="002060"/>
                </a:solidFill>
              </a:rPr>
              <a:t>안에 넣을 수도 있음</a:t>
            </a:r>
            <a:endParaRPr lang="en-US" altLang="ko-KR" sz="15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44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907</Words>
  <Application>Microsoft Office PowerPoint</Application>
  <PresentationFormat>Widescreen</PresentationFormat>
  <Paragraphs>162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나눔스퀘어 Bold</vt:lpstr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배수용</dc:creator>
  <cp:lastModifiedBy>박종태</cp:lastModifiedBy>
  <cp:revision>104</cp:revision>
  <dcterms:created xsi:type="dcterms:W3CDTF">2018-01-08T06:30:18Z</dcterms:created>
  <dcterms:modified xsi:type="dcterms:W3CDTF">2018-02-06T14:53:50Z</dcterms:modified>
</cp:coreProperties>
</file>