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7" r:id="rId2"/>
    <p:sldId id="365" r:id="rId3"/>
    <p:sldId id="457" r:id="rId4"/>
    <p:sldId id="459" r:id="rId5"/>
    <p:sldId id="462" r:id="rId6"/>
    <p:sldId id="403" r:id="rId7"/>
    <p:sldId id="460" r:id="rId8"/>
    <p:sldId id="404" r:id="rId9"/>
    <p:sldId id="405" r:id="rId10"/>
    <p:sldId id="407" r:id="rId11"/>
    <p:sldId id="398" r:id="rId12"/>
    <p:sldId id="455" r:id="rId13"/>
    <p:sldId id="461" r:id="rId14"/>
    <p:sldId id="284" r:id="rId15"/>
  </p:sldIdLst>
  <p:sldSz cx="9144000" cy="6858000" type="screen4x3"/>
  <p:notesSz cx="6858000" cy="9144000"/>
  <p:embeddedFontLst>
    <p:embeddedFont>
      <p:font typeface="KoPubWorld돋움체 Bold" panose="020B0600000101010101" charset="-127"/>
      <p:bold r:id="rId17"/>
    </p:embeddedFont>
    <p:embeddedFont>
      <p:font typeface="KoPub돋움체 Bold" panose="020B0600000101010101" charset="-127"/>
      <p:regular r:id="rId18"/>
      <p:bold r:id="rId19"/>
    </p:embeddedFont>
    <p:embeddedFont>
      <p:font typeface="나눔고딕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맑은 고딕" panose="020B0503020000020004" pitchFamily="50" charset="-127"/>
      <p:regular r:id="rId22"/>
      <p:bold r:id="rId23"/>
    </p:embeddedFont>
    <p:embeddedFont>
      <p:font typeface="휴먼모음T" panose="0203050400010101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17"/>
    <a:srgbClr val="F47320"/>
    <a:srgbClr val="FFFFFF"/>
    <a:srgbClr val="F79646"/>
    <a:srgbClr val="222A36"/>
    <a:srgbClr val="7F7F7F"/>
    <a:srgbClr val="C52123"/>
    <a:srgbClr val="542708"/>
    <a:srgbClr val="00AF50"/>
    <a:srgbClr val="418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6" autoAdjust="0"/>
    <p:restoredTop sz="95128" autoAdjust="0"/>
  </p:normalViewPr>
  <p:slideViewPr>
    <p:cSldViewPr showGuides="1">
      <p:cViewPr varScale="1">
        <p:scale>
          <a:sx n="79" d="100"/>
          <a:sy n="79" d="100"/>
        </p:scale>
        <p:origin x="254" y="82"/>
      </p:cViewPr>
      <p:guideLst>
        <p:guide orient="horz" pos="34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1574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4F14A-FC45-456B-92FC-296132F4EBE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1C58-83CA-4B76-8EDC-A5527FEB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색갈 있는 글씨를 빠르게 읽고 장표를 넘긴다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01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색갈 있는 글씨를 빠르게 읽고 장표를 넘긴다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9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8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3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4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0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65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1C58-83CA-4B76-8EDC-A5527FEBE9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6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114300" y="0"/>
            <a:ext cx="9366820" cy="6858000"/>
            <a:chOff x="0" y="412"/>
            <a:chExt cx="10382250" cy="7200078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412"/>
              <a:ext cx="10333038" cy="7200078"/>
            </a:xfrm>
            <a:prstGeom prst="rect">
              <a:avLst/>
            </a:prstGeom>
          </p:spPr>
        </p:pic>
        <p:sp>
          <p:nvSpPr>
            <p:cNvPr id="10" name="자유형 9"/>
            <p:cNvSpPr/>
            <p:nvPr userDrawn="1"/>
          </p:nvSpPr>
          <p:spPr>
            <a:xfrm>
              <a:off x="6981825" y="666750"/>
              <a:ext cx="3400425" cy="3324225"/>
            </a:xfrm>
            <a:custGeom>
              <a:avLst/>
              <a:gdLst>
                <a:gd name="connsiteX0" fmla="*/ 428625 w 3400425"/>
                <a:gd name="connsiteY0" fmla="*/ 3305175 h 3324225"/>
                <a:gd name="connsiteX1" fmla="*/ 3400425 w 3400425"/>
                <a:gd name="connsiteY1" fmla="*/ 361950 h 3324225"/>
                <a:gd name="connsiteX2" fmla="*/ 3352800 w 3400425"/>
                <a:gd name="connsiteY2" fmla="*/ 0 h 3324225"/>
                <a:gd name="connsiteX3" fmla="*/ 0 w 3400425"/>
                <a:gd name="connsiteY3" fmla="*/ 3324225 h 3324225"/>
                <a:gd name="connsiteX4" fmla="*/ 428625 w 3400425"/>
                <a:gd name="connsiteY4" fmla="*/ 3305175 h 332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0425" h="3324225">
                  <a:moveTo>
                    <a:pt x="428625" y="3305175"/>
                  </a:moveTo>
                  <a:lnTo>
                    <a:pt x="3400425" y="361950"/>
                  </a:lnTo>
                  <a:lnTo>
                    <a:pt x="3352800" y="0"/>
                  </a:lnTo>
                  <a:lnTo>
                    <a:pt x="0" y="3324225"/>
                  </a:lnTo>
                  <a:lnTo>
                    <a:pt x="428625" y="3305175"/>
                  </a:lnTo>
                  <a:close/>
                </a:path>
              </a:pathLst>
            </a:custGeom>
            <a:gradFill>
              <a:gsLst>
                <a:gs pos="53000">
                  <a:srgbClr val="FF8F3D"/>
                </a:gs>
                <a:gs pos="0">
                  <a:srgbClr val="FF8F3D"/>
                </a:gs>
                <a:gs pos="100000">
                  <a:srgbClr val="F155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7686799" y="4021771"/>
              <a:ext cx="2646239" cy="2675023"/>
            </a:xfrm>
            <a:custGeom>
              <a:avLst/>
              <a:gdLst>
                <a:gd name="connsiteX0" fmla="*/ 2646239 w 2646239"/>
                <a:gd name="connsiteY0" fmla="*/ 0 h 2675023"/>
                <a:gd name="connsiteX1" fmla="*/ 2646239 w 2646239"/>
                <a:gd name="connsiteY1" fmla="*/ 351414 h 2675023"/>
                <a:gd name="connsiteX2" fmla="*/ 347632 w 2646239"/>
                <a:gd name="connsiteY2" fmla="*/ 2675023 h 2675023"/>
                <a:gd name="connsiteX3" fmla="*/ 0 w 2646239"/>
                <a:gd name="connsiteY3" fmla="*/ 2675023 h 2675023"/>
                <a:gd name="connsiteX4" fmla="*/ 2646239 w 2646239"/>
                <a:gd name="connsiteY4" fmla="*/ 0 h 267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239" h="2675023">
                  <a:moveTo>
                    <a:pt x="2646239" y="0"/>
                  </a:moveTo>
                  <a:lnTo>
                    <a:pt x="2646239" y="351414"/>
                  </a:lnTo>
                  <a:lnTo>
                    <a:pt x="347632" y="2675023"/>
                  </a:lnTo>
                  <a:lnTo>
                    <a:pt x="0" y="2675023"/>
                  </a:lnTo>
                  <a:lnTo>
                    <a:pt x="2646239" y="0"/>
                  </a:lnTo>
                  <a:close/>
                </a:path>
              </a:pathLst>
            </a:custGeom>
            <a:solidFill>
              <a:srgbClr val="C8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7885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" y="413"/>
            <a:ext cx="9646737" cy="6857589"/>
            <a:chOff x="1" y="411"/>
            <a:chExt cx="10871560" cy="7201587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411"/>
              <a:ext cx="10335203" cy="720158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 userDrawn="1"/>
          </p:nvSpPr>
          <p:spPr>
            <a:xfrm rot="18900000">
              <a:off x="7901260" y="5979755"/>
              <a:ext cx="2970301" cy="581788"/>
            </a:xfrm>
            <a:prstGeom prst="rect">
              <a:avLst/>
            </a:prstGeom>
          </p:spPr>
          <p:txBody>
            <a:bodyPr wrap="none" tIns="0" bIns="0" anchor="ctr">
              <a:spAutoFit/>
            </a:bodyPr>
            <a:lstStyle/>
            <a:p>
              <a:pPr defTabSz="914583">
                <a:buClr>
                  <a:srgbClr val="32A3D7"/>
                </a:buClr>
                <a:buSzPct val="90000"/>
              </a:pPr>
              <a:r>
                <a:rPr lang="en-US" altLang="ko-KR" sz="3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  <a:alpha val="37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</a:t>
              </a:r>
              <a:endParaRPr lang="ko-KR" altLang="en-US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  <a:alpha val="37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3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13"/>
            <a:ext cx="9143999" cy="68575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04271" y="1066836"/>
            <a:ext cx="184731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286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97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52397" y="160998"/>
            <a:ext cx="6563359" cy="682592"/>
          </a:xfrm>
          <a:noFill/>
        </p:spPr>
        <p:txBody>
          <a:bodyPr wrap="square" rtlCol="0">
            <a:noAutofit/>
          </a:bodyPr>
          <a:lstStyle>
            <a:lvl1pPr marL="0" algn="l">
              <a:defRPr lang="ko-KR" altLang="en-US" sz="2000" b="1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42708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+mn-cs"/>
              </a:defRPr>
            </a:lvl1pPr>
          </a:lstStyle>
          <a:p>
            <a:pPr marL="0" lvl="0" algn="l"/>
            <a:r>
              <a:rPr lang="ko-KR" altLang="en-US" dirty="0"/>
              <a:t>빅데이터 분석</a:t>
            </a: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237936" y="6520266"/>
            <a:ext cx="668696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7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857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57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76854" y="931372"/>
            <a:ext cx="8689823" cy="593991"/>
          </a:xfrm>
          <a:noFill/>
        </p:spPr>
        <p:txBody>
          <a:bodyPr wrap="square" lIns="95420" tIns="47710" rIns="95420" bIns="47710" rtlCol="0">
            <a:noAutofit/>
          </a:bodyPr>
          <a:lstStyle>
            <a:lvl1pPr marL="0" indent="0">
              <a:lnSpc>
                <a:spcPct val="100000"/>
              </a:lnSpc>
              <a:buNone/>
              <a:def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맑은 고딕" panose="020B0503020000020004" pitchFamily="50" charset="-127"/>
                <a:cs typeface="Arial" pitchFamily="34" charset="0"/>
              </a:defRPr>
            </a:lvl1pPr>
            <a:lvl2pPr>
              <a:defRPr lang="ko-KR" altLang="en-US" sz="1912" dirty="0" smtClean="0"/>
            </a:lvl2pPr>
            <a:lvl3pPr>
              <a:defRPr lang="ko-KR" altLang="en-US" sz="1912" dirty="0" smtClean="0"/>
            </a:lvl3pPr>
            <a:lvl4pPr>
              <a:defRPr lang="ko-KR" altLang="en-US" sz="1912" dirty="0" smtClean="0"/>
            </a:lvl4pPr>
            <a:lvl5pPr>
              <a:defRPr lang="ko-KR" altLang="en-US" sz="1912" dirty="0"/>
            </a:lvl5pPr>
          </a:lstStyle>
          <a:p>
            <a:pPr marL="0" lvl="0" algn="just" defTabSz="957824" latinLnBrk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274597" y="24428"/>
            <a:ext cx="859301" cy="0"/>
          </a:xfrm>
          <a:prstGeom prst="line">
            <a:avLst/>
          </a:prstGeom>
          <a:ln w="76200">
            <a:solidFill>
              <a:srgbClr val="F473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68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  <p15:guide id="3" pos="6056" userDrawn="1">
          <p15:clr>
            <a:srgbClr val="FBAE40"/>
          </p15:clr>
        </p15:guide>
        <p15:guide id="4" orient="horz" pos="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300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13"/>
            <a:ext cx="9143999" cy="685758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79713" y="5157194"/>
            <a:ext cx="6912242" cy="1573679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r"/>
            <a:r>
              <a:rPr lang="en-US" altLang="ko-KR" sz="9600" spc="-30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9600" spc="-300" dirty="0">
              <a:solidFill>
                <a:schemeClr val="bg1">
                  <a:lumMod val="8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9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28888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3C0B7182-F292-46DB-8EE6-B5EE1BD39903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2E5B9BBF-7DBE-4D83-9391-9546D601DB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4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e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95536" y="1916832"/>
            <a:ext cx="7488831" cy="68259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자연어 처리 기반의 제철 음식 추천 </a:t>
            </a:r>
            <a:r>
              <a:rPr lang="en-US" altLang="ko-KR" sz="32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ChatBot</a:t>
            </a:r>
            <a:r>
              <a:rPr lang="ko-KR" altLang="en-US" sz="2400" b="1" dirty="0">
                <a:solidFill>
                  <a:srgbClr val="54270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                         </a:t>
            </a:r>
            <a:r>
              <a:rPr lang="en-US" altLang="ko-KR" sz="2400" b="1" dirty="0">
                <a:solidFill>
                  <a:srgbClr val="54270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sz="2400" b="1" dirty="0">
                <a:solidFill>
                  <a:srgbClr val="54270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착수보고서</a:t>
            </a:r>
            <a:r>
              <a:rPr lang="en-US" altLang="ko-KR" sz="2400" b="1" dirty="0">
                <a:solidFill>
                  <a:srgbClr val="54270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</a:t>
            </a:r>
            <a:endParaRPr lang="ko-KR" altLang="en-US" sz="2800" b="1" dirty="0">
              <a:solidFill>
                <a:srgbClr val="54270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10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397" y="82112"/>
            <a:ext cx="6712783" cy="682592"/>
          </a:xfrm>
        </p:spPr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구현 계획 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B2AFC-B5C7-467E-9B38-113388FC0F8B}"/>
              </a:ext>
            </a:extLst>
          </p:cNvPr>
          <p:cNvSpPr txBox="1"/>
          <p:nvPr/>
        </p:nvSpPr>
        <p:spPr>
          <a:xfrm>
            <a:off x="467544" y="93129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47320"/>
                </a:solidFill>
              </a:rPr>
              <a:t>프로토 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45964-2CF7-4FAF-A700-963BBD2D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" y="1281796"/>
            <a:ext cx="6820491" cy="5105842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4ECF74C-A564-4D91-B892-59875BEB7038}"/>
              </a:ext>
            </a:extLst>
          </p:cNvPr>
          <p:cNvSpPr/>
          <p:nvPr/>
        </p:nvSpPr>
        <p:spPr>
          <a:xfrm>
            <a:off x="1475656" y="285293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A0BCAF0-071A-423F-BA3F-F841F45D5954}"/>
              </a:ext>
            </a:extLst>
          </p:cNvPr>
          <p:cNvSpPr/>
          <p:nvPr/>
        </p:nvSpPr>
        <p:spPr>
          <a:xfrm>
            <a:off x="1475656" y="3520097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CB49703-4A92-4659-8D0E-24E15A59B6EF}"/>
              </a:ext>
            </a:extLst>
          </p:cNvPr>
          <p:cNvSpPr/>
          <p:nvPr/>
        </p:nvSpPr>
        <p:spPr>
          <a:xfrm>
            <a:off x="5004048" y="494116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71653-5620-41A3-B39F-2E89706EAE79}"/>
              </a:ext>
            </a:extLst>
          </p:cNvPr>
          <p:cNvSpPr txBox="1"/>
          <p:nvPr/>
        </p:nvSpPr>
        <p:spPr>
          <a:xfrm>
            <a:off x="480069" y="279978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문맥이해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B06AF-73C8-40FB-A2E1-2B0C59270F35}"/>
              </a:ext>
            </a:extLst>
          </p:cNvPr>
          <p:cNvSpPr txBox="1"/>
          <p:nvPr/>
        </p:nvSpPr>
        <p:spPr>
          <a:xfrm>
            <a:off x="480069" y="348883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질의응답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DFA46-8F20-4292-9499-B75B39C804DF}"/>
              </a:ext>
            </a:extLst>
          </p:cNvPr>
          <p:cNvSpPr txBox="1"/>
          <p:nvPr/>
        </p:nvSpPr>
        <p:spPr>
          <a:xfrm>
            <a:off x="4105652" y="489875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맛집추천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474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E9FB-3665-9541-80CA-2A7B5878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기대 효과</a:t>
            </a:r>
            <a:endParaRPr kumimoji="1" lang="ko-Kore-KR" altLang="en-US" sz="28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B5060-4942-BB4D-B96C-0B705B0A0404}"/>
              </a:ext>
            </a:extLst>
          </p:cNvPr>
          <p:cNvSpPr txBox="1"/>
          <p:nvPr/>
        </p:nvSpPr>
        <p:spPr bwMode="auto">
          <a:xfrm>
            <a:off x="723218" y="1364452"/>
            <a:ext cx="6425624" cy="224676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141287" indent="-285750" defTabSz="914524" fontAlgn="ctr">
              <a:buClr>
                <a:srgbClr val="32A3D7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2000" b="1" spc="-90" dirty="0">
                <a:ln>
                  <a:solidFill>
                    <a:srgbClr val="FF0000">
                      <a:alpha val="0"/>
                    </a:srgbClr>
                  </a:solidFill>
                </a:ln>
                <a:effectLst>
                  <a:glow rad="127000">
                    <a:schemeClr val="bg1"/>
                  </a:glow>
                </a:effectLst>
                <a:latin typeface="+mn-ea"/>
              </a:rPr>
              <a:t>국내 농수산물 소비 촉진</a:t>
            </a:r>
            <a:endParaRPr lang="en-US" altLang="ko-KR" sz="2000" b="1" spc="-90" dirty="0">
              <a:ln>
                <a:solidFill>
                  <a:srgbClr val="FF0000">
                    <a:alpha val="0"/>
                  </a:srgbClr>
                </a:solidFill>
              </a:ln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pPr marL="141287" indent="-285750" defTabSz="914524" fontAlgn="ctr">
              <a:buClr>
                <a:srgbClr val="32A3D7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lang="en-US" altLang="ko-KR" sz="2000" b="1" spc="-90" dirty="0">
              <a:ln>
                <a:solidFill>
                  <a:srgbClr val="FF0000">
                    <a:alpha val="0"/>
                  </a:srgbClr>
                </a:solidFill>
              </a:ln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pPr marL="141287" indent="-285750" defTabSz="914524" fontAlgn="ctr">
              <a:buClr>
                <a:srgbClr val="32A3D7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lang="en-US" altLang="ko-KR" sz="2000" b="1" spc="-90" dirty="0">
              <a:ln>
                <a:solidFill>
                  <a:srgbClr val="FF0000">
                    <a:alpha val="0"/>
                  </a:srgbClr>
                </a:solidFill>
              </a:ln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pPr marL="141287" indent="-285750" defTabSz="914524" fontAlgn="ctr">
              <a:buClr>
                <a:srgbClr val="32A3D7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2000" b="1" spc="-90" dirty="0">
                <a:ln>
                  <a:solidFill>
                    <a:srgbClr val="FF0000">
                      <a:alpha val="0"/>
                    </a:srgbClr>
                  </a:solidFill>
                </a:ln>
                <a:effectLst>
                  <a:glow rad="127000">
                    <a:schemeClr val="bg1"/>
                  </a:glow>
                </a:effectLst>
                <a:latin typeface="+mn-ea"/>
              </a:rPr>
              <a:t>맛집 추천으로 사용자의 건강과 삶의 만족도 증진</a:t>
            </a:r>
            <a:endParaRPr lang="en-US" altLang="ko-KR" sz="2000" b="1" spc="-90" dirty="0">
              <a:ln>
                <a:solidFill>
                  <a:srgbClr val="FF0000">
                    <a:alpha val="0"/>
                  </a:srgbClr>
                </a:solidFill>
              </a:ln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pPr defTabSz="914524" fontAlgn="ctr">
              <a:buClr>
                <a:srgbClr val="32A3D7"/>
              </a:buClr>
              <a:buSzPct val="90000"/>
              <a:defRPr/>
            </a:pPr>
            <a:endParaRPr lang="en-US" altLang="ko-KR" sz="2000" b="1" spc="-90" dirty="0">
              <a:ln>
                <a:solidFill>
                  <a:srgbClr val="FF0000">
                    <a:alpha val="0"/>
                  </a:srgbClr>
                </a:solidFill>
              </a:ln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pPr marL="141287" indent="-285750" defTabSz="914524" fontAlgn="ctr">
              <a:buClr>
                <a:srgbClr val="32A3D7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lang="en-US" altLang="ko-KR" sz="2000" b="1" spc="-90" dirty="0">
              <a:ln>
                <a:solidFill>
                  <a:srgbClr val="FF0000">
                    <a:alpha val="0"/>
                  </a:srgbClr>
                </a:solidFill>
              </a:ln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pPr marL="141287" indent="-285750" defTabSz="914524" fontAlgn="ctr">
              <a:buClr>
                <a:srgbClr val="32A3D7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2000" b="1" spc="-90" dirty="0">
                <a:ln>
                  <a:solidFill>
                    <a:srgbClr val="FF0000">
                      <a:alpha val="0"/>
                    </a:srgbClr>
                  </a:solidFill>
                </a:ln>
                <a:effectLst>
                  <a:glow rad="127000">
                    <a:schemeClr val="bg1"/>
                  </a:glow>
                </a:effectLst>
                <a:latin typeface="+mn-ea"/>
              </a:rPr>
              <a:t>추천시스템 기반의 제철음식관련 비즈니스 생태계 구축</a:t>
            </a:r>
          </a:p>
        </p:txBody>
      </p:sp>
    </p:spTree>
    <p:extLst>
      <p:ext uri="{BB962C8B-B14F-4D97-AF65-F5344CB8AC3E}">
        <p14:creationId xmlns:p14="http://schemas.microsoft.com/office/powerpoint/2010/main" val="23125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Silver Numeral Clock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67" r="21551"/>
          <a:stretch/>
        </p:blipFill>
        <p:spPr bwMode="auto">
          <a:xfrm>
            <a:off x="4384284" y="2047827"/>
            <a:ext cx="3362320" cy="26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추진</a:t>
            </a:r>
            <a:r>
              <a:rPr lang="ko-KR" altLang="en-US" dirty="0"/>
              <a:t> </a:t>
            </a:r>
            <a:r>
              <a:rPr lang="ko-KR" altLang="en-US" sz="2800" dirty="0">
                <a:latin typeface="+mn-ea"/>
                <a:ea typeface="+mn-ea"/>
              </a:rPr>
              <a:t>일정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731303" y="1555778"/>
            <a:ext cx="6003026" cy="425711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금번 지원을 통한 사업 </a:t>
            </a:r>
            <a:r>
              <a:rPr lang="ko-KR" altLang="en-US" b="1" dirty="0">
                <a:solidFill>
                  <a:srgbClr val="F47320"/>
                </a:solidFill>
                <a:latin typeface="+mn-ea"/>
                <a:ea typeface="+mn-ea"/>
              </a:rPr>
              <a:t>추진일정은 </a:t>
            </a:r>
            <a:r>
              <a:rPr lang="en-US" altLang="ko-KR" b="1" dirty="0">
                <a:solidFill>
                  <a:srgbClr val="F47320"/>
                </a:solidFill>
                <a:latin typeface="+mn-ea"/>
                <a:ea typeface="+mn-ea"/>
              </a:rPr>
              <a:t>2020</a:t>
            </a:r>
            <a:r>
              <a:rPr lang="ko-KR" altLang="en-US" b="1" dirty="0">
                <a:solidFill>
                  <a:srgbClr val="F47320"/>
                </a:solidFill>
                <a:latin typeface="+mn-ea"/>
                <a:ea typeface="+mn-ea"/>
              </a:rPr>
              <a:t>년 </a:t>
            </a:r>
            <a:r>
              <a:rPr lang="en-US" altLang="ko-KR" b="1" dirty="0">
                <a:solidFill>
                  <a:srgbClr val="F47320"/>
                </a:solidFill>
                <a:latin typeface="+mn-ea"/>
                <a:ea typeface="+mn-ea"/>
              </a:rPr>
              <a:t>9</a:t>
            </a:r>
            <a:r>
              <a:rPr lang="ko-KR" altLang="en-US" b="1" dirty="0">
                <a:solidFill>
                  <a:srgbClr val="F47320"/>
                </a:solidFill>
                <a:latin typeface="+mn-ea"/>
                <a:ea typeface="+mn-ea"/>
              </a:rPr>
              <a:t>월부터 </a:t>
            </a:r>
            <a:r>
              <a:rPr lang="en-US" altLang="ko-KR" b="1" dirty="0">
                <a:solidFill>
                  <a:srgbClr val="F47320"/>
                </a:solidFill>
                <a:latin typeface="+mn-ea"/>
                <a:ea typeface="+mn-ea"/>
              </a:rPr>
              <a:t>12</a:t>
            </a:r>
            <a:r>
              <a:rPr lang="ko-KR" altLang="en-US" b="1" dirty="0">
                <a:solidFill>
                  <a:srgbClr val="F47320"/>
                </a:solidFill>
                <a:latin typeface="+mn-ea"/>
                <a:ea typeface="+mn-ea"/>
              </a:rPr>
              <a:t>월까지 </a:t>
            </a:r>
            <a:r>
              <a:rPr lang="en-US" altLang="ko-KR" b="1" dirty="0">
                <a:solidFill>
                  <a:srgbClr val="F47320"/>
                </a:solidFill>
                <a:latin typeface="+mn-ea"/>
                <a:ea typeface="+mn-ea"/>
              </a:rPr>
              <a:t>4</a:t>
            </a:r>
            <a:r>
              <a:rPr lang="ko-KR" altLang="en-US" b="1" dirty="0">
                <a:solidFill>
                  <a:srgbClr val="F47320"/>
                </a:solidFill>
                <a:latin typeface="+mn-ea"/>
                <a:ea typeface="+mn-ea"/>
              </a:rPr>
              <a:t>개월</a:t>
            </a:r>
            <a:r>
              <a:rPr lang="ko-KR" altLang="en-US" dirty="0">
                <a:latin typeface="+mn-ea"/>
                <a:ea typeface="+mn-ea"/>
              </a:rPr>
              <a:t>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18415"/>
              </p:ext>
            </p:extLst>
          </p:nvPr>
        </p:nvGraphicFramePr>
        <p:xfrm>
          <a:off x="1547664" y="1592804"/>
          <a:ext cx="6179599" cy="3888437"/>
        </p:xfrm>
        <a:graphic>
          <a:graphicData uri="http://schemas.openxmlformats.org/drawingml/2006/table">
            <a:tbl>
              <a:tblPr/>
              <a:tblGrid>
                <a:gridCol w="927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73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600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-50" dirty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effectLst>
                          <a:glow rad="635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effectLst>
                          <a:glow rad="635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500" dirty="0" err="1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  <a:r>
                        <a:rPr lang="en-US" altLang="ko-KR" sz="800" b="1" kern="0" spc="500" dirty="0">
                          <a:solidFill>
                            <a:schemeClr val="bg1"/>
                          </a:solidFill>
                          <a:effectLst>
                            <a:glow rad="635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(2021)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>
                          <a:glow rad="635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chemeClr val="bg1"/>
                        </a:solidFill>
                        <a:effectLst>
                          <a:glow rad="635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64" marR="9564" marT="9564" marB="9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bg1"/>
                        </a:solidFill>
                        <a:effectLst>
                          <a:glow rad="635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64" marR="9564" marT="9564" marB="9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7W</a:t>
                      </a: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8W</a:t>
                      </a: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12W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13W</a:t>
                      </a: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14w</a:t>
                      </a: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4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수립 및  착수보고</a:t>
                      </a:r>
                    </a:p>
                  </a:txBody>
                  <a:tcPr marL="6855" marR="6855" marT="6855" marB="68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-6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4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확보</a:t>
                      </a:r>
                      <a:r>
                        <a:rPr lang="en-US" altLang="ko-KR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정제</a:t>
                      </a:r>
                    </a:p>
                  </a:txBody>
                  <a:tcPr marL="6855" marR="6855" marT="6855" marB="68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-6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4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</a:p>
                  </a:txBody>
                  <a:tcPr marL="6855" marR="6855" marT="6855" marB="68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-6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94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설계</a:t>
                      </a:r>
                    </a:p>
                  </a:txBody>
                  <a:tcPr marL="6855" marR="6855" marT="6855" marB="68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-6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94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학습</a:t>
                      </a:r>
                      <a:r>
                        <a:rPr lang="en-US" altLang="ko-KR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-6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94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성능 분석</a:t>
                      </a:r>
                    </a:p>
                  </a:txBody>
                  <a:tcPr marL="6855" marR="6855" marT="6855" marB="68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-6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94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보완</a:t>
                      </a: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-6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94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50" dirty="0" err="1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챗봇</a:t>
                      </a: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0" spc="-6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94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50" dirty="0">
                          <a:solidFill>
                            <a:schemeClr val="tx1"/>
                          </a:solidFill>
                          <a:effectLst>
                            <a:glow rad="101600">
                              <a:schemeClr val="bg1">
                                <a:alpha val="60000"/>
                              </a:schemeClr>
                            </a:glo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최종 보고서 준비</a:t>
                      </a:r>
                    </a:p>
                  </a:txBody>
                  <a:tcPr marL="6855" marR="6855" marT="6855" marB="685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-6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glow rad="101600">
                            <a:schemeClr val="bg1">
                              <a:alpha val="60000"/>
                            </a:schemeClr>
                          </a:glo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9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5" marR="6855" marT="6855" marB="6855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0" marR="9140" marT="9140" marB="9140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473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005827" y="2150100"/>
            <a:ext cx="890128" cy="70595"/>
            <a:chOff x="2218806" y="1775977"/>
            <a:chExt cx="1625511" cy="9199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2315188" y="1821975"/>
              <a:ext cx="1483725" cy="0"/>
            </a:xfrm>
            <a:prstGeom prst="line">
              <a:avLst/>
            </a:prstGeom>
            <a:noFill/>
            <a:ln w="254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43" name="타원 42"/>
            <p:cNvSpPr/>
            <p:nvPr/>
          </p:nvSpPr>
          <p:spPr>
            <a:xfrm>
              <a:off x="221880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374915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>
                <a:latin typeface="+mn-ea"/>
              </a:endParaRPr>
            </a:p>
          </p:txBody>
        </p:sp>
      </p:grpSp>
      <p:sp>
        <p:nvSpPr>
          <p:cNvPr id="7" name="AutoShape 6" descr="Homemade baby food recipes by a french mum | Cooking for my baby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/>
          </a:p>
        </p:txBody>
      </p:sp>
      <p:grpSp>
        <p:nvGrpSpPr>
          <p:cNvPr id="67" name="그룹 66"/>
          <p:cNvGrpSpPr/>
          <p:nvPr/>
        </p:nvGrpSpPr>
        <p:grpSpPr>
          <a:xfrm>
            <a:off x="3561203" y="2539027"/>
            <a:ext cx="965859" cy="68998"/>
            <a:chOff x="2218806" y="1775977"/>
            <a:chExt cx="1321563" cy="91997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2315187" y="1821975"/>
              <a:ext cx="1182192" cy="0"/>
            </a:xfrm>
            <a:prstGeom prst="line">
              <a:avLst/>
            </a:prstGeom>
            <a:noFill/>
            <a:ln w="254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69" name="타원 68"/>
            <p:cNvSpPr/>
            <p:nvPr/>
          </p:nvSpPr>
          <p:spPr>
            <a:xfrm>
              <a:off x="221880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3445208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>
                <a:latin typeface="+mn-ea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146422" y="2927955"/>
            <a:ext cx="965859" cy="68998"/>
            <a:chOff x="2218806" y="1775977"/>
            <a:chExt cx="1321563" cy="91997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315187" y="1821975"/>
              <a:ext cx="1182192" cy="0"/>
            </a:xfrm>
            <a:prstGeom prst="line">
              <a:avLst/>
            </a:prstGeom>
            <a:noFill/>
            <a:ln w="254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73" name="타원 72"/>
            <p:cNvSpPr/>
            <p:nvPr/>
          </p:nvSpPr>
          <p:spPr>
            <a:xfrm>
              <a:off x="221880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3445208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>
                <a:latin typeface="+mn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632255" y="3303909"/>
            <a:ext cx="965859" cy="68998"/>
            <a:chOff x="2218806" y="1775977"/>
            <a:chExt cx="1321563" cy="91997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2315187" y="1821975"/>
              <a:ext cx="1182192" cy="0"/>
            </a:xfrm>
            <a:prstGeom prst="line">
              <a:avLst/>
            </a:prstGeom>
            <a:noFill/>
            <a:ln w="254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77" name="타원 76"/>
            <p:cNvSpPr/>
            <p:nvPr/>
          </p:nvSpPr>
          <p:spPr>
            <a:xfrm>
              <a:off x="221880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3445208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>
                <a:latin typeface="+mn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042732" y="3692562"/>
            <a:ext cx="965859" cy="68998"/>
            <a:chOff x="2218806" y="1775977"/>
            <a:chExt cx="1321563" cy="91997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2315187" y="1821975"/>
              <a:ext cx="1182192" cy="0"/>
            </a:xfrm>
            <a:prstGeom prst="line">
              <a:avLst/>
            </a:prstGeom>
            <a:noFill/>
            <a:ln w="254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81" name="타원 80"/>
            <p:cNvSpPr/>
            <p:nvPr/>
          </p:nvSpPr>
          <p:spPr>
            <a:xfrm>
              <a:off x="221880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3445208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>
                <a:latin typeface="+mn-ea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309457" y="4133482"/>
            <a:ext cx="1260766" cy="68998"/>
            <a:chOff x="2218806" y="1775977"/>
            <a:chExt cx="1725076" cy="91997"/>
          </a:xfrm>
        </p:grpSpPr>
        <p:cxnSp>
          <p:nvCxnSpPr>
            <p:cNvPr id="84" name="직선 연결선 83"/>
            <p:cNvCxnSpPr/>
            <p:nvPr/>
          </p:nvCxnSpPr>
          <p:spPr>
            <a:xfrm>
              <a:off x="2315186" y="1821975"/>
              <a:ext cx="1588569" cy="0"/>
            </a:xfrm>
            <a:prstGeom prst="line">
              <a:avLst/>
            </a:prstGeom>
            <a:noFill/>
            <a:ln w="254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85" name="타원 84"/>
            <p:cNvSpPr/>
            <p:nvPr/>
          </p:nvSpPr>
          <p:spPr>
            <a:xfrm>
              <a:off x="221880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3848721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>
                <a:latin typeface="+mn-ea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957529" y="4865505"/>
            <a:ext cx="1260766" cy="68998"/>
            <a:chOff x="2218806" y="1775977"/>
            <a:chExt cx="1725076" cy="91997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2315186" y="1821975"/>
              <a:ext cx="1588569" cy="0"/>
            </a:xfrm>
            <a:prstGeom prst="line">
              <a:avLst/>
            </a:prstGeom>
            <a:noFill/>
            <a:ln w="254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101" name="타원 100"/>
            <p:cNvSpPr/>
            <p:nvPr/>
          </p:nvSpPr>
          <p:spPr>
            <a:xfrm>
              <a:off x="221880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848721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>
                <a:latin typeface="+mn-ea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2224592-5D4C-44A8-908C-9B3D3E239D6D}"/>
              </a:ext>
            </a:extLst>
          </p:cNvPr>
          <p:cNvGrpSpPr/>
          <p:nvPr/>
        </p:nvGrpSpPr>
        <p:grpSpPr>
          <a:xfrm>
            <a:off x="5652121" y="4494129"/>
            <a:ext cx="1260766" cy="68998"/>
            <a:chOff x="2218806" y="1775977"/>
            <a:chExt cx="1725076" cy="9199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E1541B0-F07E-4FD4-A0B0-3AF2005AE35B}"/>
                </a:ext>
              </a:extLst>
            </p:cNvPr>
            <p:cNvCxnSpPr/>
            <p:nvPr/>
          </p:nvCxnSpPr>
          <p:spPr>
            <a:xfrm>
              <a:off x="2315186" y="1821975"/>
              <a:ext cx="1588569" cy="0"/>
            </a:xfrm>
            <a:prstGeom prst="line">
              <a:avLst/>
            </a:prstGeom>
            <a:noFill/>
            <a:ln w="254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F73E609-0B55-4266-9E46-6C72AE82C7F8}"/>
                </a:ext>
              </a:extLst>
            </p:cNvPr>
            <p:cNvSpPr/>
            <p:nvPr/>
          </p:nvSpPr>
          <p:spPr>
            <a:xfrm>
              <a:off x="221880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47C6808-A027-494B-985C-37BF27D1A699}"/>
                </a:ext>
              </a:extLst>
            </p:cNvPr>
            <p:cNvSpPr/>
            <p:nvPr/>
          </p:nvSpPr>
          <p:spPr>
            <a:xfrm>
              <a:off x="3848721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DBCC55A-66C3-4735-B29F-962D09AE62B0}"/>
              </a:ext>
            </a:extLst>
          </p:cNvPr>
          <p:cNvGrpSpPr/>
          <p:nvPr/>
        </p:nvGrpSpPr>
        <p:grpSpPr>
          <a:xfrm>
            <a:off x="6814221" y="5248616"/>
            <a:ext cx="890128" cy="70595"/>
            <a:chOff x="2218806" y="1775977"/>
            <a:chExt cx="1625511" cy="91997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7A9D3C8-0588-4859-BD88-EAC0FE3ABF85}"/>
                </a:ext>
              </a:extLst>
            </p:cNvPr>
            <p:cNvCxnSpPr/>
            <p:nvPr/>
          </p:nvCxnSpPr>
          <p:spPr>
            <a:xfrm>
              <a:off x="2315188" y="1821975"/>
              <a:ext cx="1483725" cy="0"/>
            </a:xfrm>
            <a:prstGeom prst="line">
              <a:avLst/>
            </a:prstGeom>
            <a:noFill/>
            <a:ln w="254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7495FF-5E2F-4C04-9707-BDA0783C581F}"/>
                </a:ext>
              </a:extLst>
            </p:cNvPr>
            <p:cNvSpPr/>
            <p:nvPr/>
          </p:nvSpPr>
          <p:spPr>
            <a:xfrm>
              <a:off x="221880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45BCF6-3FEA-4C1A-9C0E-54F8DD82E6AE}"/>
                </a:ext>
              </a:extLst>
            </p:cNvPr>
            <p:cNvSpPr/>
            <p:nvPr/>
          </p:nvSpPr>
          <p:spPr>
            <a:xfrm>
              <a:off x="3749156" y="1775977"/>
              <a:ext cx="95161" cy="91997"/>
            </a:xfrm>
            <a:prstGeom prst="ellipse">
              <a:avLst/>
            </a:prstGeom>
            <a:solidFill>
              <a:srgbClr val="FF6600"/>
            </a:solidFill>
            <a:ln w="889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27000" tIns="27000" rIns="27000" bIns="18900" anchor="ctr"/>
            <a:lstStyle/>
            <a:p>
              <a:endParaRPr lang="ko-KR" altLang="en-US" sz="13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93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참고자료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AutoShape 6" descr="Homemade baby food recipes by a french mum | Cooking for my baby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DB497A-A94B-4BCC-9AE3-BA510F2E6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/>
              <a:t>밥보다 건강기능식품</a:t>
            </a:r>
            <a:r>
              <a:rPr lang="en-US" altLang="ko-KR" dirty="0"/>
              <a:t>'…</a:t>
            </a:r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가 띄운 </a:t>
            </a:r>
            <a:r>
              <a:rPr lang="en-US" altLang="ko-KR" dirty="0"/>
              <a:t>5</a:t>
            </a:r>
            <a:r>
              <a:rPr lang="ko-KR" altLang="en-US" dirty="0"/>
              <a:t>조원 시장</a:t>
            </a:r>
            <a:r>
              <a:rPr lang="en-US" altLang="ko-KR" dirty="0"/>
              <a:t>, https://news.mt.co.kr/mtview.php?no=2021031918292315828</a:t>
            </a:r>
          </a:p>
          <a:p>
            <a:endParaRPr lang="en-US" altLang="ko-KR" dirty="0"/>
          </a:p>
          <a:p>
            <a:r>
              <a:rPr lang="ko-KR" altLang="en-US" dirty="0"/>
              <a:t>온라인 마케팅 동향 </a:t>
            </a:r>
            <a:r>
              <a:rPr lang="en-US" altLang="ko-KR" dirty="0"/>
              <a:t>– </a:t>
            </a:r>
            <a:r>
              <a:rPr lang="ko-KR" altLang="en-US" dirty="0"/>
              <a:t>건강기능식품</a:t>
            </a:r>
            <a:r>
              <a:rPr lang="en-US" altLang="ko-KR" dirty="0"/>
              <a:t>, http://www.openads.co.kr/content/contentDetail?contsId=3737</a:t>
            </a:r>
          </a:p>
          <a:p>
            <a:endParaRPr lang="en-US" altLang="ko-KR" dirty="0"/>
          </a:p>
          <a:p>
            <a:r>
              <a:rPr lang="ko-KR" altLang="en-US" dirty="0"/>
              <a:t>건강기능식품 이상사례 </a:t>
            </a:r>
            <a:r>
              <a:rPr lang="en-US" altLang="ko-KR" dirty="0"/>
              <a:t>'2</a:t>
            </a:r>
            <a:r>
              <a:rPr lang="ko-KR" altLang="en-US" dirty="0"/>
              <a:t>배</a:t>
            </a:r>
            <a:r>
              <a:rPr lang="en-US" altLang="ko-KR" dirty="0"/>
              <a:t>' </a:t>
            </a:r>
            <a:r>
              <a:rPr lang="ko-KR" altLang="en-US" dirty="0"/>
              <a:t>증가</a:t>
            </a:r>
            <a:r>
              <a:rPr lang="en-US" altLang="ko-KR" dirty="0"/>
              <a:t>, http://www.dailymedi.com/detail.php?number=859236</a:t>
            </a:r>
          </a:p>
          <a:p>
            <a:endParaRPr lang="en-US" altLang="ko-KR" dirty="0"/>
          </a:p>
          <a:p>
            <a:r>
              <a:rPr lang="ko-KR" altLang="en-US" dirty="0"/>
              <a:t>영양제 다 버려라</a:t>
            </a:r>
            <a:r>
              <a:rPr lang="en-US" altLang="ko-KR" dirty="0"/>
              <a:t>, https://www.sisajournal.com/news/articleView.html?idxno=159769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눈 영양소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루테인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흡연자 폐암 위험 높여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https://www.canceranswer.co.kr/news/articleView.html?idxno=2034</a:t>
            </a:r>
          </a:p>
          <a:p>
            <a:endParaRPr lang="en-US" altLang="ko-KR" dirty="0"/>
          </a:p>
          <a:p>
            <a:r>
              <a:rPr lang="ko-KR" altLang="en-US" dirty="0"/>
              <a:t>코로나 시대 우리 몸을 지킬 수 있는 제철음식</a:t>
            </a:r>
            <a:r>
              <a:rPr lang="en-US" altLang="ko-KR" dirty="0"/>
              <a:t>!!, https://aynuri.co.kr/news/article.html?no=23513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제철 음식은 ‘보약’</a:t>
            </a:r>
            <a:r>
              <a:rPr lang="en-US" altLang="ko-KR" dirty="0"/>
              <a:t>… </a:t>
            </a:r>
            <a:r>
              <a:rPr lang="ko-KR" altLang="en-US" dirty="0"/>
              <a:t>꾸준히 골고루 섭취해야” </a:t>
            </a:r>
            <a:r>
              <a:rPr lang="en-US" altLang="ko-KR" dirty="0"/>
              <a:t>[</a:t>
            </a:r>
            <a:r>
              <a:rPr lang="ko-KR" altLang="en-US" dirty="0"/>
              <a:t>농어촌이 미래다</a:t>
            </a:r>
            <a:r>
              <a:rPr lang="en-US" altLang="ko-KR" dirty="0"/>
              <a:t>-</a:t>
            </a:r>
            <a:r>
              <a:rPr lang="ko-KR" altLang="en-US" dirty="0"/>
              <a:t>그린 라이프</a:t>
            </a:r>
            <a:r>
              <a:rPr lang="en-US" altLang="ko-KR" dirty="0"/>
              <a:t>], http://m.segye.com/view/20200407525577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영상뉴스</a:t>
            </a:r>
            <a:r>
              <a:rPr lang="en-US" altLang="ko-KR" dirty="0"/>
              <a:t>] </a:t>
            </a:r>
            <a:r>
              <a:rPr lang="ko-KR" altLang="en-US" dirty="0"/>
              <a:t>맛</a:t>
            </a:r>
            <a:r>
              <a:rPr lang="en-US" altLang="ko-KR" dirty="0"/>
              <a:t>·</a:t>
            </a:r>
            <a:r>
              <a:rPr lang="ko-KR" altLang="en-US" dirty="0"/>
              <a:t>영양 지금이 최고</a:t>
            </a:r>
            <a:r>
              <a:rPr lang="en-US" altLang="ko-KR" dirty="0"/>
              <a:t>...</a:t>
            </a:r>
            <a:r>
              <a:rPr lang="ko-KR" altLang="en-US" dirty="0"/>
              <a:t>제철 음식 </a:t>
            </a:r>
            <a:r>
              <a:rPr lang="ko-KR" altLang="en-US" dirty="0" err="1"/>
              <a:t>챙겨먹어야</a:t>
            </a:r>
            <a:r>
              <a:rPr lang="en-US" altLang="ko-KR" dirty="0"/>
              <a:t>, http://rbsnews.co.kr/news/articleView.html?idxno=14943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제철 농수산물이 좋은 이유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dirty="0"/>
              <a:t>http://www.foodnmed.com/news/articleView.html?idxno=12149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32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-828600" y="3982341"/>
            <a:ext cx="10945216" cy="893568"/>
          </a:xfrm>
          <a:prstGeom prst="ellipse">
            <a:avLst/>
          </a:prstGeom>
          <a:solidFill>
            <a:schemeClr val="bg1">
              <a:lumMod val="95000"/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3202551" y="4705980"/>
            <a:ext cx="4008515" cy="523220"/>
            <a:chOff x="2666524" y="3842408"/>
            <a:chExt cx="4587630" cy="523220"/>
          </a:xfrm>
        </p:grpSpPr>
        <p:sp>
          <p:nvSpPr>
            <p:cNvPr id="53" name="TextBox 52"/>
            <p:cNvSpPr txBox="1"/>
            <p:nvPr/>
          </p:nvSpPr>
          <p:spPr>
            <a:xfrm>
              <a:off x="3747939" y="3864276"/>
              <a:ext cx="350621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dirty="0">
                  <a:solidFill>
                    <a:sysClr val="windowText" lastClr="000000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프로젝트 소개 및 목표</a:t>
              </a:r>
              <a:endParaRPr lang="en-US" altLang="ko-KR" sz="2400" dirty="0">
                <a:solidFill>
                  <a:sysClr val="windowText" lastClr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66524" y="3842408"/>
              <a:ext cx="912544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048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46529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 defTabSz="1001908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03 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/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6C00"/>
                    </a:gs>
                    <a:gs pos="100000">
                      <a:srgbClr val="E80540"/>
                    </a:gs>
                  </a:gsLst>
                  <a:lin ang="2700000" scaled="0"/>
                </a:gra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202551" y="5229200"/>
            <a:ext cx="4008515" cy="523220"/>
            <a:chOff x="2666524" y="4453182"/>
            <a:chExt cx="4587630" cy="523220"/>
          </a:xfrm>
        </p:grpSpPr>
        <p:sp>
          <p:nvSpPr>
            <p:cNvPr id="56" name="TextBox 55"/>
            <p:cNvSpPr txBox="1"/>
            <p:nvPr/>
          </p:nvSpPr>
          <p:spPr>
            <a:xfrm>
              <a:off x="3747939" y="4475050"/>
              <a:ext cx="350621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dirty="0">
                  <a:solidFill>
                    <a:schemeClr val="tx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 계획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6524" y="4453182"/>
              <a:ext cx="912544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048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46529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 defTabSz="1001908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04 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/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6C00"/>
                    </a:gs>
                    <a:gs pos="100000">
                      <a:srgbClr val="E80540"/>
                    </a:gs>
                  </a:gsLst>
                  <a:lin ang="2700000" scaled="0"/>
                </a:gra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02551" y="5786100"/>
            <a:ext cx="3930488" cy="523220"/>
            <a:chOff x="2666524" y="5063956"/>
            <a:chExt cx="4665967" cy="523220"/>
          </a:xfrm>
        </p:grpSpPr>
        <p:sp>
          <p:nvSpPr>
            <p:cNvPr id="59" name="TextBox 58"/>
            <p:cNvSpPr txBox="1"/>
            <p:nvPr/>
          </p:nvSpPr>
          <p:spPr>
            <a:xfrm>
              <a:off x="3826276" y="5085824"/>
              <a:ext cx="350621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dirty="0">
                  <a:solidFill>
                    <a:sysClr val="windowText" lastClr="000000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기대 효과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66524" y="5063956"/>
              <a:ext cx="912544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048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46529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 defTabSz="1001908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05 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/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6C00"/>
                    </a:gs>
                    <a:gs pos="100000">
                      <a:srgbClr val="E80540"/>
                    </a:gs>
                  </a:gsLst>
                  <a:lin ang="2700000" scaled="0"/>
                </a:gra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131840" y="4129916"/>
            <a:ext cx="3791192" cy="523220"/>
            <a:chOff x="2667823" y="3231634"/>
            <a:chExt cx="3791192" cy="523220"/>
          </a:xfrm>
        </p:grpSpPr>
        <p:sp>
          <p:nvSpPr>
            <p:cNvPr id="65" name="TextBox 64"/>
            <p:cNvSpPr txBox="1"/>
            <p:nvPr/>
          </p:nvSpPr>
          <p:spPr>
            <a:xfrm>
              <a:off x="3669239" y="3253502"/>
              <a:ext cx="2789776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dirty="0">
                  <a:solidFill>
                    <a:sysClr val="windowText" lastClr="000000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프로젝트 선정 배경</a:t>
              </a:r>
              <a:endParaRPr lang="en-US" altLang="ko-KR" sz="2400" dirty="0">
                <a:solidFill>
                  <a:sysClr val="windowText" lastClr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67823" y="3231634"/>
              <a:ext cx="912544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048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46529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 defTabSz="1001908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02 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/</a:t>
              </a:r>
              <a:endPara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6C00"/>
                    </a:gs>
                    <a:gs pos="100000">
                      <a:srgbClr val="E80540"/>
                    </a:gs>
                  </a:gsLst>
                  <a:lin ang="2700000" scaled="0"/>
                </a:gra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211978" y="3566631"/>
            <a:ext cx="3999088" cy="523220"/>
            <a:chOff x="2677313" y="2620860"/>
            <a:chExt cx="4576841" cy="523220"/>
          </a:xfrm>
        </p:grpSpPr>
        <p:sp>
          <p:nvSpPr>
            <p:cNvPr id="68" name="TextBox 67"/>
            <p:cNvSpPr txBox="1"/>
            <p:nvPr/>
          </p:nvSpPr>
          <p:spPr>
            <a:xfrm>
              <a:off x="3747939" y="2642728"/>
              <a:ext cx="350621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 dirty="0">
                  <a:solidFill>
                    <a:sysClr val="windowText" lastClr="000000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팀원 소개 및 역할</a:t>
              </a:r>
              <a:endParaRPr lang="en-US" altLang="ko-KR" sz="2400" dirty="0">
                <a:solidFill>
                  <a:sysClr val="windowText" lastClr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77313" y="2620860"/>
              <a:ext cx="912544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048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46529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 defTabSz="1001908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  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6C00"/>
                    </a:gs>
                    <a:gs pos="100000">
                      <a:srgbClr val="E80540"/>
                    </a:gs>
                  </a:gsLst>
                  <a:lin ang="27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0" name="제목 2">
            <a:extLst>
              <a:ext uri="{FF2B5EF4-FFF2-40B4-BE49-F238E27FC236}">
                <a16:creationId xmlns:a16="http://schemas.microsoft.com/office/drawing/2014/main" id="{27729917-E275-4D4D-8861-72E87D57C1FF}"/>
              </a:ext>
            </a:extLst>
          </p:cNvPr>
          <p:cNvSpPr txBox="1">
            <a:spLocks/>
          </p:cNvSpPr>
          <p:nvPr/>
        </p:nvSpPr>
        <p:spPr>
          <a:xfrm>
            <a:off x="2066447" y="1903186"/>
            <a:ext cx="4968552" cy="68259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 차 </a:t>
            </a:r>
            <a:endParaRPr lang="ko-KR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6FE87F-A4FE-4714-A747-D074226DF6CF}"/>
              </a:ext>
            </a:extLst>
          </p:cNvPr>
          <p:cNvGrpSpPr/>
          <p:nvPr/>
        </p:nvGrpSpPr>
        <p:grpSpPr>
          <a:xfrm>
            <a:off x="3209044" y="6347071"/>
            <a:ext cx="3949342" cy="523220"/>
            <a:chOff x="2666524" y="5063956"/>
            <a:chExt cx="4688349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66D9F3-1C13-45CA-8619-6E633BD262F5}"/>
                </a:ext>
              </a:extLst>
            </p:cNvPr>
            <p:cNvSpPr txBox="1"/>
            <p:nvPr/>
          </p:nvSpPr>
          <p:spPr>
            <a:xfrm>
              <a:off x="3848658" y="5085824"/>
              <a:ext cx="350621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5000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dist="635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sz="2400">
                  <a:solidFill>
                    <a:sysClr val="windowText" lastClr="000000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추진 일정</a:t>
              </a:r>
              <a:endParaRPr lang="ko-KR" altLang="en-US" sz="2400" dirty="0">
                <a:solidFill>
                  <a:sysClr val="windowText" lastClr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646C52-AD21-4B5B-A2F6-7AA8979CD835}"/>
                </a:ext>
              </a:extLst>
            </p:cNvPr>
            <p:cNvSpPr txBox="1"/>
            <p:nvPr/>
          </p:nvSpPr>
          <p:spPr>
            <a:xfrm>
              <a:off x="2666524" y="5063956"/>
              <a:ext cx="912544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048" b="1" spc="-1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946529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 defTabSz="1001908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06 </a:t>
              </a:r>
              <a:r>
                <a:rPr lang="en-US" altLang="ko-KR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6C00"/>
                      </a:gs>
                      <a:gs pos="100000">
                        <a:srgbClr val="E80540"/>
                      </a:gs>
                    </a:gsLst>
                    <a:lin ang="2700000" scaled="0"/>
                  </a:gra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/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6C00"/>
                    </a:gs>
                    <a:gs pos="100000">
                      <a:srgbClr val="E80540"/>
                    </a:gs>
                  </a:gsLst>
                  <a:lin ang="2700000" scaled="0"/>
                </a:gra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86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30A684CD-C8F1-4EBB-A525-3A45D1C6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7" y="82112"/>
            <a:ext cx="6712783" cy="682592"/>
          </a:xfrm>
        </p:spPr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팀원 소개 및 역할</a:t>
            </a:r>
          </a:p>
        </p:txBody>
      </p:sp>
      <p:pic>
        <p:nvPicPr>
          <p:cNvPr id="5" name="Picture 14" descr="409675503">
            <a:extLst>
              <a:ext uri="{FF2B5EF4-FFF2-40B4-BE49-F238E27FC236}">
                <a16:creationId xmlns:a16="http://schemas.microsoft.com/office/drawing/2014/main" id="{783EE3E1-BCD0-4A66-AAF6-111C2600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91" y="401563"/>
            <a:ext cx="2102264" cy="18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06FC0-7570-434C-8832-ADE068067FD0}"/>
              </a:ext>
            </a:extLst>
          </p:cNvPr>
          <p:cNvSpPr txBox="1"/>
          <p:nvPr/>
        </p:nvSpPr>
        <p:spPr>
          <a:xfrm>
            <a:off x="3929278" y="1818015"/>
            <a:ext cx="177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엄태명</a:t>
            </a:r>
            <a:r>
              <a:rPr lang="ko-KR" altLang="en-US" sz="2000" dirty="0"/>
              <a:t> 멘토</a:t>
            </a:r>
          </a:p>
        </p:txBody>
      </p:sp>
      <p:pic>
        <p:nvPicPr>
          <p:cNvPr id="7" name="Picture 2" descr="229758328">
            <a:extLst>
              <a:ext uri="{FF2B5EF4-FFF2-40B4-BE49-F238E27FC236}">
                <a16:creationId xmlns:a16="http://schemas.microsoft.com/office/drawing/2014/main" id="{70F581B2-E0FF-40FC-B788-816867C6A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7" y="4363792"/>
            <a:ext cx="1729504" cy="172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229758328">
            <a:extLst>
              <a:ext uri="{FF2B5EF4-FFF2-40B4-BE49-F238E27FC236}">
                <a16:creationId xmlns:a16="http://schemas.microsoft.com/office/drawing/2014/main" id="{0BAC58DA-C176-40E6-8D99-5E3D8B2C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435800"/>
            <a:ext cx="1729504" cy="172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229758328">
            <a:extLst>
              <a:ext uri="{FF2B5EF4-FFF2-40B4-BE49-F238E27FC236}">
                <a16:creationId xmlns:a16="http://schemas.microsoft.com/office/drawing/2014/main" id="{7600BF0E-A645-4974-9BB3-C9D6FDBD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73" y="2187347"/>
            <a:ext cx="1729504" cy="172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229758328">
            <a:extLst>
              <a:ext uri="{FF2B5EF4-FFF2-40B4-BE49-F238E27FC236}">
                <a16:creationId xmlns:a16="http://schemas.microsoft.com/office/drawing/2014/main" id="{B82B66A3-8D98-4B0D-8929-1B735ED7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" y="2187347"/>
            <a:ext cx="1729504" cy="172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7B3E66-9662-44F9-BA88-7EFAFD142DDD}"/>
              </a:ext>
            </a:extLst>
          </p:cNvPr>
          <p:cNvSpPr txBox="1"/>
          <p:nvPr/>
        </p:nvSpPr>
        <p:spPr>
          <a:xfrm>
            <a:off x="673058" y="3789040"/>
            <a:ext cx="7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김재형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5F2D6-0B48-460A-8697-3788664E9DED}"/>
              </a:ext>
            </a:extLst>
          </p:cNvPr>
          <p:cNvSpPr txBox="1"/>
          <p:nvPr/>
        </p:nvSpPr>
        <p:spPr>
          <a:xfrm>
            <a:off x="673058" y="6093296"/>
            <a:ext cx="7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남건민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3A4C9-5E61-4059-AACD-B4D032014742}"/>
              </a:ext>
            </a:extLst>
          </p:cNvPr>
          <p:cNvSpPr txBox="1"/>
          <p:nvPr/>
        </p:nvSpPr>
        <p:spPr>
          <a:xfrm>
            <a:off x="5174543" y="3789040"/>
            <a:ext cx="7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박장훈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A2FF8-5F50-43FE-9963-70AB1A1241B7}"/>
              </a:ext>
            </a:extLst>
          </p:cNvPr>
          <p:cNvSpPr txBox="1"/>
          <p:nvPr/>
        </p:nvSpPr>
        <p:spPr>
          <a:xfrm>
            <a:off x="5229106" y="6084004"/>
            <a:ext cx="7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오태영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E593F0-7150-4628-8FA9-173D77C7CFB5}"/>
              </a:ext>
            </a:extLst>
          </p:cNvPr>
          <p:cNvSpPr/>
          <p:nvPr/>
        </p:nvSpPr>
        <p:spPr>
          <a:xfrm>
            <a:off x="1872895" y="2308108"/>
            <a:ext cx="2699105" cy="17295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데이터 수집</a:t>
            </a:r>
            <a:endParaRPr kumimoji="1" lang="en-US" altLang="ko-Kore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ko-Kore-KR" altLang="en-US" sz="18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1800">
                <a:solidFill>
                  <a:schemeClr val="tx1"/>
                </a:solidFill>
              </a:rPr>
              <a:t> 전처리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</a:rPr>
              <a:t>Server </a:t>
            </a:r>
            <a:r>
              <a:rPr kumimoji="1" lang="ko-KR" altLang="en-US" sz="1800" dirty="0">
                <a:solidFill>
                  <a:schemeClr val="tx1"/>
                </a:solidFill>
              </a:rPr>
              <a:t>구현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800" dirty="0">
                <a:solidFill>
                  <a:schemeClr val="tx1"/>
                </a:solidFill>
              </a:rPr>
              <a:t> </a:t>
            </a:r>
            <a:r>
              <a:rPr kumimoji="1" lang="ko-KR" altLang="en-US" sz="1800" dirty="0">
                <a:solidFill>
                  <a:schemeClr val="tx1"/>
                </a:solidFill>
              </a:rPr>
              <a:t>모델 구현 및 학습</a:t>
            </a:r>
            <a:endParaRPr kumimoji="1" lang="ko-Kore-KR" altLang="en-US" sz="18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ECDC46-7360-47F8-9017-8F2A4A84EDBD}"/>
              </a:ext>
            </a:extLst>
          </p:cNvPr>
          <p:cNvSpPr/>
          <p:nvPr/>
        </p:nvSpPr>
        <p:spPr>
          <a:xfrm>
            <a:off x="6193375" y="2291005"/>
            <a:ext cx="2699105" cy="17295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데이터 수집</a:t>
            </a:r>
            <a:endParaRPr kumimoji="1" lang="en-US" altLang="ko-Kore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ko-Kore-KR" altLang="en-US" sz="18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1800">
                <a:solidFill>
                  <a:schemeClr val="tx1"/>
                </a:solidFill>
              </a:rPr>
              <a:t> 전처리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</a:rPr>
              <a:t>Server </a:t>
            </a:r>
            <a:r>
              <a:rPr kumimoji="1" lang="ko-KR" altLang="en-US" sz="1800" dirty="0">
                <a:solidFill>
                  <a:schemeClr val="tx1"/>
                </a:solidFill>
              </a:rPr>
              <a:t>구현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800" dirty="0">
                <a:solidFill>
                  <a:schemeClr val="tx1"/>
                </a:solidFill>
              </a:rPr>
              <a:t> </a:t>
            </a:r>
            <a:r>
              <a:rPr kumimoji="1" lang="ko-KR" altLang="en-US" sz="1800" dirty="0">
                <a:solidFill>
                  <a:schemeClr val="tx1"/>
                </a:solidFill>
              </a:rPr>
              <a:t>모델 구현 및 학습</a:t>
            </a:r>
            <a:endParaRPr kumimoji="1" lang="ko-Kore-KR" altLang="en-US" sz="18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0FFB612-D1CA-4BD0-9604-A08C8BF54DC4}"/>
              </a:ext>
            </a:extLst>
          </p:cNvPr>
          <p:cNvSpPr/>
          <p:nvPr/>
        </p:nvSpPr>
        <p:spPr>
          <a:xfrm>
            <a:off x="1907704" y="4551923"/>
            <a:ext cx="2699105" cy="17295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데이터 수집</a:t>
            </a:r>
            <a:endParaRPr kumimoji="1" lang="en-US" altLang="ko-Kore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ko-Kore-KR" altLang="en-US" sz="18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1800">
                <a:solidFill>
                  <a:schemeClr val="tx1"/>
                </a:solidFill>
              </a:rPr>
              <a:t> 전처리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olidFill>
                  <a:schemeClr val="tx1"/>
                </a:solidFill>
              </a:rPr>
              <a:t> </a:t>
            </a:r>
            <a:r>
              <a:rPr kumimoji="1" lang="ko-KR" altLang="en-US" sz="1800" dirty="0">
                <a:solidFill>
                  <a:schemeClr val="tx1"/>
                </a:solidFill>
              </a:rPr>
              <a:t>데이터 분석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</a:rPr>
              <a:t>DB </a:t>
            </a:r>
            <a:r>
              <a:rPr kumimoji="1" lang="ko-KR" altLang="en-US" sz="1800" dirty="0">
                <a:solidFill>
                  <a:schemeClr val="tx1"/>
                </a:solidFill>
              </a:rPr>
              <a:t>설계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800" dirty="0">
                <a:solidFill>
                  <a:schemeClr val="tx1"/>
                </a:solidFill>
              </a:rPr>
              <a:t> </a:t>
            </a:r>
            <a:r>
              <a:rPr kumimoji="1" lang="ko-KR" altLang="en-US" sz="1800" dirty="0">
                <a:solidFill>
                  <a:schemeClr val="tx1"/>
                </a:solidFill>
              </a:rPr>
              <a:t>모델 구현 및 학습</a:t>
            </a:r>
            <a:endParaRPr kumimoji="1" lang="ko-Kore-KR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B450D5-E1DA-46C5-85C0-10AB8BB4691E}"/>
              </a:ext>
            </a:extLst>
          </p:cNvPr>
          <p:cNvSpPr/>
          <p:nvPr/>
        </p:nvSpPr>
        <p:spPr>
          <a:xfrm>
            <a:off x="6228184" y="4551923"/>
            <a:ext cx="2699105" cy="17295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데이터 수집</a:t>
            </a:r>
            <a:endParaRPr kumimoji="1" lang="en-US" altLang="ko-Kore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ko-Kore-KR" altLang="en-US" sz="18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1800">
                <a:solidFill>
                  <a:schemeClr val="tx1"/>
                </a:solidFill>
              </a:rPr>
              <a:t> 전처리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olidFill>
                  <a:schemeClr val="tx1"/>
                </a:solidFill>
              </a:rPr>
              <a:t> </a:t>
            </a:r>
            <a:r>
              <a:rPr kumimoji="1" lang="ko-KR" altLang="en-US" sz="1800" dirty="0">
                <a:solidFill>
                  <a:schemeClr val="tx1"/>
                </a:solidFill>
              </a:rPr>
              <a:t>데이터 분석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ko-KR" sz="1800" dirty="0">
                <a:solidFill>
                  <a:schemeClr val="tx1"/>
                </a:solidFill>
              </a:rPr>
              <a:t>DB </a:t>
            </a:r>
            <a:r>
              <a:rPr kumimoji="1" lang="ko-KR" altLang="en-US" sz="1800" dirty="0">
                <a:solidFill>
                  <a:schemeClr val="tx1"/>
                </a:solidFill>
              </a:rPr>
              <a:t>설계</a:t>
            </a:r>
            <a:endParaRPr kumimoji="1"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800" dirty="0">
                <a:solidFill>
                  <a:schemeClr val="tx1"/>
                </a:solidFill>
              </a:rPr>
              <a:t> </a:t>
            </a:r>
            <a:r>
              <a:rPr kumimoji="1" lang="ko-KR" altLang="en-US" sz="1800" dirty="0">
                <a:solidFill>
                  <a:schemeClr val="tx1"/>
                </a:solidFill>
              </a:rPr>
              <a:t>모델 구현 및 학습</a:t>
            </a:r>
            <a:endParaRPr kumimoji="1" lang="ko-Kore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4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397" y="82112"/>
            <a:ext cx="6712783" cy="682592"/>
          </a:xfrm>
        </p:spPr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프로젝트 선정 배경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F140C5-33A9-4B62-82EE-7E5759B5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0" y="1305462"/>
            <a:ext cx="4007657" cy="27198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5FB9BC-BF7D-4A63-A48C-A9C97202A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94" y="4196585"/>
            <a:ext cx="3815172" cy="472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DE9338-5CCB-41C9-8E02-8E33BB12F2A1}"/>
              </a:ext>
            </a:extLst>
          </p:cNvPr>
          <p:cNvSpPr txBox="1"/>
          <p:nvPr/>
        </p:nvSpPr>
        <p:spPr>
          <a:xfrm>
            <a:off x="5563688" y="706543"/>
            <a:ext cx="2073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47320"/>
                </a:solidFill>
              </a:rPr>
              <a:t>건강기능식품 실태</a:t>
            </a:r>
          </a:p>
        </p:txBody>
      </p:sp>
      <p:pic>
        <p:nvPicPr>
          <p:cNvPr id="18" name="그림 1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1FDFF58-85F9-4065-9158-6DC562A1F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9744"/>
            <a:ext cx="3999852" cy="24782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84DE6C-D547-4FBB-9E40-6C3E247E3D0E}"/>
              </a:ext>
            </a:extLst>
          </p:cNvPr>
          <p:cNvSpPr txBox="1"/>
          <p:nvPr/>
        </p:nvSpPr>
        <p:spPr>
          <a:xfrm>
            <a:off x="1465045" y="706543"/>
            <a:ext cx="2073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47320"/>
                </a:solidFill>
              </a:rPr>
              <a:t>건강기능식품 현황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1B0A97-331B-4F18-B390-410A59226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4" y="3987188"/>
            <a:ext cx="4007657" cy="24303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08A9CA-0D67-4058-B351-D334DD207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70" y="4669025"/>
            <a:ext cx="3619500" cy="43434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EE62CF-E671-4889-901C-0189999C8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94" y="5202374"/>
            <a:ext cx="3815172" cy="1034938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B7D05E-804D-40CE-A64A-B9CB211F4E10}"/>
              </a:ext>
            </a:extLst>
          </p:cNvPr>
          <p:cNvCxnSpPr>
            <a:cxnSpLocks/>
          </p:cNvCxnSpPr>
          <p:nvPr/>
        </p:nvCxnSpPr>
        <p:spPr>
          <a:xfrm>
            <a:off x="7524328" y="5877272"/>
            <a:ext cx="124843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DFA5D7-CC23-434E-BDD4-1FD81006C27A}"/>
              </a:ext>
            </a:extLst>
          </p:cNvPr>
          <p:cNvCxnSpPr>
            <a:cxnSpLocks/>
          </p:cNvCxnSpPr>
          <p:nvPr/>
        </p:nvCxnSpPr>
        <p:spPr>
          <a:xfrm>
            <a:off x="5007961" y="6184760"/>
            <a:ext cx="165227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2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397" y="82112"/>
            <a:ext cx="6712783" cy="682592"/>
          </a:xfrm>
        </p:spPr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프로젝트 선정 배경 </a:t>
            </a:r>
            <a:endParaRPr lang="ko-KR" altLang="en-US" sz="28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B77FD87-38C8-4CD2-80D5-538FA64C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0" y="1394310"/>
            <a:ext cx="3816424" cy="2592288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7EBA22-0F72-4275-979B-ED1671FC96E4}"/>
              </a:ext>
            </a:extLst>
          </p:cNvPr>
          <p:cNvCxnSpPr>
            <a:cxnSpLocks/>
          </p:cNvCxnSpPr>
          <p:nvPr/>
        </p:nvCxnSpPr>
        <p:spPr>
          <a:xfrm>
            <a:off x="395536" y="1780306"/>
            <a:ext cx="2592288" cy="911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09AD38-5CF8-47D4-8117-DE7EC907593A}"/>
              </a:ext>
            </a:extLst>
          </p:cNvPr>
          <p:cNvCxnSpPr>
            <a:cxnSpLocks/>
          </p:cNvCxnSpPr>
          <p:nvPr/>
        </p:nvCxnSpPr>
        <p:spPr>
          <a:xfrm>
            <a:off x="611560" y="2996952"/>
            <a:ext cx="349596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F80EE5-2698-4336-90CE-FCFEE867C154}"/>
              </a:ext>
            </a:extLst>
          </p:cNvPr>
          <p:cNvCxnSpPr>
            <a:cxnSpLocks/>
          </p:cNvCxnSpPr>
          <p:nvPr/>
        </p:nvCxnSpPr>
        <p:spPr>
          <a:xfrm>
            <a:off x="395536" y="3284984"/>
            <a:ext cx="1800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E37F2FAB-1051-4221-8EEC-12A2EF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19" y="1422017"/>
            <a:ext cx="4403638" cy="1768977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B098AED-4D97-4E06-B9B7-CA5CEAC75BC3}"/>
              </a:ext>
            </a:extLst>
          </p:cNvPr>
          <p:cNvCxnSpPr>
            <a:cxnSpLocks/>
          </p:cNvCxnSpPr>
          <p:nvPr/>
        </p:nvCxnSpPr>
        <p:spPr>
          <a:xfrm flipV="1">
            <a:off x="4572000" y="1889186"/>
            <a:ext cx="2859042" cy="664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865DC6E-3C46-427A-A983-9A18303ECC52}"/>
              </a:ext>
            </a:extLst>
          </p:cNvPr>
          <p:cNvSpPr txBox="1"/>
          <p:nvPr/>
        </p:nvSpPr>
        <p:spPr>
          <a:xfrm>
            <a:off x="251520" y="764704"/>
            <a:ext cx="5868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47320"/>
                </a:solidFill>
              </a:rPr>
              <a:t>제철음식의</a:t>
            </a:r>
            <a:r>
              <a:rPr lang="ko-KR" altLang="en-US" dirty="0">
                <a:solidFill>
                  <a:srgbClr val="F47320"/>
                </a:solidFill>
              </a:rPr>
              <a:t> </a:t>
            </a:r>
            <a:r>
              <a:rPr lang="ko-KR" altLang="en-US" sz="2000" dirty="0">
                <a:solidFill>
                  <a:srgbClr val="F47320"/>
                </a:solidFill>
              </a:rPr>
              <a:t>효능</a:t>
            </a:r>
            <a:endParaRPr lang="ko-KR" altLang="en-US" dirty="0">
              <a:solidFill>
                <a:srgbClr val="F4732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536E45-837B-4DB7-A899-5275D9014092}"/>
              </a:ext>
            </a:extLst>
          </p:cNvPr>
          <p:cNvSpPr txBox="1"/>
          <p:nvPr/>
        </p:nvSpPr>
        <p:spPr>
          <a:xfrm>
            <a:off x="395536" y="1136783"/>
            <a:ext cx="151216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D8EF6A-AD7E-463D-A6AF-7D6AE7C4C37E}"/>
              </a:ext>
            </a:extLst>
          </p:cNvPr>
          <p:cNvSpPr txBox="1"/>
          <p:nvPr/>
        </p:nvSpPr>
        <p:spPr>
          <a:xfrm>
            <a:off x="827584" y="436673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해당 계절에 </a:t>
            </a:r>
            <a:r>
              <a:rPr lang="ko-KR" altLang="en-US" dirty="0"/>
              <a:t>필요한 영양소 공급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비타민과 섬유질 함량이 증가하여 맛과 영양이 뛰어남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안전하게 섭취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환경 보전에 유익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B2B36-DD48-4B0D-8FDB-37E68CFE7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284984"/>
            <a:ext cx="4363857" cy="59737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5A6CEFF-DDB1-4883-B519-AD4BAC3E3599}"/>
              </a:ext>
            </a:extLst>
          </p:cNvPr>
          <p:cNvCxnSpPr>
            <a:cxnSpLocks/>
          </p:cNvCxnSpPr>
          <p:nvPr/>
        </p:nvCxnSpPr>
        <p:spPr>
          <a:xfrm>
            <a:off x="6208728" y="3853487"/>
            <a:ext cx="116307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397" y="82112"/>
            <a:ext cx="6712783" cy="682592"/>
          </a:xfrm>
        </p:spPr>
        <p:txBody>
          <a:bodyPr/>
          <a:lstStyle/>
          <a:p>
            <a:r>
              <a:rPr lang="ko-KR" altLang="en-US" sz="2800" dirty="0">
                <a:latin typeface="+mn-ea"/>
                <a:ea typeface="+mn-ea"/>
              </a:rPr>
              <a:t>프로젝트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B2AFC-B5C7-467E-9B38-113388FC0F8B}"/>
              </a:ext>
            </a:extLst>
          </p:cNvPr>
          <p:cNvSpPr txBox="1"/>
          <p:nvPr/>
        </p:nvSpPr>
        <p:spPr>
          <a:xfrm>
            <a:off x="827584" y="4708495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주요 기능 </a:t>
            </a:r>
            <a:r>
              <a:rPr lang="en-US" altLang="ko-KR" dirty="0"/>
              <a:t>: </a:t>
            </a:r>
            <a:r>
              <a:rPr lang="ko-KR" altLang="en-US" dirty="0"/>
              <a:t>제철 농수산물을 사용한 맛집 추천</a:t>
            </a:r>
            <a:r>
              <a:rPr lang="en-US" altLang="ko-KR" dirty="0"/>
              <a:t>, </a:t>
            </a:r>
            <a:r>
              <a:rPr lang="ko-KR" altLang="en-US" dirty="0"/>
              <a:t>질의 응답</a:t>
            </a:r>
            <a:r>
              <a:rPr lang="en-US" altLang="ko-KR" dirty="0"/>
              <a:t>, </a:t>
            </a:r>
            <a:r>
              <a:rPr lang="ko-KR" altLang="en-US" dirty="0"/>
              <a:t>문맥 이해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맛집 추천 원리 </a:t>
            </a:r>
            <a:r>
              <a:rPr lang="en-US" altLang="ko-KR" dirty="0"/>
              <a:t>: </a:t>
            </a:r>
            <a:r>
              <a:rPr lang="ko-KR" altLang="en-US" sz="1800" dirty="0"/>
              <a:t>리뷰 수 대비 평점이 높은 순으로 추천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C1AA0-1E3F-4DE5-B783-D4325520086F}"/>
              </a:ext>
            </a:extLst>
          </p:cNvPr>
          <p:cNvSpPr txBox="1"/>
          <p:nvPr/>
        </p:nvSpPr>
        <p:spPr>
          <a:xfrm>
            <a:off x="366602" y="1030039"/>
            <a:ext cx="8410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자연어 처리 기반 개인 맞춤형 맛집 추천으로 </a:t>
            </a:r>
            <a:endParaRPr lang="en-US" altLang="ko-KR" sz="2400" dirty="0"/>
          </a:p>
          <a:p>
            <a:pPr algn="ctr"/>
            <a:r>
              <a:rPr lang="ko-KR" altLang="en-US" sz="2400" dirty="0"/>
              <a:t>사용자의 건강과 삶의 만족도 증진</a:t>
            </a:r>
          </a:p>
        </p:txBody>
      </p:sp>
      <p:pic>
        <p:nvPicPr>
          <p:cNvPr id="27" name="그림 2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8AD1BCD-946B-435F-BBF2-8AB7CE26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09" y="2577739"/>
            <a:ext cx="1203960" cy="1120140"/>
          </a:xfrm>
          <a:prstGeom prst="rect">
            <a:avLst/>
          </a:prstGeom>
        </p:spPr>
      </p:pic>
      <p:pic>
        <p:nvPicPr>
          <p:cNvPr id="28" name="그림 27" descr="텍스트, 클립아트, 식탁용기구, 커피잔이(가) 표시된 사진&#10;&#10;자동 생성된 설명">
            <a:extLst>
              <a:ext uri="{FF2B5EF4-FFF2-40B4-BE49-F238E27FC236}">
                <a16:creationId xmlns:a16="http://schemas.microsoft.com/office/drawing/2014/main" id="{E8063154-7447-4C55-B65A-1811D1045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87" y="2504204"/>
            <a:ext cx="1299891" cy="126568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278A557-EDCE-4DF7-BE7F-D2298EC9AFFF}"/>
              </a:ext>
            </a:extLst>
          </p:cNvPr>
          <p:cNvCxnSpPr>
            <a:cxnSpLocks/>
          </p:cNvCxnSpPr>
          <p:nvPr/>
        </p:nvCxnSpPr>
        <p:spPr>
          <a:xfrm>
            <a:off x="2195736" y="3049807"/>
            <a:ext cx="1521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4DAE3F-5E4A-40FE-BBB8-0B4A6DF3AD4D}"/>
              </a:ext>
            </a:extLst>
          </p:cNvPr>
          <p:cNvCxnSpPr>
            <a:cxnSpLocks/>
          </p:cNvCxnSpPr>
          <p:nvPr/>
        </p:nvCxnSpPr>
        <p:spPr>
          <a:xfrm>
            <a:off x="5508104" y="3049807"/>
            <a:ext cx="1521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F303FFE-FFA8-47DC-BBF1-38928172F419}"/>
              </a:ext>
            </a:extLst>
          </p:cNvPr>
          <p:cNvCxnSpPr>
            <a:cxnSpLocks/>
          </p:cNvCxnSpPr>
          <p:nvPr/>
        </p:nvCxnSpPr>
        <p:spPr>
          <a:xfrm flipH="1">
            <a:off x="2180671" y="3429000"/>
            <a:ext cx="1502360" cy="3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5A2D1B-D071-4AE7-AAF2-4CC5477EAD65}"/>
              </a:ext>
            </a:extLst>
          </p:cNvPr>
          <p:cNvCxnSpPr>
            <a:cxnSpLocks/>
          </p:cNvCxnSpPr>
          <p:nvPr/>
        </p:nvCxnSpPr>
        <p:spPr>
          <a:xfrm flipH="1">
            <a:off x="5477004" y="3409847"/>
            <a:ext cx="15841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DCB68B-815B-44A0-A5DF-C45D71B5BC1F}"/>
              </a:ext>
            </a:extLst>
          </p:cNvPr>
          <p:cNvSpPr txBox="1"/>
          <p:nvPr/>
        </p:nvSpPr>
        <p:spPr>
          <a:xfrm>
            <a:off x="1899413" y="2640140"/>
            <a:ext cx="223651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ko-KR" altLang="en-US" sz="1400" dirty="0"/>
              <a:t>제철 농수산물 및 식당 질문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D033F-823A-4975-AA27-D0B5888A432D}"/>
              </a:ext>
            </a:extLst>
          </p:cNvPr>
          <p:cNvSpPr txBox="1"/>
          <p:nvPr/>
        </p:nvSpPr>
        <p:spPr>
          <a:xfrm>
            <a:off x="5342772" y="2640140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ko-KR" altLang="en-US" sz="1400" dirty="0"/>
              <a:t>식당정보 및 메뉴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839193-208F-4119-87C5-824C29A6F01D}"/>
              </a:ext>
            </a:extLst>
          </p:cNvPr>
          <p:cNvSpPr txBox="1"/>
          <p:nvPr/>
        </p:nvSpPr>
        <p:spPr>
          <a:xfrm>
            <a:off x="1874776" y="3576759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ko-KR" altLang="en-US" sz="1400" dirty="0" err="1"/>
              <a:t>맛집정보</a:t>
            </a:r>
            <a:r>
              <a:rPr lang="ko-KR" altLang="en-US" sz="1400" dirty="0"/>
              <a:t> 및 메뉴 정보 전달</a:t>
            </a:r>
          </a:p>
          <a:p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0DA45D-2D69-47B5-9A3D-829A5A5D7B3F}"/>
              </a:ext>
            </a:extLst>
          </p:cNvPr>
          <p:cNvSpPr txBox="1"/>
          <p:nvPr/>
        </p:nvSpPr>
        <p:spPr>
          <a:xfrm>
            <a:off x="5195231" y="3530592"/>
            <a:ext cx="223651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ko-KR" altLang="en-US" sz="1400" dirty="0" err="1"/>
              <a:t>맛집정보</a:t>
            </a:r>
            <a:r>
              <a:rPr lang="ko-KR" altLang="en-US" sz="1400" dirty="0"/>
              <a:t> 및 메뉴 정보 전달</a:t>
            </a:r>
          </a:p>
        </p:txBody>
      </p:sp>
      <p:pic>
        <p:nvPicPr>
          <p:cNvPr id="4" name="그림 3" descr="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FBCD227E-71EE-40E9-BCED-36C28DC82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2668421"/>
            <a:ext cx="1088134" cy="11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AF25811-30C8-4A16-A568-F6AFC6025534}"/>
              </a:ext>
            </a:extLst>
          </p:cNvPr>
          <p:cNvSpPr/>
          <p:nvPr/>
        </p:nvSpPr>
        <p:spPr>
          <a:xfrm>
            <a:off x="5433912" y="1196752"/>
            <a:ext cx="1874392" cy="666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356BA4-D897-4300-B7B3-814263D28900}"/>
              </a:ext>
            </a:extLst>
          </p:cNvPr>
          <p:cNvSpPr/>
          <p:nvPr/>
        </p:nvSpPr>
        <p:spPr>
          <a:xfrm>
            <a:off x="723038" y="1407325"/>
            <a:ext cx="2807808" cy="6490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397" y="82112"/>
            <a:ext cx="6712783" cy="682592"/>
          </a:xfrm>
        </p:spPr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구현 계획 </a:t>
            </a:r>
          </a:p>
        </p:txBody>
      </p:sp>
      <p:pic>
        <p:nvPicPr>
          <p:cNvPr id="1026" name="Picture 2" descr="[특징주] 네이버 인수설에 제주은행 고공행진">
            <a:extLst>
              <a:ext uri="{FF2B5EF4-FFF2-40B4-BE49-F238E27FC236}">
                <a16:creationId xmlns:a16="http://schemas.microsoft.com/office/drawing/2014/main" id="{C9C51D78-4A11-4AA2-955D-BC6B4270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31" y="2843571"/>
            <a:ext cx="1577355" cy="140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램프쿡 로고">
            <a:extLst>
              <a:ext uri="{FF2B5EF4-FFF2-40B4-BE49-F238E27FC236}">
                <a16:creationId xmlns:a16="http://schemas.microsoft.com/office/drawing/2014/main" id="{A245DCD1-6D41-4DD3-8155-1B722DEF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18" y="4503794"/>
            <a:ext cx="2299328" cy="8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63781D-2F6D-493C-984F-D129DDD7B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981" y="2187088"/>
            <a:ext cx="2238687" cy="8098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5B167A-C282-478B-A79A-A68BE032A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833" y="3210476"/>
            <a:ext cx="2347788" cy="6666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9BF499-5477-4FDC-A2BE-49DEF68918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79" y="1924220"/>
            <a:ext cx="1775460" cy="75438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089B464-8C63-404F-91B7-187DBF070B19}"/>
              </a:ext>
            </a:extLst>
          </p:cNvPr>
          <p:cNvSpPr/>
          <p:nvPr/>
        </p:nvSpPr>
        <p:spPr>
          <a:xfrm>
            <a:off x="723038" y="1579988"/>
            <a:ext cx="3488922" cy="4009252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F7A78A1-23B4-4115-AD64-D2F289DA19DB}"/>
              </a:ext>
            </a:extLst>
          </p:cNvPr>
          <p:cNvSpPr/>
          <p:nvPr/>
        </p:nvSpPr>
        <p:spPr>
          <a:xfrm>
            <a:off x="5071872" y="1579936"/>
            <a:ext cx="3488922" cy="4009252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F41A1C-402B-40E9-AA62-D05CDAC7D95D}"/>
              </a:ext>
            </a:extLst>
          </p:cNvPr>
          <p:cNvSpPr txBox="1"/>
          <p:nvPr/>
        </p:nvSpPr>
        <p:spPr>
          <a:xfrm>
            <a:off x="5433912" y="1401931"/>
            <a:ext cx="268252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47320"/>
                </a:solidFill>
              </a:rPr>
              <a:t>식당 및 메뉴 관련 데이터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9DCCC-526D-4BF2-B5A7-25D698CB306B}"/>
              </a:ext>
            </a:extLst>
          </p:cNvPr>
          <p:cNvSpPr txBox="1"/>
          <p:nvPr/>
        </p:nvSpPr>
        <p:spPr>
          <a:xfrm>
            <a:off x="1070495" y="1401931"/>
            <a:ext cx="268252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47320"/>
                </a:solidFill>
              </a:rPr>
              <a:t>제철 농수산물 관련 데이터</a:t>
            </a:r>
          </a:p>
        </p:txBody>
      </p:sp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1655CD9-6BA6-4578-874A-85E495544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88" y="4149783"/>
            <a:ext cx="2081793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8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397" y="82112"/>
            <a:ext cx="6712783" cy="682592"/>
          </a:xfrm>
        </p:spPr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구현 계획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B2AFC-B5C7-467E-9B38-113388FC0F8B}"/>
              </a:ext>
            </a:extLst>
          </p:cNvPr>
          <p:cNvSpPr txBox="1"/>
          <p:nvPr/>
        </p:nvSpPr>
        <p:spPr>
          <a:xfrm>
            <a:off x="1079612" y="637553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47320"/>
                </a:solidFill>
              </a:rPr>
              <a:t>제철 농수산물 관련 데이터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844AD-B3DF-4A22-8B52-9645D0BA0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4" y="1422068"/>
            <a:ext cx="4064776" cy="3864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BA572-4EF5-4498-B5E7-754CAC9A3CFE}"/>
              </a:ext>
            </a:extLst>
          </p:cNvPr>
          <p:cNvSpPr txBox="1"/>
          <p:nvPr/>
        </p:nvSpPr>
        <p:spPr>
          <a:xfrm>
            <a:off x="502149" y="5603537"/>
            <a:ext cx="843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en-US" altLang="ko-KR" dirty="0" err="1"/>
              <a:t>LampCook</a:t>
            </a:r>
            <a:r>
              <a:rPr lang="en-US" altLang="ko-KR" dirty="0"/>
              <a:t>,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농식품정보누리</a:t>
            </a:r>
            <a:r>
              <a:rPr lang="en-US" altLang="ko-KR" dirty="0"/>
              <a:t> </a:t>
            </a:r>
            <a:r>
              <a:rPr lang="ko-KR" altLang="en-US" dirty="0"/>
              <a:t>등의 사이트를 이용하여 제철 농수산물 관련 정보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5" name="그림 4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59C90F56-E3EB-40CB-83D6-493F9DA6C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32" y="1406757"/>
            <a:ext cx="4064776" cy="1847727"/>
          </a:xfrm>
          <a:prstGeom prst="rect">
            <a:avLst/>
          </a:prstGeom>
        </p:spPr>
      </p:pic>
      <p:pic>
        <p:nvPicPr>
          <p:cNvPr id="9" name="그림 8" descr="텍스트, 점수판, 검은색이(가) 표시된 사진&#10;&#10;자동 생성된 설명">
            <a:extLst>
              <a:ext uri="{FF2B5EF4-FFF2-40B4-BE49-F238E27FC236}">
                <a16:creationId xmlns:a16="http://schemas.microsoft.com/office/drawing/2014/main" id="{0E4D701A-FCBA-49C4-BD12-FBCB22BAB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32" y="3438519"/>
            <a:ext cx="4064776" cy="18477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38520C-ECE6-40EE-982E-92C84D57C54E}"/>
              </a:ext>
            </a:extLst>
          </p:cNvPr>
          <p:cNvSpPr/>
          <p:nvPr/>
        </p:nvSpPr>
        <p:spPr>
          <a:xfrm>
            <a:off x="502149" y="2492896"/>
            <a:ext cx="577463" cy="43204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7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397" y="82112"/>
            <a:ext cx="6712783" cy="682592"/>
          </a:xfrm>
        </p:spPr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구현 계획 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B2AFC-B5C7-467E-9B38-113388FC0F8B}"/>
              </a:ext>
            </a:extLst>
          </p:cNvPr>
          <p:cNvSpPr txBox="1"/>
          <p:nvPr/>
        </p:nvSpPr>
        <p:spPr>
          <a:xfrm>
            <a:off x="980499" y="645043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47320"/>
                </a:solidFill>
              </a:rPr>
              <a:t>식당 및 메뉴 관련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BA572-4EF5-4498-B5E7-754CAC9A3CFE}"/>
              </a:ext>
            </a:extLst>
          </p:cNvPr>
          <p:cNvSpPr txBox="1"/>
          <p:nvPr/>
        </p:nvSpPr>
        <p:spPr>
          <a:xfrm>
            <a:off x="513127" y="5492188"/>
            <a:ext cx="8174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공공데이터포털</a:t>
            </a:r>
            <a:r>
              <a:rPr lang="ko-KR" altLang="en-US" sz="1600" dirty="0"/>
              <a:t> 사이트를 이용하여 식당 관련 정보 </a:t>
            </a:r>
            <a:r>
              <a:rPr lang="ko-KR" altLang="en-US" sz="1600" dirty="0" err="1"/>
              <a:t>크롤링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트립어드바이저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다이닝코드</a:t>
            </a:r>
            <a:r>
              <a:rPr lang="en-US" altLang="ko-KR" sz="1600" dirty="0"/>
              <a:t> </a:t>
            </a:r>
            <a:r>
              <a:rPr lang="ko-KR" altLang="en-US" sz="1600" dirty="0"/>
              <a:t>등 사이트를 이용하여 메뉴정보</a:t>
            </a:r>
            <a:r>
              <a:rPr lang="en-US" altLang="ko-KR" sz="1600" dirty="0"/>
              <a:t>, </a:t>
            </a:r>
            <a:r>
              <a:rPr lang="ko-KR" altLang="en-US" sz="1600" dirty="0"/>
              <a:t>평점 관련 정보 </a:t>
            </a:r>
            <a:r>
              <a:rPr lang="ko-KR" altLang="en-US" sz="1600" dirty="0" err="1"/>
              <a:t>크롤링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리뷰 수 대비 평점이 높은 순으로 추천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834DF5-9A0D-4E3A-A3B8-E3D5A133A3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78880"/>
            <a:ext cx="3831936" cy="2199326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D5E6176-C322-4AA3-A31F-3485057B5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7" y="1412067"/>
            <a:ext cx="4464281" cy="2199326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8E5EAAF-45E9-4158-A58E-7605430FD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97066"/>
            <a:ext cx="3831936" cy="17142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3B8C1C-AF16-41A1-B877-17D08FDB5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152" y="3964956"/>
            <a:ext cx="2458679" cy="14097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DC7F5FD-0588-4D1B-A9CF-440D6C907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86" y="3916752"/>
            <a:ext cx="1876811" cy="592368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20FF1DD-72EB-4DCD-BD84-9F12683BB7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86" y="4571153"/>
            <a:ext cx="1922846" cy="5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8529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휴먼모음T"/>
        <a:ea typeface="휴먼모음T"/>
        <a:cs typeface=""/>
      </a:majorFont>
      <a:minorFont>
        <a:latin typeface="휴먼모음T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19504</TotalTime>
  <Words>614</Words>
  <Application>Microsoft Office PowerPoint</Application>
  <PresentationFormat>화면 슬라이드 쇼(4:3)</PresentationFormat>
  <Paragraphs>147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휴먼모음T</vt:lpstr>
      <vt:lpstr>맑은 고딕</vt:lpstr>
      <vt:lpstr>나눔고딕</vt:lpstr>
      <vt:lpstr>Arial</vt:lpstr>
      <vt:lpstr>KoPub돋움체 Bold</vt:lpstr>
      <vt:lpstr>KoPubWorld돋움체 Bold</vt:lpstr>
      <vt:lpstr>디자인 사용자 지정</vt:lpstr>
      <vt:lpstr>PowerPoint 프레젠테이션</vt:lpstr>
      <vt:lpstr>PowerPoint 프레젠테이션</vt:lpstr>
      <vt:lpstr>팀원 소개 및 역할</vt:lpstr>
      <vt:lpstr>프로젝트 선정 배경 </vt:lpstr>
      <vt:lpstr>프로젝트 선정 배경 </vt:lpstr>
      <vt:lpstr>프로젝트 소개</vt:lpstr>
      <vt:lpstr>구현 계획 </vt:lpstr>
      <vt:lpstr>구현 계획 </vt:lpstr>
      <vt:lpstr>구현 계획 </vt:lpstr>
      <vt:lpstr>구현 계획 </vt:lpstr>
      <vt:lpstr>기대 효과</vt:lpstr>
      <vt:lpstr>추진 일정</vt:lpstr>
      <vt:lpstr>참고자료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영업</dc:creator>
  <cp:lastModifiedBy>ILIFO-104</cp:lastModifiedBy>
  <cp:revision>503</cp:revision>
  <dcterms:created xsi:type="dcterms:W3CDTF">2018-09-20T02:20:21Z</dcterms:created>
  <dcterms:modified xsi:type="dcterms:W3CDTF">2021-07-15T06:35:54Z</dcterms:modified>
</cp:coreProperties>
</file>