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DCFC-C704-4EA3-B61F-DCE78420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30D01-C3C5-4663-9DDC-28C1CC0F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4BDD9-70AF-4EB4-AAB5-181F1FC2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04520-11EB-47A5-B2BA-1EF13791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14D5-CE6D-44EF-9AD0-4A97486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F2E6-D25A-4C82-8FB4-7B5CA85F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E31FA-AD2F-454B-9C56-A9BD7AEE4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5154F-42B1-4A9E-8931-C14DE41A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DDE09-822E-4369-A2DA-C3CE629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1042E-9387-47E4-A7FE-0861A84B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49646-95EC-48E2-ADEE-7567BBBA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6EC98-E55E-49A4-A0CF-81922572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CA84F-BCD4-437E-A0C2-ED995A95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3BB7C-B89F-4719-A6E1-42AE8A6D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EA38-98C6-4F53-AAAB-EBDCE24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8C0CD-66CB-4794-883A-9FB88053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B6933-E7A8-44E3-B05F-C9F77D8F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4C152-4DAA-4CA4-9337-5CFFC0F1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4DE39-3B3B-41A1-86F5-C04BA840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EEA2F-02EB-4E19-B8B4-D12F8A04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8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A879B-C18D-4A81-B7CC-6A21DDBB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A7BB7-78D8-4CB8-86D8-D005FAED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806D6-B34E-4539-8D15-B78E942B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BB9E7-C1FB-42F0-BBB4-0CC4CBA9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5B55F-9A39-401F-88A3-EADC5B1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0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8537-CFFD-48E4-8CEB-2584CBCA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A8FEE-D25E-4DF8-9345-1EBEC1C79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EA963-76B1-45DF-9ADB-696D7C61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BD4EA-DBDC-49FC-BADC-E61574B4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E20EE-27CB-43A8-8422-EACA5FA8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36044-4C0D-4431-B18C-DAE51197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1E81B-A5E9-49AF-9789-142C6EB7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659BF-FDBA-401E-9733-F4CE6E9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C0445-D59E-4C3D-B8A9-0CC5B372B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A9E962-D0A3-44CF-B0D9-9929662C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51567A-C223-44A4-B5B1-B4EAAB06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4B6D2-7C2E-4C0E-AA35-5E8CBB7E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556247-5A91-405B-8BC1-A6730AA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BA804B-BD28-439F-9BC0-A97D9D34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1DBFC-9B2E-47D9-953A-6637131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FDC6E-BBCC-467E-871D-B41845D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159064-F18C-4594-AF02-03657BD2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50A-06CE-4715-AFDA-A3C8220F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D9679C-3BC0-410A-BE3C-B6290E6A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DAC300-D275-409C-A6B4-6B51095A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35924-A10E-4667-A9BB-038F08D8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1CE73-A0B4-43F7-8E63-258491F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C0591-E81C-4373-9D4E-66C42FCD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97391-55D3-446F-9475-5A3D57BB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A56EA-EA0D-4086-95BF-0B686A69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E5432-834B-4852-BA77-497F6B1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0CFDB-31FA-4A95-812C-EDB3D08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1AD79-C452-4F32-998D-92F419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BC85CE-219E-401C-B1B7-7A8B2F37C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2C7E1-729E-40D9-B986-E4E572045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202C1-B7F1-4523-9CB2-94777464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8C28F-E9D6-41F0-A20D-7CAF7F92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7D1B3-A5D4-4EF0-B76C-AC7FE63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673A64-C75A-4DD0-9DAE-4A813D3B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61508-1200-47C2-8B2A-468926EC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C02C7-D531-40C2-B444-4554CEE32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C2-1520-4C1A-94C3-948ADCC58E6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7517C-3E3F-4928-88BC-0E661AA0A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283E3-F2D8-45BC-B307-951734B1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A784-BB14-4DBC-B1F8-CE1E99201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3005-1CD7-4B0D-9A12-5632D9D9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2A34C-9DCD-4DB7-94F3-C69EE3F0E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147"/>
            <a:ext cx="11013141" cy="494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데이터로부터 거리가 가까운 </a:t>
            </a:r>
            <a:r>
              <a:rPr lang="en-US" altLang="ko-KR" dirty="0"/>
              <a:t>k </a:t>
            </a:r>
            <a:r>
              <a:rPr lang="ko-KR" altLang="en-US" dirty="0"/>
              <a:t>개의 다른 데이터의 레이블을 참조하여 분류하는 알고리즘으로</a:t>
            </a:r>
            <a:r>
              <a:rPr lang="en-US" altLang="ko-KR" dirty="0"/>
              <a:t>,</a:t>
            </a:r>
            <a:r>
              <a:rPr lang="ko-KR" altLang="en-US" dirty="0"/>
              <a:t> 거리를 측정할 때 </a:t>
            </a:r>
            <a:r>
              <a:rPr lang="en-US" altLang="ko-KR" dirty="0"/>
              <a:t>‘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</a:t>
            </a:r>
            <a:r>
              <a:rPr lang="en-US" altLang="ko-KR" dirty="0"/>
              <a:t>' </a:t>
            </a:r>
            <a:r>
              <a:rPr lang="ko-KR" altLang="en-US" dirty="0"/>
              <a:t>계산법을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장점 </a:t>
            </a:r>
            <a:r>
              <a:rPr lang="en-US" altLang="ko-KR" sz="2400" dirty="0"/>
              <a:t>: </a:t>
            </a:r>
            <a:r>
              <a:rPr lang="ko-KR" altLang="en-US" sz="2400" dirty="0"/>
              <a:t>단순하며 효율적이다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데이터 분산에 대한 추정을 만들 필요가 없다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단점 </a:t>
            </a:r>
            <a:r>
              <a:rPr lang="en-US" altLang="ko-KR" sz="2400" dirty="0"/>
              <a:t>: </a:t>
            </a:r>
            <a:r>
              <a:rPr lang="ko-KR" altLang="en-US" sz="2400" dirty="0"/>
              <a:t>모델을 생성하지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b="0" i="0" dirty="0">
                <a:effectLst/>
                <a:latin typeface="Roboto" panose="020B0604020202020204" pitchFamily="2" charset="0"/>
              </a:rPr>
              <a:t>전체 데이터를 스캔하여 데이터를 분류하기 때문에 데이터의 양이 많아</a:t>
            </a:r>
            <a:endParaRPr lang="en-US" altLang="ko-KR" sz="2400" b="0" i="0" dirty="0"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Roboto" panose="020B0604020202020204" pitchFamily="2" charset="0"/>
              </a:rPr>
              <a:t>	</a:t>
            </a:r>
            <a:r>
              <a:rPr lang="ko-KR" altLang="en-US" sz="2400" b="0" i="0" dirty="0">
                <a:effectLst/>
                <a:latin typeface="Roboto" panose="020B0604020202020204" pitchFamily="2" charset="0"/>
              </a:rPr>
              <a:t>지면 분류 속도가 현저하게 느려진다</a:t>
            </a:r>
            <a:r>
              <a:rPr lang="en-US" altLang="ko-KR" sz="2400" b="0" i="0" dirty="0">
                <a:effectLst/>
                <a:latin typeface="Roboto" panose="020B0604020202020204" pitchFamily="2" charset="0"/>
              </a:rPr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	</a:t>
            </a:r>
            <a:r>
              <a:rPr lang="ko-KR" altLang="en-US" sz="2400" dirty="0"/>
              <a:t>많은 메모리 필요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명목형 속성과 결측 데이터는 추가적인 필요가 필요하다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2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254BA-BFCA-4FD9-95C2-E14ED260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적당한 </a:t>
            </a:r>
            <a:r>
              <a:rPr lang="en-US" altLang="ko-KR" dirty="0"/>
              <a:t>k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BBDD9-8A8E-4888-8F04-B4B46D38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 </a:t>
            </a:r>
            <a:r>
              <a:rPr lang="ko-KR" altLang="en-US" dirty="0"/>
              <a:t>값이 큰 경우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</a:rPr>
              <a:t>모델이 과하게 관대해져</a:t>
            </a:r>
            <a:r>
              <a:rPr lang="en-US" altLang="ko-KR" b="0" i="0" dirty="0">
                <a:solidFill>
                  <a:srgbClr val="222222"/>
                </a:solidFill>
                <a:effectLst/>
              </a:rPr>
              <a:t> Underfitting</a:t>
            </a:r>
            <a:r>
              <a:rPr lang="ko-KR" altLang="en-US" b="0" i="0" dirty="0">
                <a:solidFill>
                  <a:srgbClr val="222222"/>
                </a:solidFill>
                <a:effectLst/>
              </a:rPr>
              <a:t> 발생</a:t>
            </a: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</a:rPr>
              <a:t>=&gt;  Test set</a:t>
            </a:r>
            <a:r>
              <a:rPr lang="ko-KR" altLang="en-US" dirty="0">
                <a:solidFill>
                  <a:srgbClr val="222222"/>
                </a:solidFill>
              </a:rPr>
              <a:t>에 대한 정확도가 낮을 수 있다</a:t>
            </a:r>
            <a:r>
              <a:rPr lang="en-US" altLang="ko-KR" dirty="0">
                <a:solidFill>
                  <a:srgbClr val="222222"/>
                </a:solidFill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K </a:t>
            </a:r>
            <a:r>
              <a:rPr lang="ko-KR" altLang="en-US" dirty="0">
                <a:solidFill>
                  <a:srgbClr val="222222"/>
                </a:solidFill>
              </a:rPr>
              <a:t>값이 작은 경우 </a:t>
            </a:r>
            <a:r>
              <a:rPr lang="en-US" altLang="ko-KR" dirty="0">
                <a:solidFill>
                  <a:srgbClr val="222222"/>
                </a:solidFill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</a:rPr>
              <a:t>데이터의 지역적 특성을 지나치게 반영하여</a:t>
            </a: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</a:rPr>
              <a:t>			   </a:t>
            </a:r>
            <a:r>
              <a:rPr lang="ko-KR" alt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Overfitting </a:t>
            </a:r>
            <a:r>
              <a:rPr lang="ko-KR" altLang="en-US" dirty="0">
                <a:solidFill>
                  <a:srgbClr val="222222"/>
                </a:solidFill>
              </a:rPr>
              <a:t>발생</a:t>
            </a:r>
            <a:endParaRPr lang="en-US" altLang="ko-KR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</a:rPr>
              <a:t>=&gt; Train set </a:t>
            </a:r>
            <a:r>
              <a:rPr lang="ko-KR" altLang="en-US" dirty="0">
                <a:solidFill>
                  <a:srgbClr val="222222"/>
                </a:solidFill>
              </a:rPr>
              <a:t>에서는 정확도가 높지만</a:t>
            </a:r>
            <a:r>
              <a:rPr lang="en-US" altLang="ko-KR" dirty="0">
                <a:solidFill>
                  <a:srgbClr val="222222"/>
                </a:solidFill>
              </a:rPr>
              <a:t>, Test set</a:t>
            </a:r>
            <a:r>
              <a:rPr lang="ko-KR" altLang="en-US" dirty="0">
                <a:solidFill>
                  <a:srgbClr val="222222"/>
                </a:solidFill>
              </a:rPr>
              <a:t>에서는 에러가 높고 정확도가 낮을 수 있다</a:t>
            </a:r>
            <a:r>
              <a:rPr lang="en-US" altLang="ko-KR" dirty="0">
                <a:solidFill>
                  <a:srgbClr val="22222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</a:rPr>
              <a:t>* </a:t>
            </a:r>
            <a:r>
              <a:rPr lang="ko-KR" altLang="en-US" dirty="0">
                <a:solidFill>
                  <a:srgbClr val="222222"/>
                </a:solidFill>
              </a:rPr>
              <a:t>데이터 개수의 제곱근을 일반적으로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66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8CA53-1460-45A9-A543-7965753D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i="0" dirty="0">
                <a:solidFill>
                  <a:srgbClr val="000000"/>
                </a:solidFill>
                <a:effectLst/>
                <a:latin typeface="+mn-lt"/>
              </a:rPr>
              <a:t>Cross-Validation 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n-lt"/>
              </a:rPr>
              <a:t>교차검증법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B94D2B-78D0-4E00-ADA5-DE42C98A6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396"/>
            <a:ext cx="5740078" cy="385069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F6012D1-8F43-46CA-9113-942D7D3F538A}"/>
              </a:ext>
            </a:extLst>
          </p:cNvPr>
          <p:cNvSpPr txBox="1">
            <a:spLocks/>
          </p:cNvSpPr>
          <p:nvPr/>
        </p:nvSpPr>
        <p:spPr>
          <a:xfrm>
            <a:off x="838200" y="1444603"/>
            <a:ext cx="10817506" cy="465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train-test set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에서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train set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을 다시 여러 개의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fold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로 나누어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그 안에서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차적인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test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를 하는 개념</a:t>
            </a:r>
            <a:endParaRPr lang="en-US" altLang="ko-K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94162AC-DD35-4B8A-8DE8-C5A57C080F89}"/>
              </a:ext>
            </a:extLst>
          </p:cNvPr>
          <p:cNvSpPr txBox="1">
            <a:spLocks/>
          </p:cNvSpPr>
          <p:nvPr/>
        </p:nvSpPr>
        <p:spPr>
          <a:xfrm>
            <a:off x="6578278" y="3248266"/>
            <a:ext cx="5613722" cy="2797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1) K=1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이라고 가정하고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위와 같이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train set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개의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fold (fold1, fold2, fold3, fold4, fold5)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로 나눕니다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(2) 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번째 시도에서는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fold1+fold2+fold3+fold4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로 모델을 만들고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+mn-lt"/>
              </a:rPr>
              <a:t>fold5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+mn-lt"/>
              </a:rPr>
              <a:t>로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+mn-lt"/>
              </a:rPr>
              <a:t>test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하여 정확도를 구한다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(3) 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번째 시도에서는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fold1+fold2+fold3+fold5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로 모델을 만들고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+mn-lt"/>
              </a:rPr>
              <a:t>fold4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+mn-lt"/>
              </a:rPr>
              <a:t>로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+mn-lt"/>
              </a:rPr>
              <a:t>test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하여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정확도를 구한다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… </a:t>
            </a: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개의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fold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하에서 모두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번의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n-lt"/>
              </a:rPr>
              <a:t>시도끝에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개의 정확도를 구하고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그것의 평균을 구한다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=&gt; K=1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n-lt"/>
              </a:rPr>
              <a:t>일때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cross-validation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에 따른 정확도를 구한다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6A558A-836C-4F9C-94F8-70087FB3A917}"/>
              </a:ext>
            </a:extLst>
          </p:cNvPr>
          <p:cNvSpPr txBox="1">
            <a:spLocks/>
          </p:cNvSpPr>
          <p:nvPr/>
        </p:nvSpPr>
        <p:spPr>
          <a:xfrm>
            <a:off x="838200" y="6026188"/>
            <a:ext cx="10817506" cy="687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위와 같은 방법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으로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K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를 바꿔가면서 정확도를 측정하고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정확도가 가장 좋은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K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를 선택하여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, test set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를 넣어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측정한다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09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700E0B2C-BF40-450E-A8A2-E5C53034F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0" y="1690687"/>
            <a:ext cx="6258653" cy="4802187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A6738E6-340E-447B-9769-8961631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26A50-7CC5-4633-981B-584D0C221F7B}"/>
              </a:ext>
            </a:extLst>
          </p:cNvPr>
          <p:cNvSpPr/>
          <p:nvPr/>
        </p:nvSpPr>
        <p:spPr>
          <a:xfrm>
            <a:off x="1798317" y="3878607"/>
            <a:ext cx="5181217" cy="2419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877B30-66BF-4E9D-991B-F7499E2326B6}"/>
              </a:ext>
            </a:extLst>
          </p:cNvPr>
          <p:cNvSpPr/>
          <p:nvPr/>
        </p:nvSpPr>
        <p:spPr>
          <a:xfrm>
            <a:off x="2199190" y="4702339"/>
            <a:ext cx="4930815" cy="2419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462FE-639D-4066-8380-1F0DC963F362}"/>
              </a:ext>
            </a:extLst>
          </p:cNvPr>
          <p:cNvSpPr/>
          <p:nvPr/>
        </p:nvSpPr>
        <p:spPr>
          <a:xfrm>
            <a:off x="1809891" y="5332476"/>
            <a:ext cx="5019172" cy="2419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507B9E-5B3A-4F15-B2BB-2FC41FDD024D}"/>
              </a:ext>
            </a:extLst>
          </p:cNvPr>
          <p:cNvSpPr/>
          <p:nvPr/>
        </p:nvSpPr>
        <p:spPr>
          <a:xfrm>
            <a:off x="2442258" y="5720633"/>
            <a:ext cx="1111172" cy="2419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0EDEE09-1DBE-4F71-BC70-235E8E01AF2B}"/>
              </a:ext>
            </a:extLst>
          </p:cNvPr>
          <p:cNvSpPr txBox="1">
            <a:spLocks/>
          </p:cNvSpPr>
          <p:nvPr/>
        </p:nvSpPr>
        <p:spPr>
          <a:xfrm>
            <a:off x="7222603" y="3470172"/>
            <a:ext cx="4803493" cy="731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데이터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(Tomato)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로 부터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k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개의 다른 데이터</a:t>
            </a:r>
            <a:endParaRPr lang="en-US" altLang="ko-KR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까지의 거리를 구하기 위해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lt"/>
              </a:rPr>
              <a:t>유클리디안</a:t>
            </a:r>
            <a:endParaRPr lang="en-US" altLang="ko-KR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계산법 적용</a:t>
            </a:r>
            <a:endParaRPr lang="en-US" altLang="ko-K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AB6FB12-4AD3-46F0-891E-EBEA6C1D562C}"/>
              </a:ext>
            </a:extLst>
          </p:cNvPr>
          <p:cNvSpPr txBox="1">
            <a:spLocks/>
          </p:cNvSpPr>
          <p:nvPr/>
        </p:nvSpPr>
        <p:spPr>
          <a:xfrm>
            <a:off x="7222602" y="4206309"/>
            <a:ext cx="4803493" cy="1101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#get()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메소드를 이용하여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labels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에 있는</a:t>
            </a:r>
            <a:endParaRPr lang="en-US" altLang="ko-KR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데이터가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n-lt"/>
              </a:rPr>
              <a:t>몇번나오는지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lt"/>
              </a:rPr>
              <a:t>counting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#get(x,'</a:t>
            </a:r>
            <a:r>
              <a:rPr lang="ko-KR" altLang="en-US" sz="1800" dirty="0" err="1">
                <a:solidFill>
                  <a:srgbClr val="000000"/>
                </a:solidFill>
                <a:latin typeface="+mn-lt"/>
              </a:rPr>
              <a:t>디폴드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 값</a:t>
            </a:r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')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을 이용하여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key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값이 없을</a:t>
            </a:r>
            <a:endParaRPr lang="en-US" altLang="ko-KR" sz="1800" dirty="0">
              <a:solidFill>
                <a:srgbClr val="000000"/>
              </a:solidFill>
              <a:latin typeface="+mn-lt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경우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0,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있는 경우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+1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9869EF3-1B6F-4ED3-9601-75D6E91C351A}"/>
              </a:ext>
            </a:extLst>
          </p:cNvPr>
          <p:cNvSpPr txBox="1">
            <a:spLocks/>
          </p:cNvSpPr>
          <p:nvPr/>
        </p:nvSpPr>
        <p:spPr>
          <a:xfrm>
            <a:off x="7222601" y="5110761"/>
            <a:ext cx="4803493" cy="731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lt"/>
              </a:rPr>
              <a:t>등장 횟수를 기준으로 오름차순 정렬</a:t>
            </a:r>
            <a:endParaRPr lang="en-US" altLang="ko-KR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7DAC2EC-D667-4247-83EE-AA99484E1BD2}"/>
              </a:ext>
            </a:extLst>
          </p:cNvPr>
          <p:cNvSpPr txBox="1">
            <a:spLocks/>
          </p:cNvSpPr>
          <p:nvPr/>
        </p:nvSpPr>
        <p:spPr>
          <a:xfrm>
            <a:off x="7222601" y="5499630"/>
            <a:ext cx="4803493" cy="731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등장 횟수가 가장 큰 것의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key</a:t>
            </a:r>
            <a:r>
              <a:rPr lang="ko-KR" altLang="en-US" sz="1800" dirty="0">
                <a:solidFill>
                  <a:srgbClr val="000000"/>
                </a:solidFill>
                <a:latin typeface="+mn-lt"/>
              </a:rPr>
              <a:t>를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</a:rPr>
              <a:t>return</a:t>
            </a:r>
            <a:endParaRPr lang="en-US" altLang="ko-KR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99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365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Roboto</vt:lpstr>
      <vt:lpstr>Office 테마</vt:lpstr>
      <vt:lpstr>kNN 알고리즘</vt:lpstr>
      <vt:lpstr>적당한 k 선택</vt:lpstr>
      <vt:lpstr>Cross-Validation (교차검증법)</vt:lpstr>
      <vt:lpstr>kNN 알고리즘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알고리즘</dc:title>
  <dc:creator>17064</dc:creator>
  <cp:lastModifiedBy>17064</cp:lastModifiedBy>
  <cp:revision>11</cp:revision>
  <dcterms:created xsi:type="dcterms:W3CDTF">2021-05-10T11:29:26Z</dcterms:created>
  <dcterms:modified xsi:type="dcterms:W3CDTF">2021-05-10T12:55:34Z</dcterms:modified>
</cp:coreProperties>
</file>