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4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2B18A-988B-4645-BFAD-F50E16646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F0AE2B-17EF-40D2-9027-7BF322F67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B57A4-7C00-4353-B0CD-29701602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51F8-A153-44EF-913B-6E8B48280C7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15C00-ED2F-4B10-B6B4-7DFBCBC6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9BC73-3ACD-400E-87CF-2E7C3D37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9B9B-050D-4445-B575-7D4FEE8B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0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77D85-1D3A-405F-8F7B-825FF122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0E916C-E823-45B8-A4EE-F44192B55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FF843-3FDB-4B1D-B1B2-1D82836D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51F8-A153-44EF-913B-6E8B48280C7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C6E92-5735-4347-9492-BEA8AAA9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53EFE-322B-451E-909C-1D6FC7E1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9B9B-050D-4445-B575-7D4FEE8B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33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0CE686-D431-4D5C-BD33-4FDEFE02A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55A25C-ADD8-4B3E-B5F6-B775E59DB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8AE5F-0B52-4B42-83B6-B8CDD711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51F8-A153-44EF-913B-6E8B48280C7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488B6-AC1C-4508-9F14-82610872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6BB88-39E8-4058-9934-092BA545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9B9B-050D-4445-B575-7D4FEE8B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167A8-7F44-4B1E-9AD4-3940765D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8DF6F-4695-43FD-A3C7-E49DC029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D131E-F464-49A1-80C4-C0CFAF5D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51F8-A153-44EF-913B-6E8B48280C7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6C0BC-B31A-4BCD-A66A-7C13891E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F0246-B4E6-4CB3-AB34-2EAACF93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9B9B-050D-4445-B575-7D4FEE8B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19CDF-D1B0-4857-AC4C-9DE88F0A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14E66-1B38-4515-8B3B-0196AD70F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89DFF-CDBA-4A24-B709-D51079A9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51F8-A153-44EF-913B-6E8B48280C7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31B1B-59C6-47F3-B6AF-761A4641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733A3-FFF1-45A0-877E-C0F2A91B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9B9B-050D-4445-B575-7D4FEE8B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9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59A19-D27A-40B1-A0AB-51E31A8D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2D932-7C45-442C-AFBB-D7E4773E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58BEC-E79F-43FE-A8C1-B6BA41D3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98F154-0366-45FD-B35C-209ADB64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51F8-A153-44EF-913B-6E8B48280C7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57008-C879-4AF0-9DAC-1B42D7D5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5A9AA4-39A3-4CAB-B640-0C1267EF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9B9B-050D-4445-B575-7D4FEE8B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94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83048-5DD6-4267-95C5-CA77E80D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E8B33-F2EE-4212-B3B4-C99C0FEE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A900E-ACE9-47D1-A1AC-4CA2BD2EE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EB569D-7693-4795-9E62-81C8E1B4F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BD5599-BEBD-4037-9A6E-E91E37E43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144C5C-6776-4497-967A-15F31563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51F8-A153-44EF-913B-6E8B48280C7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5B033D-B8CB-4A71-BE5B-E525B42F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5F07C0-2742-4B17-9482-A24F258F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9B9B-050D-4445-B575-7D4FEE8B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17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DE626-9D4A-41CA-B863-E0AB6FD9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909375-BB32-4F60-BDEB-FE10A1D6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51F8-A153-44EF-913B-6E8B48280C7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271E7-C001-4544-BCFB-37EB2061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1D37EE-A0BA-4BAF-AC5A-3A1989F6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9B9B-050D-4445-B575-7D4FEE8B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9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2ECDFE-C354-4FB8-9FE8-067D1628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51F8-A153-44EF-913B-6E8B48280C7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40E6AB-ED56-465C-B184-475CA0BD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7233D1-B3ED-41D2-B266-3CF71E3E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9B9B-050D-4445-B575-7D4FEE8B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9B3B6-357E-48EE-AFE2-795DC359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B83E0-6052-4DF4-8BA6-AF3AC410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C6BAD6-AB6A-4E42-B0B7-318593782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C1094-24EF-42E8-A705-1040AF4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51F8-A153-44EF-913B-6E8B48280C7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7E68C-93C7-4B72-98E0-8E3C9FFF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BB067D-D9B1-4515-A26C-AE08B516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9B9B-050D-4445-B575-7D4FEE8B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2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07AF7-4712-42E6-AD34-B56E8E92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7795E1-F8D3-44CC-BE8A-1E37442CD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FC1A57-BE5D-4E95-8088-3562225E9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B51F6F-2B22-4D0A-B126-1BE4F22A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51F8-A153-44EF-913B-6E8B48280C7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512FF-59A7-413B-8FEC-54CF6BAA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6BCB0-7D28-49DA-92AD-3176964C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9B9B-050D-4445-B575-7D4FEE8B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84B127-38B6-4682-A702-F75892556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C7E08-2AA8-4AB5-9695-B07074409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A83AC-F350-4161-9292-4BD0E69E8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951F8-A153-44EF-913B-6E8B48280C7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8EF49-4755-4BCE-97D5-F52BAD116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130D7-84FD-425E-B3D5-8A92DDB70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69B9B-050D-4445-B575-7D4FEE8B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8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2F9E5-6C43-4765-A331-6A698F5A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짝수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FDDB1-0B4E-4134-B004-BCFDC985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8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짝수 </a:t>
            </a:r>
            <a:r>
              <a:rPr lang="en-US" altLang="ko-KR" sz="2400" dirty="0"/>
              <a:t>: 2</a:t>
            </a:r>
            <a:r>
              <a:rPr lang="ko-KR" altLang="en-US" sz="2400" dirty="0"/>
              <a:t>로 나누었을 때 나머지가 </a:t>
            </a:r>
            <a:r>
              <a:rPr lang="en-US" altLang="ko-KR" sz="2400" dirty="0"/>
              <a:t>0, </a:t>
            </a:r>
            <a:r>
              <a:rPr lang="ko-KR" altLang="en-US" sz="2400" dirty="0"/>
              <a:t>홀수 </a:t>
            </a:r>
            <a:r>
              <a:rPr lang="en-US" altLang="ko-KR" sz="2400" dirty="0"/>
              <a:t>: 2</a:t>
            </a:r>
            <a:r>
              <a:rPr lang="ko-KR" altLang="en-US" sz="2400" dirty="0"/>
              <a:t>로 나누었을 때 나머지가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1E29A51-C363-4158-BFF8-0201592AE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4362"/>
            <a:ext cx="4701988" cy="334717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56F265D-8C95-48C6-8080-CA6C23BD0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87" y="1795895"/>
            <a:ext cx="5183956" cy="3832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69A1FC-8EC1-4C09-BE5C-F646464F5747}"/>
              </a:ext>
            </a:extLst>
          </p:cNvPr>
          <p:cNvSpPr txBox="1"/>
          <p:nvPr/>
        </p:nvSpPr>
        <p:spPr>
          <a:xfrm>
            <a:off x="3764538" y="2634618"/>
            <a:ext cx="195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로 나누었을 때 나머지가 </a:t>
            </a:r>
            <a:r>
              <a:rPr lang="en-US" altLang="ko-KR" dirty="0"/>
              <a:t>0</a:t>
            </a:r>
            <a:r>
              <a:rPr lang="ko-KR" altLang="en-US" dirty="0"/>
              <a:t>이면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19F4D-1A7D-457D-B1A6-DC638A72AA4C}"/>
              </a:ext>
            </a:extLst>
          </p:cNvPr>
          <p:cNvSpPr txBox="1"/>
          <p:nvPr/>
        </p:nvSpPr>
        <p:spPr>
          <a:xfrm>
            <a:off x="3764538" y="2353115"/>
            <a:ext cx="195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nums</a:t>
            </a:r>
            <a:r>
              <a:rPr lang="ko-KR" altLang="en-US" dirty="0"/>
              <a:t>의 값 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AE6A0F-B9D0-4685-B526-681053827E33}"/>
              </a:ext>
            </a:extLst>
          </p:cNvPr>
          <p:cNvSpPr txBox="1"/>
          <p:nvPr/>
        </p:nvSpPr>
        <p:spPr>
          <a:xfrm>
            <a:off x="9211999" y="2598003"/>
            <a:ext cx="2351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인덱스를 처음부터 끝까지 </a:t>
            </a:r>
            <a:r>
              <a:rPr lang="en-US" altLang="ko-KR" sz="1600" dirty="0"/>
              <a:t>2</a:t>
            </a:r>
            <a:r>
              <a:rPr lang="ko-KR" altLang="en-US" sz="1600" dirty="0"/>
              <a:t>씩 증가시키며 </a:t>
            </a:r>
            <a:endParaRPr lang="en-US" altLang="ko-KR" sz="1600" dirty="0"/>
          </a:p>
          <a:p>
            <a:r>
              <a:rPr lang="ko-KR" altLang="en-US" sz="1600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039EB-8831-4F4B-9366-E6E336AF14A6}"/>
              </a:ext>
            </a:extLst>
          </p:cNvPr>
          <p:cNvSpPr txBox="1"/>
          <p:nvPr/>
        </p:nvSpPr>
        <p:spPr>
          <a:xfrm>
            <a:off x="6519083" y="5411851"/>
            <a:ext cx="527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en-US" altLang="ko-KR" dirty="0" err="1">
                <a:solidFill>
                  <a:srgbClr val="FF0000"/>
                </a:solidFill>
              </a:rPr>
              <a:t>nums</a:t>
            </a:r>
            <a:r>
              <a:rPr lang="en-US" altLang="ko-KR" dirty="0">
                <a:solidFill>
                  <a:srgbClr val="FF0000"/>
                </a:solidFill>
              </a:rPr>
              <a:t> list</a:t>
            </a:r>
            <a:r>
              <a:rPr lang="ko-KR" altLang="en-US" dirty="0">
                <a:solidFill>
                  <a:srgbClr val="FF0000"/>
                </a:solidFill>
              </a:rPr>
              <a:t>가 무엇인지 알고 있어야만 사용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8C142-69F4-4870-B2C8-0702E1735838}"/>
              </a:ext>
            </a:extLst>
          </p:cNvPr>
          <p:cNvSpPr txBox="1"/>
          <p:nvPr/>
        </p:nvSpPr>
        <p:spPr>
          <a:xfrm>
            <a:off x="855517" y="5364285"/>
            <a:ext cx="527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en-US" altLang="ko-KR" dirty="0" err="1">
                <a:solidFill>
                  <a:srgbClr val="FF0000"/>
                </a:solidFill>
              </a:rPr>
              <a:t>nums</a:t>
            </a:r>
            <a:r>
              <a:rPr lang="en-US" altLang="ko-KR" dirty="0">
                <a:solidFill>
                  <a:srgbClr val="FF0000"/>
                </a:solidFill>
              </a:rPr>
              <a:t> list</a:t>
            </a:r>
            <a:r>
              <a:rPr lang="ko-KR" altLang="en-US" dirty="0">
                <a:solidFill>
                  <a:srgbClr val="FF0000"/>
                </a:solidFill>
              </a:rPr>
              <a:t>가 무엇인지 몰라도  사용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795EB-FBA4-40B8-909E-109F4FD8D796}"/>
              </a:ext>
            </a:extLst>
          </p:cNvPr>
          <p:cNvSpPr txBox="1"/>
          <p:nvPr/>
        </p:nvSpPr>
        <p:spPr>
          <a:xfrm>
            <a:off x="6519083" y="5733617"/>
            <a:ext cx="527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nums</a:t>
            </a:r>
            <a:r>
              <a:rPr lang="en-US" altLang="ko-KR" dirty="0">
                <a:solidFill>
                  <a:srgbClr val="FF0000"/>
                </a:solidFill>
              </a:rPr>
              <a:t> = [1,2,3,4,5,6,7,8] </a:t>
            </a:r>
            <a:r>
              <a:rPr lang="ko-KR" altLang="en-US" dirty="0">
                <a:solidFill>
                  <a:srgbClr val="FF0000"/>
                </a:solidFill>
              </a:rPr>
              <a:t>이라면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Out: 1 3 5 7 </a:t>
            </a:r>
          </a:p>
        </p:txBody>
      </p:sp>
    </p:spTree>
    <p:extLst>
      <p:ext uri="{BB962C8B-B14F-4D97-AF65-F5344CB8AC3E}">
        <p14:creationId xmlns:p14="http://schemas.microsoft.com/office/powerpoint/2010/main" val="141358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9D757-198A-40DD-807D-7C15B955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6126"/>
          </a:xfrm>
        </p:spPr>
        <p:txBody>
          <a:bodyPr/>
          <a:lstStyle/>
          <a:p>
            <a:r>
              <a:rPr lang="ko-KR" altLang="en-US" dirty="0"/>
              <a:t>두 문자열 비교</a:t>
            </a:r>
            <a:r>
              <a:rPr lang="en-US" altLang="ko-KR" dirty="0"/>
              <a:t>(for</a:t>
            </a:r>
            <a:r>
              <a:rPr lang="ko-KR" altLang="en-US" dirty="0"/>
              <a:t>문</a:t>
            </a:r>
            <a:r>
              <a:rPr lang="en-US" altLang="ko-KR" dirty="0"/>
              <a:t>, while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내용 개체 틀 14" descr="텍스트이(가) 표시된 사진&#10;&#10;자동 생성된 설명">
            <a:extLst>
              <a:ext uri="{FF2B5EF4-FFF2-40B4-BE49-F238E27FC236}">
                <a16:creationId xmlns:a16="http://schemas.microsoft.com/office/drawing/2014/main" id="{0A672BF4-6727-42B3-AAD7-7EE870B81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5" y="2058546"/>
            <a:ext cx="4398818" cy="3975821"/>
          </a:xfr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A0275A8A-62F2-4EC8-B0B2-81E3D1440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898" y="2394835"/>
            <a:ext cx="4514504" cy="36395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ACAB9E-A4E4-4576-BA52-1DC3E780726B}"/>
              </a:ext>
            </a:extLst>
          </p:cNvPr>
          <p:cNvSpPr txBox="1"/>
          <p:nvPr/>
        </p:nvSpPr>
        <p:spPr>
          <a:xfrm>
            <a:off x="838200" y="1491251"/>
            <a:ext cx="990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sz="2400" dirty="0"/>
              <a:t>) </a:t>
            </a:r>
            <a:r>
              <a:rPr lang="ko-KR" altLang="en-US" sz="2400" dirty="0"/>
              <a:t>두 문자열의 길이가 다르거나</a:t>
            </a:r>
            <a:r>
              <a:rPr lang="en-US" altLang="ko-KR" sz="2400" dirty="0"/>
              <a:t> 2) </a:t>
            </a:r>
            <a:r>
              <a:rPr lang="ko-KR" altLang="en-US" sz="2400" dirty="0"/>
              <a:t>글자가 다르면 두 문자열은 다르다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CFB3DB-7792-43E4-AF5D-AA6720654FA1}"/>
              </a:ext>
            </a:extLst>
          </p:cNvPr>
          <p:cNvSpPr txBox="1"/>
          <p:nvPr/>
        </p:nvSpPr>
        <p:spPr>
          <a:xfrm>
            <a:off x="3675058" y="3123135"/>
            <a:ext cx="26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두 문자열의 길이가 다르면  </a:t>
            </a:r>
            <a:r>
              <a:rPr lang="en-US" altLang="ko-KR" sz="1400" dirty="0"/>
              <a:t>False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80617-8B50-438A-9928-558A463A9F33}"/>
              </a:ext>
            </a:extLst>
          </p:cNvPr>
          <p:cNvSpPr txBox="1"/>
          <p:nvPr/>
        </p:nvSpPr>
        <p:spPr>
          <a:xfrm>
            <a:off x="3794929" y="3646355"/>
            <a:ext cx="2886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만약 두 문자열의 길이가 같다면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55487-36AA-4AEB-86F0-6C9D590472C0}"/>
              </a:ext>
            </a:extLst>
          </p:cNvPr>
          <p:cNvSpPr txBox="1"/>
          <p:nvPr/>
        </p:nvSpPr>
        <p:spPr>
          <a:xfrm>
            <a:off x="3793533" y="3905872"/>
            <a:ext cx="276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문자열의 길이만큼 범위지정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9453DC-A476-47C5-A51A-8067DA0228C3}"/>
              </a:ext>
            </a:extLst>
          </p:cNvPr>
          <p:cNvSpPr txBox="1"/>
          <p:nvPr/>
        </p:nvSpPr>
        <p:spPr>
          <a:xfrm>
            <a:off x="3793533" y="4755018"/>
            <a:ext cx="276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  <a:r>
              <a:rPr lang="ko-KR" altLang="en-US" sz="1400" dirty="0"/>
              <a:t>번 </a:t>
            </a:r>
            <a:r>
              <a:rPr lang="en-US" altLang="ko-KR" sz="1400" dirty="0"/>
              <a:t>index</a:t>
            </a:r>
            <a:r>
              <a:rPr lang="ko-KR" altLang="en-US" sz="1400" dirty="0"/>
              <a:t>부터 끝까지 문자열의 글자 하나하나를 비교하여 </a:t>
            </a:r>
            <a:endParaRPr lang="en-US" altLang="ko-KR" sz="1400" dirty="0"/>
          </a:p>
          <a:p>
            <a:r>
              <a:rPr lang="ko-KR" altLang="en-US" sz="1400" dirty="0"/>
              <a:t>다르면 </a:t>
            </a:r>
            <a:r>
              <a:rPr lang="en-US" altLang="ko-KR" sz="1400" dirty="0"/>
              <a:t>False,</a:t>
            </a:r>
            <a:r>
              <a:rPr lang="ko-KR" altLang="en-US" sz="1400" dirty="0"/>
              <a:t>아니면 </a:t>
            </a:r>
            <a:r>
              <a:rPr lang="en-US" altLang="ko-KR" sz="1400" dirty="0"/>
              <a:t>index </a:t>
            </a:r>
            <a:r>
              <a:rPr lang="ko-KR" altLang="en-US" sz="1400" dirty="0"/>
              <a:t>증가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47A515-0E5C-4D84-BDBF-42504434A422}"/>
              </a:ext>
            </a:extLst>
          </p:cNvPr>
          <p:cNvSpPr txBox="1"/>
          <p:nvPr/>
        </p:nvSpPr>
        <p:spPr>
          <a:xfrm>
            <a:off x="8245254" y="3762040"/>
            <a:ext cx="276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Index</a:t>
            </a:r>
            <a:r>
              <a:rPr lang="ko-KR" altLang="en-US" sz="1400" dirty="0"/>
              <a:t>를 처음위치로 설정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C84D5D-6547-451A-9647-22E2CE98BCC4}"/>
              </a:ext>
            </a:extLst>
          </p:cNvPr>
          <p:cNvSpPr txBox="1"/>
          <p:nvPr/>
        </p:nvSpPr>
        <p:spPr>
          <a:xfrm>
            <a:off x="8624165" y="4755018"/>
            <a:ext cx="276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  <a:r>
              <a:rPr lang="ko-KR" altLang="en-US" sz="1400" dirty="0"/>
              <a:t>번 </a:t>
            </a:r>
            <a:r>
              <a:rPr lang="en-US" altLang="ko-KR" sz="1400" dirty="0"/>
              <a:t>index</a:t>
            </a:r>
            <a:r>
              <a:rPr lang="ko-KR" altLang="en-US" sz="1400" dirty="0"/>
              <a:t>부터 끝까지 문자열의 글자 하나하나를 비교하여 </a:t>
            </a:r>
            <a:endParaRPr lang="en-US" altLang="ko-KR" sz="1400" dirty="0"/>
          </a:p>
          <a:p>
            <a:r>
              <a:rPr lang="ko-KR" altLang="en-US" sz="1400" dirty="0"/>
              <a:t>다르면 </a:t>
            </a:r>
            <a:r>
              <a:rPr lang="en-US" altLang="ko-KR" sz="1400" dirty="0"/>
              <a:t>False, </a:t>
            </a:r>
            <a:r>
              <a:rPr lang="ko-KR" altLang="en-US" sz="1400" dirty="0"/>
              <a:t>아니면 </a:t>
            </a:r>
            <a:r>
              <a:rPr lang="en-US" altLang="ko-KR" sz="1400" dirty="0"/>
              <a:t>index </a:t>
            </a:r>
            <a:r>
              <a:rPr lang="ko-KR" altLang="en-US" sz="1400" dirty="0"/>
              <a:t>증가</a:t>
            </a:r>
          </a:p>
        </p:txBody>
      </p:sp>
    </p:spTree>
    <p:extLst>
      <p:ext uri="{BB962C8B-B14F-4D97-AF65-F5344CB8AC3E}">
        <p14:creationId xmlns:p14="http://schemas.microsoft.com/office/powerpoint/2010/main" val="50052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51CD0-FF8E-447F-9F30-ABF1FB6F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2424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두 문자열을 비교하여 포함되지 않은 문자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F8F355-2ECC-444E-A160-FC87D25BE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6" y="2097022"/>
            <a:ext cx="4468368" cy="40799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12C22A-9CAC-44D6-B27C-770C7DBEF822}"/>
              </a:ext>
            </a:extLst>
          </p:cNvPr>
          <p:cNvSpPr txBox="1"/>
          <p:nvPr/>
        </p:nvSpPr>
        <p:spPr>
          <a:xfrm>
            <a:off x="838200" y="1491251"/>
            <a:ext cx="990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문자열에는 있지만</a:t>
            </a:r>
            <a:r>
              <a:rPr lang="en-US" altLang="ko-KR" dirty="0"/>
              <a:t>, </a:t>
            </a:r>
            <a:r>
              <a:rPr lang="ko-KR" altLang="en-US" dirty="0"/>
              <a:t>다른 문자열에는 없다면 포함되지 않은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74ECB-109B-4ECC-B751-099B58D66F94}"/>
              </a:ext>
            </a:extLst>
          </p:cNvPr>
          <p:cNvSpPr txBox="1"/>
          <p:nvPr/>
        </p:nvSpPr>
        <p:spPr>
          <a:xfrm>
            <a:off x="2859025" y="3711236"/>
            <a:ext cx="287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lst2</a:t>
            </a:r>
            <a:r>
              <a:rPr lang="ko-KR" altLang="en-US" dirty="0"/>
              <a:t>의 데이터를 접근하여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C50F0-7366-4DB3-AFA7-66DB389E8CB4}"/>
              </a:ext>
            </a:extLst>
          </p:cNvPr>
          <p:cNvSpPr txBox="1"/>
          <p:nvPr/>
        </p:nvSpPr>
        <p:spPr>
          <a:xfrm>
            <a:off x="2871216" y="4168387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lst1</a:t>
            </a:r>
            <a:r>
              <a:rPr lang="ko-KR" altLang="en-US" dirty="0"/>
              <a:t>에 </a:t>
            </a:r>
            <a:r>
              <a:rPr lang="en-US" altLang="ko-KR" dirty="0"/>
              <a:t>lst2</a:t>
            </a:r>
            <a:r>
              <a:rPr lang="ko-KR" altLang="en-US" dirty="0"/>
              <a:t>의 데이터와 같은 것이 있다면 삭제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77E02DE-6C26-4275-86F1-BF5D4363D2AC}"/>
              </a:ext>
            </a:extLst>
          </p:cNvPr>
          <p:cNvSpPr/>
          <p:nvPr/>
        </p:nvSpPr>
        <p:spPr>
          <a:xfrm>
            <a:off x="5352288" y="2755392"/>
            <a:ext cx="1036320" cy="86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CC4AFF6-4DC4-402E-9604-A0C8A9FB8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64" y="2097022"/>
            <a:ext cx="5394960" cy="407993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F4AD2B-2BE2-4A01-A470-17651728B109}"/>
              </a:ext>
            </a:extLst>
          </p:cNvPr>
          <p:cNvSpPr/>
          <p:nvPr/>
        </p:nvSpPr>
        <p:spPr>
          <a:xfrm>
            <a:off x="6425184" y="5705856"/>
            <a:ext cx="3038856" cy="4711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0F5FFD-0576-44DB-825B-0D7AB2A42156}"/>
              </a:ext>
            </a:extLst>
          </p:cNvPr>
          <p:cNvSpPr/>
          <p:nvPr/>
        </p:nvSpPr>
        <p:spPr>
          <a:xfrm>
            <a:off x="6455664" y="2355662"/>
            <a:ext cx="1773936" cy="631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061AAD-28CF-4095-A2C7-99A3EE787978}"/>
              </a:ext>
            </a:extLst>
          </p:cNvPr>
          <p:cNvSpPr txBox="1"/>
          <p:nvPr/>
        </p:nvSpPr>
        <p:spPr>
          <a:xfrm>
            <a:off x="8296656" y="2375039"/>
            <a:ext cx="33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하나라도 같지 않다면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지울 게 없다면 에러 발생</a:t>
            </a:r>
          </a:p>
        </p:txBody>
      </p:sp>
    </p:spTree>
    <p:extLst>
      <p:ext uri="{BB962C8B-B14F-4D97-AF65-F5344CB8AC3E}">
        <p14:creationId xmlns:p14="http://schemas.microsoft.com/office/powerpoint/2010/main" val="352875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51CD0-FF8E-447F-9F30-ABF1FB6F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2424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두 문자열을 비교하여 포함되지 않은 문자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2C22A-9CAC-44D6-B27C-770C7DBEF822}"/>
              </a:ext>
            </a:extLst>
          </p:cNvPr>
          <p:cNvSpPr txBox="1"/>
          <p:nvPr/>
        </p:nvSpPr>
        <p:spPr>
          <a:xfrm>
            <a:off x="838200" y="1491251"/>
            <a:ext cx="990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문자열에는 있지만</a:t>
            </a:r>
            <a:r>
              <a:rPr lang="en-US" altLang="ko-KR" dirty="0"/>
              <a:t>, </a:t>
            </a:r>
            <a:r>
              <a:rPr lang="ko-KR" altLang="en-US" dirty="0"/>
              <a:t>다른 문자열에는 없다면 포함되지 않은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63D9682-B80E-4D10-8A1C-190410B77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92" y="2066244"/>
            <a:ext cx="5326380" cy="4004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C720C9-C099-4E9D-B30E-69943EBC662D}"/>
              </a:ext>
            </a:extLst>
          </p:cNvPr>
          <p:cNvSpPr txBox="1"/>
          <p:nvPr/>
        </p:nvSpPr>
        <p:spPr>
          <a:xfrm>
            <a:off x="5798860" y="2975694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Empty list </a:t>
            </a:r>
            <a:r>
              <a:rPr lang="ko-KR" altLang="en-US" dirty="0"/>
              <a:t>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88F1A8-6A4E-4C38-B5DF-763763BB0F63}"/>
              </a:ext>
            </a:extLst>
          </p:cNvPr>
          <p:cNvSpPr txBox="1"/>
          <p:nvPr/>
        </p:nvSpPr>
        <p:spPr>
          <a:xfrm>
            <a:off x="5798860" y="3468744"/>
            <a:ext cx="287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lst1</a:t>
            </a:r>
            <a:r>
              <a:rPr lang="ko-KR" altLang="en-US" dirty="0"/>
              <a:t>의 데이터를 접근하여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2759F-709E-4879-9446-8CED0810BA89}"/>
              </a:ext>
            </a:extLst>
          </p:cNvPr>
          <p:cNvSpPr txBox="1"/>
          <p:nvPr/>
        </p:nvSpPr>
        <p:spPr>
          <a:xfrm>
            <a:off x="5798860" y="3950779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lst2</a:t>
            </a:r>
            <a:r>
              <a:rPr lang="ko-KR" altLang="en-US" dirty="0"/>
              <a:t>에 </a:t>
            </a:r>
            <a:r>
              <a:rPr lang="en-US" altLang="ko-KR" dirty="0"/>
              <a:t>lst1</a:t>
            </a:r>
            <a:r>
              <a:rPr lang="ko-KR" altLang="en-US" dirty="0"/>
              <a:t>의 데이터와 같은 것이 없다면 </a:t>
            </a:r>
            <a:r>
              <a:rPr lang="en-US" altLang="ko-KR" dirty="0"/>
              <a:t>rest1</a:t>
            </a:r>
            <a:r>
              <a:rPr lang="ko-KR" altLang="en-US" dirty="0"/>
              <a:t>에 데이터 추가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72C864C9-55B3-4B0F-8A40-8CCB6200AEAF}"/>
              </a:ext>
            </a:extLst>
          </p:cNvPr>
          <p:cNvSpPr/>
          <p:nvPr/>
        </p:nvSpPr>
        <p:spPr>
          <a:xfrm>
            <a:off x="6201196" y="2162395"/>
            <a:ext cx="1036320" cy="86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702805-C7C0-4F71-A039-69672FD86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0" y="2066244"/>
            <a:ext cx="3952875" cy="371961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EC3E1F-8010-4811-923D-B772A3765E02}"/>
              </a:ext>
            </a:extLst>
          </p:cNvPr>
          <p:cNvSpPr/>
          <p:nvPr/>
        </p:nvSpPr>
        <p:spPr>
          <a:xfrm>
            <a:off x="7466345" y="1994660"/>
            <a:ext cx="3584447" cy="85731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8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C348C-74E0-4347-AEE5-AB4A7A3C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의 복사</a:t>
            </a:r>
            <a:r>
              <a:rPr lang="en-US" altLang="ko-KR" dirty="0"/>
              <a:t>(</a:t>
            </a:r>
            <a:r>
              <a:rPr lang="ko-KR" altLang="en-US" dirty="0"/>
              <a:t>얇은 복사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9E2E9EA9-6C09-4DC4-A209-CD8B287BE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2" y="1737360"/>
            <a:ext cx="4288724" cy="46634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158F5-AC12-49F1-BBC7-6D15BF137A25}"/>
              </a:ext>
            </a:extLst>
          </p:cNvPr>
          <p:cNvSpPr txBox="1"/>
          <p:nvPr/>
        </p:nvSpPr>
        <p:spPr>
          <a:xfrm>
            <a:off x="4194865" y="2712482"/>
            <a:ext cx="387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rest </a:t>
            </a:r>
            <a:r>
              <a:rPr lang="ko-KR" altLang="en-US" dirty="0"/>
              <a:t>변수를 선언하여 </a:t>
            </a:r>
            <a:r>
              <a:rPr lang="en-US" altLang="ko-KR" dirty="0"/>
              <a:t>lst1 </a:t>
            </a:r>
            <a:r>
              <a:rPr lang="ko-KR" altLang="en-US" dirty="0"/>
              <a:t>복사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97F17-DC76-4B60-B165-35A06615009C}"/>
              </a:ext>
            </a:extLst>
          </p:cNvPr>
          <p:cNvSpPr txBox="1"/>
          <p:nvPr/>
        </p:nvSpPr>
        <p:spPr>
          <a:xfrm>
            <a:off x="4183239" y="3138845"/>
            <a:ext cx="287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lst2</a:t>
            </a:r>
            <a:r>
              <a:rPr lang="ko-KR" altLang="en-US" dirty="0"/>
              <a:t>의 데이터를 접근하여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9F5A1-E463-47CD-AF85-1FCCF25D4F2A}"/>
              </a:ext>
            </a:extLst>
          </p:cNvPr>
          <p:cNvSpPr txBox="1"/>
          <p:nvPr/>
        </p:nvSpPr>
        <p:spPr>
          <a:xfrm>
            <a:off x="4183239" y="3508177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rest</a:t>
            </a:r>
            <a:r>
              <a:rPr lang="ko-KR" altLang="en-US" dirty="0"/>
              <a:t>에 </a:t>
            </a:r>
            <a:r>
              <a:rPr lang="en-US" altLang="ko-KR" dirty="0"/>
              <a:t>lst2</a:t>
            </a:r>
            <a:r>
              <a:rPr lang="ko-KR" altLang="en-US" dirty="0"/>
              <a:t>의 데이터와 같은 것이 있다면 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10BC20-3C8F-4F6C-9648-15CE1A08AE65}"/>
              </a:ext>
            </a:extLst>
          </p:cNvPr>
          <p:cNvSpPr/>
          <p:nvPr/>
        </p:nvSpPr>
        <p:spPr>
          <a:xfrm>
            <a:off x="914872" y="5117715"/>
            <a:ext cx="1773936" cy="11511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B9AF50-D20B-4871-BA2B-B68B2C403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63" y="4472940"/>
            <a:ext cx="5539740" cy="238506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D3B2261-42DD-445A-888C-161E99FC80DA}"/>
              </a:ext>
            </a:extLst>
          </p:cNvPr>
          <p:cNvSpPr/>
          <p:nvPr/>
        </p:nvSpPr>
        <p:spPr>
          <a:xfrm>
            <a:off x="3406463" y="5404104"/>
            <a:ext cx="159530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307658-9A59-40FE-A014-AE0836382E0C}"/>
              </a:ext>
            </a:extLst>
          </p:cNvPr>
          <p:cNvSpPr/>
          <p:nvPr/>
        </p:nvSpPr>
        <p:spPr>
          <a:xfrm>
            <a:off x="5418411" y="5013215"/>
            <a:ext cx="2910446" cy="11511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00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C348C-74E0-4347-AEE5-AB4A7A3C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의 복사</a:t>
            </a:r>
            <a:r>
              <a:rPr lang="en-US" altLang="ko-KR" dirty="0"/>
              <a:t>(</a:t>
            </a:r>
            <a:r>
              <a:rPr lang="ko-KR" altLang="en-US" dirty="0"/>
              <a:t>깊은 복사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내용 개체 틀 10" descr="테이블이(가) 표시된 사진&#10;&#10;자동 생성된 설명">
            <a:extLst>
              <a:ext uri="{FF2B5EF4-FFF2-40B4-BE49-F238E27FC236}">
                <a16:creationId xmlns:a16="http://schemas.microsoft.com/office/drawing/2014/main" id="{551EABEF-7937-4F1C-BAE2-CE5757BF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28" y="1616630"/>
            <a:ext cx="5630708" cy="472016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D71690-1106-4D2C-9EC0-894A68CEABA0}"/>
              </a:ext>
            </a:extLst>
          </p:cNvPr>
          <p:cNvSpPr txBox="1"/>
          <p:nvPr/>
        </p:nvSpPr>
        <p:spPr>
          <a:xfrm>
            <a:off x="6002895" y="3105834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rest</a:t>
            </a:r>
            <a:r>
              <a:rPr lang="ko-KR" altLang="en-US" dirty="0"/>
              <a:t>에 </a:t>
            </a:r>
            <a:r>
              <a:rPr lang="en-US" altLang="ko-KR" dirty="0"/>
              <a:t>lst2</a:t>
            </a:r>
            <a:r>
              <a:rPr lang="ko-KR" altLang="en-US" dirty="0"/>
              <a:t>의 데이터와 같은 것이 있다면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65740C-0126-4A08-ABC4-0014641CD597}"/>
              </a:ext>
            </a:extLst>
          </p:cNvPr>
          <p:cNvSpPr/>
          <p:nvPr/>
        </p:nvSpPr>
        <p:spPr>
          <a:xfrm>
            <a:off x="943828" y="4981467"/>
            <a:ext cx="4725452" cy="11511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CB310F-FC99-4158-A5F9-6589B6D8C1C3}"/>
              </a:ext>
            </a:extLst>
          </p:cNvPr>
          <p:cNvSpPr txBox="1"/>
          <p:nvPr/>
        </p:nvSpPr>
        <p:spPr>
          <a:xfrm>
            <a:off x="6002895" y="2572861"/>
            <a:ext cx="358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</a:t>
            </a:r>
            <a:r>
              <a:rPr lang="ko-KR" altLang="en-US" dirty="0"/>
              <a:t>메서드를 통해 </a:t>
            </a:r>
            <a:r>
              <a:rPr lang="en-US" altLang="ko-KR" dirty="0"/>
              <a:t>rest</a:t>
            </a:r>
            <a:r>
              <a:rPr lang="ko-KR" altLang="en-US" dirty="0"/>
              <a:t>를 선언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5AB98F9-A85D-4FDF-AB0A-BF6A3DA5F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44" y="4326835"/>
            <a:ext cx="4224528" cy="246037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2F015C9-D6A4-47FA-B62B-2F9D700D40D4}"/>
              </a:ext>
            </a:extLst>
          </p:cNvPr>
          <p:cNvSpPr/>
          <p:nvPr/>
        </p:nvSpPr>
        <p:spPr>
          <a:xfrm>
            <a:off x="5882511" y="5297075"/>
            <a:ext cx="100292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D1A50B-C902-4F46-B3D7-005AAE3224FB}"/>
              </a:ext>
            </a:extLst>
          </p:cNvPr>
          <p:cNvSpPr txBox="1"/>
          <p:nvPr/>
        </p:nvSpPr>
        <p:spPr>
          <a:xfrm>
            <a:off x="8288678" y="4789243"/>
            <a:ext cx="3584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1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5B933-66E5-46B7-901C-A1808CB1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8900"/>
            <a:ext cx="10515600" cy="878459"/>
          </a:xfrm>
        </p:spPr>
        <p:txBody>
          <a:bodyPr/>
          <a:lstStyle/>
          <a:p>
            <a:r>
              <a:rPr lang="en-US" altLang="ko-KR" dirty="0"/>
              <a:t>Total</a:t>
            </a:r>
            <a:r>
              <a:rPr lang="ko-KR" altLang="en-US" dirty="0"/>
              <a:t>값 출력하기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A91DFCA-2423-4380-83BE-79FE18298022}"/>
              </a:ext>
            </a:extLst>
          </p:cNvPr>
          <p:cNvSpPr txBox="1">
            <a:spLocks/>
          </p:cNvSpPr>
          <p:nvPr/>
        </p:nvSpPr>
        <p:spPr>
          <a:xfrm>
            <a:off x="838200" y="18277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000" dirty="0"/>
              <a:t>내가 산 물품</a:t>
            </a:r>
            <a:r>
              <a:rPr lang="en-US" altLang="ko-KR" sz="2000" dirty="0"/>
              <a:t>(buy)</a:t>
            </a:r>
            <a:r>
              <a:rPr lang="ko-KR" altLang="en-US" sz="2000" dirty="0"/>
              <a:t>이 </a:t>
            </a:r>
            <a:r>
              <a:rPr lang="en-US" altLang="ko-KR" sz="2000" dirty="0"/>
              <a:t>products</a:t>
            </a:r>
            <a:r>
              <a:rPr lang="ko-KR" altLang="en-US" sz="2000" dirty="0"/>
              <a:t>에 있는지 확인</a:t>
            </a:r>
            <a:endParaRPr lang="en-US" altLang="ko-KR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000" dirty="0"/>
              <a:t>있다면</a:t>
            </a:r>
            <a:r>
              <a:rPr lang="en-US" altLang="ko-KR" sz="2000" dirty="0"/>
              <a:t>, products</a:t>
            </a:r>
            <a:r>
              <a:rPr lang="ko-KR" altLang="en-US" sz="2000" dirty="0"/>
              <a:t>와 </a:t>
            </a:r>
            <a:r>
              <a:rPr lang="en-US" altLang="ko-KR" sz="2000" dirty="0"/>
              <a:t>cost</a:t>
            </a:r>
            <a:r>
              <a:rPr lang="ko-KR" altLang="en-US" sz="2000" dirty="0"/>
              <a:t>의 동일한 </a:t>
            </a:r>
            <a:r>
              <a:rPr lang="en-US" altLang="ko-KR" sz="2000" dirty="0"/>
              <a:t>index</a:t>
            </a:r>
            <a:r>
              <a:rPr lang="ko-KR" altLang="en-US" sz="2000" dirty="0"/>
              <a:t>를 확인</a:t>
            </a:r>
            <a:endParaRPr lang="en-US" altLang="ko-KR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2000" dirty="0"/>
              <a:t>Total</a:t>
            </a:r>
            <a:r>
              <a:rPr lang="ko-KR" altLang="en-US" sz="2000" dirty="0"/>
              <a:t>에 내가 산 물건 값</a:t>
            </a:r>
            <a:r>
              <a:rPr lang="en-US" altLang="ko-KR" sz="2000" dirty="0"/>
              <a:t>(cost * </a:t>
            </a:r>
            <a:r>
              <a:rPr lang="en-US" altLang="ko-KR" sz="2000" dirty="0" err="1"/>
              <a:t>cnt</a:t>
            </a:r>
            <a:r>
              <a:rPr lang="en-US" altLang="ko-KR" sz="2000" dirty="0"/>
              <a:t>)</a:t>
            </a:r>
            <a:r>
              <a:rPr lang="ko-KR" altLang="en-US" sz="2000" dirty="0"/>
              <a:t>을 계속하여 더하여 최종 가격을 구함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10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661B62C-C1CA-465A-BEF7-9D2F5C496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6967"/>
            <a:ext cx="9653954" cy="364001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BE8A9D-63AB-4BD7-A0EF-E09037835158}"/>
              </a:ext>
            </a:extLst>
          </p:cNvPr>
          <p:cNvSpPr/>
          <p:nvPr/>
        </p:nvSpPr>
        <p:spPr>
          <a:xfrm>
            <a:off x="3833445" y="5063161"/>
            <a:ext cx="2860431" cy="49357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50746-05F3-4C7C-83A2-D3D8D952FFAC}"/>
              </a:ext>
            </a:extLst>
          </p:cNvPr>
          <p:cNvSpPr txBox="1"/>
          <p:nvPr/>
        </p:nvSpPr>
        <p:spPr>
          <a:xfrm>
            <a:off x="6345116" y="4740361"/>
            <a:ext cx="55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ⓛ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21531D-9483-4D81-A3B7-DEFE6C27138F}"/>
              </a:ext>
            </a:extLst>
          </p:cNvPr>
          <p:cNvSpPr/>
          <p:nvPr/>
        </p:nvSpPr>
        <p:spPr>
          <a:xfrm>
            <a:off x="3036277" y="4740361"/>
            <a:ext cx="3859823" cy="81637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C3DC0-0FA3-441E-9DAE-0121F0836905}"/>
              </a:ext>
            </a:extLst>
          </p:cNvPr>
          <p:cNvSpPr txBox="1"/>
          <p:nvPr/>
        </p:nvSpPr>
        <p:spPr>
          <a:xfrm>
            <a:off x="6597162" y="4373026"/>
            <a:ext cx="55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8188C5-AB3F-4E80-99E6-63657F89B5B8}"/>
              </a:ext>
            </a:extLst>
          </p:cNvPr>
          <p:cNvSpPr/>
          <p:nvPr/>
        </p:nvSpPr>
        <p:spPr>
          <a:xfrm>
            <a:off x="1540120" y="4440800"/>
            <a:ext cx="8787911" cy="10895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46A463-543D-498F-B95C-E81B7143F5DD}"/>
              </a:ext>
            </a:extLst>
          </p:cNvPr>
          <p:cNvSpPr txBox="1"/>
          <p:nvPr/>
        </p:nvSpPr>
        <p:spPr>
          <a:xfrm>
            <a:off x="9941170" y="4040690"/>
            <a:ext cx="55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B762B8-840A-4760-AEFC-AA5CE9088348}"/>
              </a:ext>
            </a:extLst>
          </p:cNvPr>
          <p:cNvSpPr txBox="1"/>
          <p:nvPr/>
        </p:nvSpPr>
        <p:spPr>
          <a:xfrm>
            <a:off x="3200400" y="6079594"/>
            <a:ext cx="789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리스트명</a:t>
            </a:r>
            <a:r>
              <a:rPr lang="en-US" altLang="ko-KR" sz="2000" dirty="0">
                <a:solidFill>
                  <a:schemeClr val="accent1"/>
                </a:solidFill>
              </a:rPr>
              <a:t>.Index(x) : </a:t>
            </a:r>
            <a:r>
              <a:rPr lang="ko-KR" altLang="en-US" sz="2000" dirty="0">
                <a:solidFill>
                  <a:schemeClr val="accent1"/>
                </a:solidFill>
              </a:rPr>
              <a:t>리스트에서 </a:t>
            </a:r>
            <a:r>
              <a:rPr lang="en-US" altLang="ko-KR" sz="2000" dirty="0">
                <a:solidFill>
                  <a:schemeClr val="accent1"/>
                </a:solidFill>
              </a:rPr>
              <a:t>x</a:t>
            </a:r>
            <a:r>
              <a:rPr lang="ko-KR" altLang="en-US" sz="2000" dirty="0">
                <a:solidFill>
                  <a:schemeClr val="accent1"/>
                </a:solidFill>
              </a:rPr>
              <a:t>와 일치하는 항목의 </a:t>
            </a:r>
            <a:r>
              <a:rPr lang="en-US" altLang="ko-KR" sz="2000" dirty="0">
                <a:solidFill>
                  <a:schemeClr val="accent1"/>
                </a:solidFill>
              </a:rPr>
              <a:t>index</a:t>
            </a:r>
            <a:r>
              <a:rPr lang="ko-KR" altLang="en-US" sz="2000" dirty="0">
                <a:solidFill>
                  <a:schemeClr val="accent1"/>
                </a:solidFill>
              </a:rPr>
              <a:t>를 반환</a:t>
            </a:r>
          </a:p>
        </p:txBody>
      </p:sp>
    </p:spTree>
    <p:extLst>
      <p:ext uri="{BB962C8B-B14F-4D97-AF65-F5344CB8AC3E}">
        <p14:creationId xmlns:p14="http://schemas.microsoft.com/office/powerpoint/2010/main" val="418273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54B83-A1C2-4667-8486-59936ACC2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959"/>
            <a:ext cx="10908323" cy="553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 1+1</a:t>
            </a:r>
            <a:r>
              <a:rPr lang="ko-KR" altLang="en-US" sz="1600" dirty="0"/>
              <a:t>인 경우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ko-KR" altLang="en-US" sz="1600" dirty="0"/>
              <a:t>짝수 개 구매 시 </a:t>
            </a:r>
            <a:r>
              <a:rPr lang="ko-KR" altLang="en-US" sz="1600" dirty="0">
                <a:solidFill>
                  <a:srgbClr val="FF0000"/>
                </a:solidFill>
              </a:rPr>
              <a:t>실제 구매 개수 </a:t>
            </a:r>
            <a:r>
              <a:rPr lang="en-US" altLang="ko-KR" sz="1600" dirty="0">
                <a:solidFill>
                  <a:srgbClr val="FF0000"/>
                </a:solidFill>
              </a:rPr>
              <a:t>= </a:t>
            </a:r>
            <a:r>
              <a:rPr lang="ko-KR" altLang="en-US" sz="1600" dirty="0">
                <a:solidFill>
                  <a:srgbClr val="FF0000"/>
                </a:solidFill>
              </a:rPr>
              <a:t>구매 개수</a:t>
            </a:r>
            <a:r>
              <a:rPr lang="en-US" altLang="ko-KR" sz="1600" dirty="0">
                <a:solidFill>
                  <a:srgbClr val="FF0000"/>
                </a:solidFill>
              </a:rPr>
              <a:t> / 2</a:t>
            </a:r>
          </a:p>
          <a:p>
            <a:pPr marL="0" indent="0">
              <a:buNone/>
            </a:pPr>
            <a:r>
              <a:rPr lang="en-US" altLang="ko-KR" sz="1600" dirty="0"/>
              <a:t> Ex) </a:t>
            </a:r>
            <a:r>
              <a:rPr lang="ko-KR" altLang="en-US" sz="1600" dirty="0"/>
              <a:t>총 </a:t>
            </a:r>
            <a:r>
              <a:rPr lang="en-US" altLang="ko-KR" sz="1600" dirty="0"/>
              <a:t>4</a:t>
            </a:r>
            <a:r>
              <a:rPr lang="ko-KR" altLang="en-US" sz="1600" dirty="0"/>
              <a:t>개 있다면</a:t>
            </a:r>
            <a:r>
              <a:rPr lang="en-US" altLang="ko-KR" sz="1600" dirty="0"/>
              <a:t> : </a:t>
            </a:r>
            <a:r>
              <a:rPr lang="ko-KR" altLang="en-US" sz="1600" dirty="0"/>
              <a:t> </a:t>
            </a:r>
            <a:r>
              <a:rPr lang="en-US" altLang="ko-KR" sz="1600" dirty="0"/>
              <a:t>(1+1) + (1+1) : </a:t>
            </a:r>
            <a:r>
              <a:rPr lang="ko-KR" altLang="en-US" sz="1600" dirty="0"/>
              <a:t>실제 구매 개수는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홀수 개 구매 시 </a:t>
            </a:r>
            <a:r>
              <a:rPr lang="ko-KR" altLang="en-US" sz="1600" dirty="0">
                <a:solidFill>
                  <a:srgbClr val="FF0000"/>
                </a:solidFill>
              </a:rPr>
              <a:t>실제 구매 개수 </a:t>
            </a:r>
            <a:r>
              <a:rPr lang="en-US" altLang="ko-KR" sz="1600" dirty="0">
                <a:solidFill>
                  <a:srgbClr val="FF0000"/>
                </a:solidFill>
              </a:rPr>
              <a:t>= (</a:t>
            </a:r>
            <a:r>
              <a:rPr lang="ko-KR" altLang="en-US" sz="1600" dirty="0">
                <a:solidFill>
                  <a:srgbClr val="FF0000"/>
                </a:solidFill>
              </a:rPr>
              <a:t>구매 개수</a:t>
            </a:r>
            <a:r>
              <a:rPr lang="en-US" altLang="ko-KR" sz="1600" dirty="0">
                <a:solidFill>
                  <a:srgbClr val="FF0000"/>
                </a:solidFill>
              </a:rPr>
              <a:t> / 2) + 1</a:t>
            </a:r>
          </a:p>
          <a:p>
            <a:pPr marL="0" indent="0">
              <a:buNone/>
            </a:pPr>
            <a:r>
              <a:rPr lang="en-US" altLang="ko-KR" sz="1600" dirty="0"/>
              <a:t> Ex) </a:t>
            </a:r>
            <a:r>
              <a:rPr lang="ko-KR" altLang="en-US" sz="1600" dirty="0"/>
              <a:t>총 </a:t>
            </a:r>
            <a:r>
              <a:rPr lang="en-US" altLang="ko-KR" sz="1600" dirty="0"/>
              <a:t>5</a:t>
            </a:r>
            <a:r>
              <a:rPr lang="ko-KR" altLang="en-US" sz="1600" dirty="0"/>
              <a:t>개 있다면 </a:t>
            </a:r>
            <a:r>
              <a:rPr lang="en-US" altLang="ko-KR" sz="1600" dirty="0"/>
              <a:t>: (1+1) + (1+1) + 1: </a:t>
            </a:r>
            <a:r>
              <a:rPr lang="ko-KR" altLang="en-US" sz="1600" dirty="0"/>
              <a:t>실제 구매 개수는 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2+1</a:t>
            </a:r>
            <a:r>
              <a:rPr lang="ko-KR" altLang="en-US" sz="1600" dirty="0"/>
              <a:t>인 경우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총 </a:t>
            </a:r>
            <a:r>
              <a:rPr lang="en-US" altLang="ko-KR" sz="1600" dirty="0"/>
              <a:t>1</a:t>
            </a:r>
            <a:r>
              <a:rPr lang="ko-KR" altLang="en-US" sz="1600" dirty="0"/>
              <a:t>개 있다면 </a:t>
            </a:r>
            <a:r>
              <a:rPr lang="en-US" altLang="ko-KR" sz="1600" dirty="0"/>
              <a:t>: 1	       = 1		</a:t>
            </a:r>
            <a:r>
              <a:rPr lang="ko-KR" altLang="en-US" sz="1600" dirty="0"/>
              <a:t>총 </a:t>
            </a:r>
            <a:r>
              <a:rPr lang="en-US" altLang="ko-KR" sz="1600" dirty="0"/>
              <a:t>6</a:t>
            </a:r>
            <a:r>
              <a:rPr lang="ko-KR" altLang="en-US" sz="1600" dirty="0"/>
              <a:t>개 있다면 </a:t>
            </a:r>
            <a:r>
              <a:rPr lang="en-US" altLang="ko-KR" sz="1600" dirty="0"/>
              <a:t>: (2+1)+(2+1)   	= 4</a:t>
            </a:r>
          </a:p>
          <a:p>
            <a:pPr marL="0" indent="0">
              <a:buNone/>
            </a:pPr>
            <a:r>
              <a:rPr lang="ko-KR" altLang="en-US" sz="1600" dirty="0"/>
              <a:t>총 </a:t>
            </a:r>
            <a:r>
              <a:rPr lang="en-US" altLang="ko-KR" sz="1600" dirty="0"/>
              <a:t>2</a:t>
            </a:r>
            <a:r>
              <a:rPr lang="ko-KR" altLang="en-US" sz="1600" dirty="0"/>
              <a:t>개 있다면 </a:t>
            </a:r>
            <a:r>
              <a:rPr lang="en-US" altLang="ko-KR" sz="1600" dirty="0"/>
              <a:t>: 2	       = X		</a:t>
            </a:r>
            <a:r>
              <a:rPr lang="ko-KR" altLang="en-US" sz="1600" dirty="0"/>
              <a:t>총 </a:t>
            </a:r>
            <a:r>
              <a:rPr lang="en-US" altLang="ko-KR" sz="1600" dirty="0"/>
              <a:t>7</a:t>
            </a:r>
            <a:r>
              <a:rPr lang="ko-KR" altLang="en-US" sz="1600" dirty="0"/>
              <a:t>개 있다면 </a:t>
            </a:r>
            <a:r>
              <a:rPr lang="en-US" altLang="ko-KR" sz="1600" dirty="0"/>
              <a:t>: (2+1)+(2+1)+1	= 5</a:t>
            </a:r>
          </a:p>
          <a:p>
            <a:pPr marL="0" indent="0">
              <a:buNone/>
            </a:pPr>
            <a:r>
              <a:rPr lang="ko-KR" altLang="en-US" sz="1600" dirty="0"/>
              <a:t>총 </a:t>
            </a:r>
            <a:r>
              <a:rPr lang="en-US" altLang="ko-KR" sz="1600" dirty="0"/>
              <a:t>3</a:t>
            </a:r>
            <a:r>
              <a:rPr lang="ko-KR" altLang="en-US" sz="1600" dirty="0"/>
              <a:t>개 있다면 </a:t>
            </a:r>
            <a:r>
              <a:rPr lang="en-US" altLang="ko-KR" sz="1600" dirty="0"/>
              <a:t>: (2+1)     = 2		</a:t>
            </a:r>
            <a:r>
              <a:rPr lang="ko-KR" altLang="en-US" sz="1600" dirty="0"/>
              <a:t>총 </a:t>
            </a:r>
            <a:r>
              <a:rPr lang="en-US" altLang="ko-KR" sz="1600" dirty="0"/>
              <a:t>8</a:t>
            </a:r>
            <a:r>
              <a:rPr lang="ko-KR" altLang="en-US" sz="1600" dirty="0"/>
              <a:t>개 있다면 </a:t>
            </a:r>
            <a:r>
              <a:rPr lang="en-US" altLang="ko-KR" sz="1600" dirty="0"/>
              <a:t>: (2+1)+(2+1)+2	= X</a:t>
            </a:r>
          </a:p>
          <a:p>
            <a:pPr marL="0" indent="0">
              <a:buNone/>
            </a:pPr>
            <a:r>
              <a:rPr lang="ko-KR" altLang="en-US" sz="1600" dirty="0"/>
              <a:t>총 </a:t>
            </a:r>
            <a:r>
              <a:rPr lang="en-US" altLang="ko-KR" sz="1600" dirty="0"/>
              <a:t>4</a:t>
            </a:r>
            <a:r>
              <a:rPr lang="ko-KR" altLang="en-US" sz="1600" dirty="0"/>
              <a:t>개 있다면 </a:t>
            </a:r>
            <a:r>
              <a:rPr lang="en-US" altLang="ko-KR" sz="1600" dirty="0"/>
              <a:t>: (2+1)+1  = 3		</a:t>
            </a:r>
            <a:r>
              <a:rPr lang="ko-KR" altLang="en-US" sz="1600" dirty="0"/>
              <a:t>총 </a:t>
            </a:r>
            <a:r>
              <a:rPr lang="en-US" altLang="ko-KR" sz="1600" dirty="0"/>
              <a:t>9</a:t>
            </a:r>
            <a:r>
              <a:rPr lang="ko-KR" altLang="en-US" sz="1600" dirty="0"/>
              <a:t>개 있다면 </a:t>
            </a:r>
            <a:r>
              <a:rPr lang="en-US" altLang="ko-KR" sz="1600" dirty="0"/>
              <a:t>: (2+1)+(2+1)+(2+1)	= 6</a:t>
            </a:r>
          </a:p>
          <a:p>
            <a:pPr marL="0" indent="0">
              <a:buNone/>
            </a:pPr>
            <a:r>
              <a:rPr lang="ko-KR" altLang="en-US" sz="1600" dirty="0"/>
              <a:t>총 </a:t>
            </a:r>
            <a:r>
              <a:rPr lang="en-US" altLang="ko-KR" sz="1600" dirty="0"/>
              <a:t>5</a:t>
            </a:r>
            <a:r>
              <a:rPr lang="ko-KR" altLang="en-US" sz="1600" dirty="0"/>
              <a:t>개 있다면 </a:t>
            </a:r>
            <a:r>
              <a:rPr lang="en-US" altLang="ko-KR" sz="1600" dirty="0"/>
              <a:t>: (2+1)+2  = X		</a:t>
            </a:r>
            <a:r>
              <a:rPr lang="ko-KR" altLang="en-US" sz="1600" dirty="0"/>
              <a:t>총 </a:t>
            </a:r>
            <a:r>
              <a:rPr lang="en-US" altLang="ko-KR" sz="1600" dirty="0"/>
              <a:t>10</a:t>
            </a:r>
            <a:r>
              <a:rPr lang="ko-KR" altLang="en-US" sz="1600" dirty="0"/>
              <a:t>개 있다면 </a:t>
            </a:r>
            <a:r>
              <a:rPr lang="en-US" altLang="ko-KR" sz="1600" dirty="0"/>
              <a:t>: (2+1)+(2+1)+(2+1)+1	= 7</a:t>
            </a:r>
          </a:p>
          <a:p>
            <a:pPr marL="0" indent="0">
              <a:buNone/>
            </a:pPr>
            <a:endParaRPr lang="en-US" altLang="ko-KR" sz="16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600" dirty="0">
                <a:solidFill>
                  <a:srgbClr val="FF0000"/>
                </a:solidFill>
              </a:rPr>
              <a:t>총 </a:t>
            </a:r>
            <a:r>
              <a:rPr lang="en-US" altLang="ko-KR" sz="1600" dirty="0">
                <a:solidFill>
                  <a:srgbClr val="FF0000"/>
                </a:solidFill>
              </a:rPr>
              <a:t>x</a:t>
            </a:r>
            <a:r>
              <a:rPr lang="ko-KR" altLang="en-US" sz="1600" dirty="0">
                <a:solidFill>
                  <a:srgbClr val="FF0000"/>
                </a:solidFill>
              </a:rPr>
              <a:t>개가 있는데 </a:t>
            </a:r>
            <a:r>
              <a:rPr lang="en-US" altLang="ko-KR" sz="1600" dirty="0">
                <a:solidFill>
                  <a:srgbClr val="FF0000"/>
                </a:solidFill>
              </a:rPr>
              <a:t>x</a:t>
            </a:r>
            <a:r>
              <a:rPr lang="ko-KR" altLang="en-US" sz="1600" dirty="0">
                <a:solidFill>
                  <a:srgbClr val="FF0000"/>
                </a:solidFill>
              </a:rPr>
              <a:t>를 </a:t>
            </a: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ko-KR" altLang="en-US" sz="1600" dirty="0">
                <a:solidFill>
                  <a:srgbClr val="FF0000"/>
                </a:solidFill>
              </a:rPr>
              <a:t>으로 나누었을 때 나머지가 </a:t>
            </a:r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ko-KR" altLang="en-US" sz="1600" dirty="0">
                <a:solidFill>
                  <a:srgbClr val="FF0000"/>
                </a:solidFill>
              </a:rPr>
              <a:t>면 존재하지 않는 경우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600" dirty="0">
                <a:solidFill>
                  <a:srgbClr val="FF0000"/>
                </a:solidFill>
              </a:rPr>
              <a:t>그 외는 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개씩 실제 구매 개수 증가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514350" indent="-514350">
              <a:buFont typeface="+mj-lt"/>
              <a:buAutoNum type="arabicPeriod"/>
            </a:pPr>
            <a:endParaRPr lang="ko-KR" altLang="en-US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0D70D27-04D0-4458-A66A-776D450EEB54}"/>
              </a:ext>
            </a:extLst>
          </p:cNvPr>
          <p:cNvSpPr txBox="1">
            <a:spLocks/>
          </p:cNvSpPr>
          <p:nvPr/>
        </p:nvSpPr>
        <p:spPr>
          <a:xfrm>
            <a:off x="838200" y="526500"/>
            <a:ext cx="10515600" cy="878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Total</a:t>
            </a:r>
            <a:r>
              <a:rPr lang="ko-KR" altLang="en-US" dirty="0"/>
              <a:t>값 출력하기</a:t>
            </a:r>
            <a:r>
              <a:rPr lang="en-US" altLang="ko-KR" dirty="0"/>
              <a:t>(plus </a:t>
            </a:r>
            <a:r>
              <a:rPr lang="ko-KR" altLang="en-US" dirty="0"/>
              <a:t>추가 </a:t>
            </a:r>
            <a:r>
              <a:rPr lang="en-US" altLang="ko-KR" dirty="0" err="1"/>
              <a:t>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10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316EAA7-B57F-4CC6-8FE8-342669BBD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0" y="140090"/>
            <a:ext cx="9058715" cy="647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D3C74-F670-466E-9F25-CBAC81928F49}"/>
              </a:ext>
            </a:extLst>
          </p:cNvPr>
          <p:cNvSpPr txBox="1"/>
          <p:nvPr/>
        </p:nvSpPr>
        <p:spPr>
          <a:xfrm>
            <a:off x="3927231" y="202809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1+1</a:t>
            </a:r>
            <a:r>
              <a:rPr lang="ko-KR" altLang="en-US" dirty="0"/>
              <a:t>인 경우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3E99E4-13F6-4BD6-8601-6A878340E750}"/>
              </a:ext>
            </a:extLst>
          </p:cNvPr>
          <p:cNvSpPr/>
          <p:nvPr/>
        </p:nvSpPr>
        <p:spPr>
          <a:xfrm>
            <a:off x="4525108" y="2584883"/>
            <a:ext cx="2391507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46A54D-755A-4867-A138-CE137C4C7D78}"/>
              </a:ext>
            </a:extLst>
          </p:cNvPr>
          <p:cNvSpPr/>
          <p:nvPr/>
        </p:nvSpPr>
        <p:spPr>
          <a:xfrm>
            <a:off x="1535725" y="4191000"/>
            <a:ext cx="1582614" cy="4044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3C244E-0AFF-4AAF-B146-04832402D268}"/>
              </a:ext>
            </a:extLst>
          </p:cNvPr>
          <p:cNvSpPr/>
          <p:nvPr/>
        </p:nvSpPr>
        <p:spPr>
          <a:xfrm>
            <a:off x="4525108" y="3003983"/>
            <a:ext cx="2063262" cy="31956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8D2C6-D6C0-4142-B8DC-E0058B7278F2}"/>
              </a:ext>
            </a:extLst>
          </p:cNvPr>
          <p:cNvSpPr/>
          <p:nvPr/>
        </p:nvSpPr>
        <p:spPr>
          <a:xfrm>
            <a:off x="1535725" y="4595446"/>
            <a:ext cx="1582614" cy="269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BAD734-1223-49A9-933E-A964DC6E07D6}"/>
              </a:ext>
            </a:extLst>
          </p:cNvPr>
          <p:cNvSpPr/>
          <p:nvPr/>
        </p:nvSpPr>
        <p:spPr>
          <a:xfrm>
            <a:off x="4161692" y="4766016"/>
            <a:ext cx="1031631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2C5DF-D9E5-42E6-94EB-0518F1275AAA}"/>
              </a:ext>
            </a:extLst>
          </p:cNvPr>
          <p:cNvSpPr txBox="1"/>
          <p:nvPr/>
        </p:nvSpPr>
        <p:spPr>
          <a:xfrm>
            <a:off x="3892061" y="34230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2+1</a:t>
            </a:r>
            <a:r>
              <a:rPr lang="ko-KR" altLang="en-US" dirty="0"/>
              <a:t>인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2CD71-E982-4AF3-B76E-A369A8E3AFA8}"/>
              </a:ext>
            </a:extLst>
          </p:cNvPr>
          <p:cNvSpPr txBox="1"/>
          <p:nvPr/>
        </p:nvSpPr>
        <p:spPr>
          <a:xfrm>
            <a:off x="2977661" y="52695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아무것도 아닌 경우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4C5C7D-C16A-4D90-9878-588DC0FD8E23}"/>
              </a:ext>
            </a:extLst>
          </p:cNvPr>
          <p:cNvSpPr/>
          <p:nvPr/>
        </p:nvSpPr>
        <p:spPr>
          <a:xfrm>
            <a:off x="7074876" y="2584883"/>
            <a:ext cx="2391507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ABF55-3F1B-46D3-A4A1-132005A5F52D}"/>
              </a:ext>
            </a:extLst>
          </p:cNvPr>
          <p:cNvSpPr txBox="1"/>
          <p:nvPr/>
        </p:nvSpPr>
        <p:spPr>
          <a:xfrm>
            <a:off x="7059931" y="2200924"/>
            <a:ext cx="403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물건의 할인율을 찾아서 적용</a:t>
            </a: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C36BEA88-07A5-48B4-B10F-E12BB6F06BBB}"/>
              </a:ext>
            </a:extLst>
          </p:cNvPr>
          <p:cNvSpPr/>
          <p:nvPr/>
        </p:nvSpPr>
        <p:spPr>
          <a:xfrm>
            <a:off x="1952625" y="885825"/>
            <a:ext cx="14097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C01A0-6ED0-4329-B80B-D30D94A15CF5}"/>
              </a:ext>
            </a:extLst>
          </p:cNvPr>
          <p:cNvSpPr txBox="1"/>
          <p:nvPr/>
        </p:nvSpPr>
        <p:spPr>
          <a:xfrm>
            <a:off x="3391340" y="793862"/>
            <a:ext cx="403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개수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344F62-C593-4F4E-AFC1-41117E4F72A6}"/>
              </a:ext>
            </a:extLst>
          </p:cNvPr>
          <p:cNvSpPr txBox="1"/>
          <p:nvPr/>
        </p:nvSpPr>
        <p:spPr>
          <a:xfrm>
            <a:off x="3247291" y="4144931"/>
            <a:ext cx="56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개수 </a:t>
            </a:r>
            <a:r>
              <a:rPr lang="en-US" altLang="ko-KR" dirty="0"/>
              <a:t>% 3 =2 </a:t>
            </a:r>
            <a:r>
              <a:rPr lang="ko-KR" altLang="en-US" dirty="0"/>
              <a:t>인 경우는 존재하지 않으므로 </a:t>
            </a:r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F2812-A566-47CD-A62F-5004E0C0A88D}"/>
              </a:ext>
            </a:extLst>
          </p:cNvPr>
          <p:cNvSpPr txBox="1"/>
          <p:nvPr/>
        </p:nvSpPr>
        <p:spPr>
          <a:xfrm>
            <a:off x="3247291" y="4495745"/>
            <a:ext cx="56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외에는 실제 구매 개수 </a:t>
            </a:r>
            <a:r>
              <a:rPr lang="en-US" altLang="ko-KR" dirty="0"/>
              <a:t>+1</a:t>
            </a:r>
            <a:r>
              <a:rPr lang="ko-KR" altLang="en-US" dirty="0"/>
              <a:t>씩 증가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212F07-3BB0-4992-9CBE-7E5C8A04FBBA}"/>
              </a:ext>
            </a:extLst>
          </p:cNvPr>
          <p:cNvSpPr txBox="1"/>
          <p:nvPr/>
        </p:nvSpPr>
        <p:spPr>
          <a:xfrm>
            <a:off x="2696308" y="366929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실제 구매 개수</a:t>
            </a:r>
          </a:p>
        </p:txBody>
      </p:sp>
    </p:spTree>
    <p:extLst>
      <p:ext uri="{BB962C8B-B14F-4D97-AF65-F5344CB8AC3E}">
        <p14:creationId xmlns:p14="http://schemas.microsoft.com/office/powerpoint/2010/main" val="338675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612</Words>
  <Application>Microsoft Office PowerPoint</Application>
  <PresentationFormat>와이드스크린</PresentationFormat>
  <Paragraphs>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Symbol</vt:lpstr>
      <vt:lpstr>Office 테마</vt:lpstr>
      <vt:lpstr>짝수 출력하기</vt:lpstr>
      <vt:lpstr>두 문자열 비교(for문, while문)</vt:lpstr>
      <vt:lpstr>두 문자열을 비교하여 포함되지 않은 문자 출력</vt:lpstr>
      <vt:lpstr>두 문자열을 비교하여 포함되지 않은 문자 출력</vt:lpstr>
      <vt:lpstr>List의 복사(얇은 복사)</vt:lpstr>
      <vt:lpstr>List의 복사(깊은 복사)</vt:lpstr>
      <vt:lpstr>Total값 출력하기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17064</dc:creator>
  <cp:lastModifiedBy>17064</cp:lastModifiedBy>
  <cp:revision>30</cp:revision>
  <dcterms:created xsi:type="dcterms:W3CDTF">2021-04-20T12:19:19Z</dcterms:created>
  <dcterms:modified xsi:type="dcterms:W3CDTF">2021-04-21T00:45:49Z</dcterms:modified>
</cp:coreProperties>
</file>