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75" r:id="rId2"/>
  </p:sldMasterIdLst>
  <p:sldIdLst>
    <p:sldId id="294" r:id="rId3"/>
    <p:sldId id="257" r:id="rId4"/>
    <p:sldId id="301" r:id="rId5"/>
    <p:sldId id="263" r:id="rId6"/>
    <p:sldId id="281" r:id="rId7"/>
    <p:sldId id="272" r:id="rId8"/>
    <p:sldId id="279" r:id="rId9"/>
    <p:sldId id="295" r:id="rId10"/>
    <p:sldId id="290" r:id="rId11"/>
    <p:sldId id="291" r:id="rId12"/>
    <p:sldId id="292" r:id="rId13"/>
    <p:sldId id="293" r:id="rId14"/>
    <p:sldId id="304" r:id="rId15"/>
    <p:sldId id="296" r:id="rId16"/>
    <p:sldId id="302" r:id="rId17"/>
    <p:sldId id="289" r:id="rId18"/>
    <p:sldId id="297" r:id="rId19"/>
    <p:sldId id="306" r:id="rId20"/>
    <p:sldId id="307" r:id="rId21"/>
    <p:sldId id="298" r:id="rId22"/>
    <p:sldId id="285" r:id="rId23"/>
    <p:sldId id="300" r:id="rId24"/>
    <p:sldId id="299" r:id="rId25"/>
    <p:sldId id="303" r:id="rId26"/>
    <p:sldId id="286" r:id="rId27"/>
    <p:sldId id="305" r:id="rId28"/>
    <p:sldId id="282" r:id="rId29"/>
    <p:sldId id="288" r:id="rId30"/>
    <p:sldId id="310" r:id="rId3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02" y="1218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0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5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831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46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38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4037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2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21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74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40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04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mvnrepository.com/artifact/javax.activation/activation/1.1.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vnrepository.com/artifact/javax.mail/mail/1.4.7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mvnrepository.com/artifact/org.apache.commons/commons-email/1.3.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2204783"/>
            <a:ext cx="9501254" cy="36576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4400"/>
              </a:lnSpc>
              <a:defRPr/>
            </a:pPr>
            <a:r>
              <a:rPr lang="ko-KR" altLang="en-US" sz="14400" b="1" spc="-14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</a:t>
            </a:r>
          </a:p>
          <a:p>
            <a:pPr algn="ctr">
              <a:lnSpc>
                <a:spcPts val="14400"/>
              </a:lnSpc>
              <a:defRPr/>
            </a:pPr>
            <a:r>
              <a:rPr lang="ko-KR" altLang="en-US" sz="14400" b="1" spc="-14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</a:t>
            </a:r>
            <a:endParaRPr lang="en-US" sz="14400" b="1" spc="-14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963400" y="4000500"/>
            <a:ext cx="3743074" cy="9530974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467600" y="7400925"/>
            <a:ext cx="1523999" cy="152400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257800" y="6772275"/>
            <a:ext cx="1800225" cy="1800225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695574" y="7124700"/>
            <a:ext cx="1800225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>
            <a:extLst>
              <a:ext uri="{FF2B5EF4-FFF2-40B4-BE49-F238E27FC236}">
                <a16:creationId xmlns:a16="http://schemas.microsoft.com/office/drawing/2014/main" id="{9440B022-A865-6E49-F8ED-34F7FDD0766D}"/>
              </a:ext>
            </a:extLst>
          </p:cNvPr>
          <p:cNvSpPr txBox="1"/>
          <p:nvPr/>
        </p:nvSpPr>
        <p:spPr>
          <a:xfrm>
            <a:off x="6027917" y="342900"/>
            <a:ext cx="7002283" cy="8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6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99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설정</a:t>
            </a:r>
            <a:endParaRPr kumimoji="0" lang="en-US" sz="5499" b="0" i="0" u="none" strike="noStrike" kern="1200" cap="none" spc="-54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BE30D-B45C-FC24-B319-C487F91F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62100"/>
            <a:ext cx="14554200" cy="79907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7F3E5A-ECE4-C58C-ACF1-B023999E185F}"/>
              </a:ext>
            </a:extLst>
          </p:cNvPr>
          <p:cNvSpPr/>
          <p:nvPr/>
        </p:nvSpPr>
        <p:spPr>
          <a:xfrm>
            <a:off x="13182600" y="3924300"/>
            <a:ext cx="28194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9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5B54DA-3A6C-C858-0A9E-AB7682EA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13106400" cy="8008046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9440B022-A865-6E49-F8ED-34F7FDD0766D}"/>
              </a:ext>
            </a:extLst>
          </p:cNvPr>
          <p:cNvSpPr txBox="1"/>
          <p:nvPr/>
        </p:nvSpPr>
        <p:spPr>
          <a:xfrm>
            <a:off x="6027917" y="342900"/>
            <a:ext cx="7002283" cy="8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6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99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설정</a:t>
            </a:r>
            <a:endParaRPr kumimoji="0" lang="en-US" sz="5499" b="0" i="0" u="none" strike="noStrike" kern="1200" cap="none" spc="-54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45DC84-5501-C676-F41C-7C2FFC3E3EE8}"/>
              </a:ext>
            </a:extLst>
          </p:cNvPr>
          <p:cNvSpPr/>
          <p:nvPr/>
        </p:nvSpPr>
        <p:spPr>
          <a:xfrm>
            <a:off x="5257800" y="3848100"/>
            <a:ext cx="4495800" cy="1066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1CFB8D-6331-9004-DCA2-31CFA71A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247901"/>
            <a:ext cx="11582400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E5D108-8FDD-DEEB-C71D-660A02027300}"/>
              </a:ext>
            </a:extLst>
          </p:cNvPr>
          <p:cNvSpPr/>
          <p:nvPr/>
        </p:nvSpPr>
        <p:spPr>
          <a:xfrm>
            <a:off x="3083878" y="3990855"/>
            <a:ext cx="6911267" cy="9989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2F4927-41DD-9DA4-FD02-472CE3EC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293" y="2247901"/>
            <a:ext cx="5088383" cy="56190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39C3545-90EF-A441-5E58-E645234F2520}"/>
              </a:ext>
            </a:extLst>
          </p:cNvPr>
          <p:cNvSpPr/>
          <p:nvPr/>
        </p:nvSpPr>
        <p:spPr>
          <a:xfrm>
            <a:off x="13346293" y="6057900"/>
            <a:ext cx="457656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9440B022-A865-6E49-F8ED-34F7FDD0766D}"/>
              </a:ext>
            </a:extLst>
          </p:cNvPr>
          <p:cNvSpPr txBox="1"/>
          <p:nvPr/>
        </p:nvSpPr>
        <p:spPr>
          <a:xfrm>
            <a:off x="6027917" y="342900"/>
            <a:ext cx="7002283" cy="8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6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99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설정</a:t>
            </a:r>
            <a:endParaRPr kumimoji="0" lang="en-US" sz="5499" b="0" i="0" u="none" strike="noStrike" kern="1200" cap="none" spc="-54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939BA6-38AF-EBA9-3C30-8C95D9A56D01}"/>
              </a:ext>
            </a:extLst>
          </p:cNvPr>
          <p:cNvSpPr/>
          <p:nvPr/>
        </p:nvSpPr>
        <p:spPr>
          <a:xfrm>
            <a:off x="9296400" y="8953500"/>
            <a:ext cx="1676400" cy="6096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220" y="1050864"/>
            <a:ext cx="17384732" cy="9121836"/>
            <a:chOff x="0" y="0"/>
            <a:chExt cx="9620467" cy="4080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43000" y="92136"/>
            <a:ext cx="7002283" cy="8603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  <a:defRPr/>
            </a:pPr>
            <a:r>
              <a:rPr lang="ko-KR" altLang="en-US" sz="5499" b="1" u="none" spc="-5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여기서 잠깐</a:t>
            </a:r>
            <a:r>
              <a:rPr lang="en-US" altLang="ko-KR" sz="5499" b="1" u="none" spc="-5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  <a:endParaRPr lang="en-US" sz="5499" b="1" u="none" spc="-5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757168"/>
            <a:ext cx="13716000" cy="3521285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609600" y="342900"/>
            <a:ext cx="6096000" cy="1833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32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보안접속</a:t>
            </a:r>
            <a:r>
              <a:rPr lang="en-US" altLang="ko-KR" sz="32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(SSL)</a:t>
            </a:r>
            <a:r>
              <a:rPr lang="ko-KR" altLang="en-US" sz="32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무엇인가</a:t>
            </a:r>
            <a:r>
              <a:rPr lang="en-US" altLang="ko-KR" sz="32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spc="-13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1943100"/>
            <a:ext cx="16154400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네이버 메일에 접속하여 서비스를 이용할  때</a:t>
            </a:r>
            <a:r>
              <a:rPr lang="en-US" altLang="ko-KR" sz="2800" dirty="0"/>
              <a:t>, </a:t>
            </a:r>
            <a:r>
              <a:rPr lang="ko-KR" altLang="en-US" sz="2800" dirty="0"/>
              <a:t>네이버 서버와 이용자의 </a:t>
            </a:r>
            <a:r>
              <a:rPr lang="en-US" altLang="ko-KR" sz="2800" dirty="0"/>
              <a:t>PC</a:t>
            </a:r>
            <a:r>
              <a:rPr lang="ko-KR" altLang="en-US" sz="2800" dirty="0"/>
              <a:t> 간에 주고 받은</a:t>
            </a:r>
            <a:endParaRPr lang="en-US" altLang="ko-KR" sz="2800" dirty="0"/>
          </a:p>
          <a:p>
            <a:r>
              <a:rPr lang="ko-KR" altLang="en-US" sz="2800" dirty="0"/>
              <a:t>데이터를 암호화하여 외부의 다른 사람이 내용을 알 수 없도록 하는 기능</a:t>
            </a:r>
            <a:endParaRPr lang="en-US" altLang="ko-KR" sz="2800" dirty="0"/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>
                <a:solidFill>
                  <a:srgbClr val="FF0000"/>
                </a:solidFill>
              </a:rPr>
              <a:t>SMTP</a:t>
            </a:r>
            <a:r>
              <a:rPr lang="ko-KR" altLang="en-US" sz="2800" dirty="0">
                <a:solidFill>
                  <a:srgbClr val="FF0000"/>
                </a:solidFill>
              </a:rPr>
              <a:t>와 같은 이메일 기술을 사용할 때 보안을 높이기 위해 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SSL / TLS</a:t>
            </a:r>
            <a:r>
              <a:rPr lang="ko-KR" altLang="en-US" sz="2800" b="1" dirty="0">
                <a:solidFill>
                  <a:srgbClr val="FF0000"/>
                </a:solidFill>
              </a:rPr>
              <a:t>  </a:t>
            </a:r>
            <a:r>
              <a:rPr lang="en-US" altLang="ko-KR" sz="2800" dirty="0">
                <a:solidFill>
                  <a:srgbClr val="FF0000"/>
                </a:solidFill>
              </a:rPr>
              <a:t>(port : 465) </a:t>
            </a:r>
            <a:r>
              <a:rPr lang="ko-KR" altLang="en-US" sz="2800" dirty="0">
                <a:solidFill>
                  <a:srgbClr val="FF0000"/>
                </a:solidFill>
              </a:rPr>
              <a:t>암호화 기술을  사용</a:t>
            </a:r>
            <a:r>
              <a:rPr lang="en-US" altLang="ko-KR" sz="2800" dirty="0">
                <a:solidFill>
                  <a:srgbClr val="FF0000"/>
                </a:solidFill>
              </a:rPr>
              <a:t>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609600" y="6438900"/>
            <a:ext cx="6096000" cy="1445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32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STARTTLS</a:t>
            </a:r>
            <a:r>
              <a:rPr lang="ko-KR" altLang="en-US" sz="32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무엇인가</a:t>
            </a:r>
            <a:r>
              <a:rPr lang="en-US" altLang="ko-KR" sz="32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  <a:endParaRPr lang="ko-KR" altLang="en-US" sz="3200" spc="-13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7886700"/>
            <a:ext cx="154686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STARTTLS</a:t>
            </a:r>
            <a:r>
              <a:rPr lang="ko-KR" altLang="en-US" sz="2800" dirty="0"/>
              <a:t>는 </a:t>
            </a:r>
            <a:r>
              <a:rPr lang="en-US" altLang="ko-KR" sz="2800" dirty="0"/>
              <a:t>SSL</a:t>
            </a:r>
            <a:r>
              <a:rPr lang="ko-KR" altLang="en-US" sz="2800" dirty="0"/>
              <a:t>과 </a:t>
            </a:r>
            <a:r>
              <a:rPr lang="en-US" altLang="ko-KR" sz="2800" dirty="0"/>
              <a:t>TLS</a:t>
            </a:r>
            <a:r>
              <a:rPr lang="ko-KR" altLang="en-US" sz="2800" dirty="0"/>
              <a:t>와 다르며 </a:t>
            </a:r>
            <a:r>
              <a:rPr lang="en-US" altLang="ko-KR" sz="2800" dirty="0"/>
              <a:t>STARTTLS</a:t>
            </a:r>
            <a:r>
              <a:rPr lang="ko-KR" altLang="en-US" sz="2800" dirty="0"/>
              <a:t>는 기존의 안전하지 않은 연결의 위험을 줄이고 </a:t>
            </a:r>
            <a:r>
              <a:rPr lang="en-US" altLang="ko-KR" sz="2800" dirty="0"/>
              <a:t>SSL/TLS</a:t>
            </a:r>
            <a:r>
              <a:rPr lang="ko-KR" altLang="en-US" sz="2800" dirty="0"/>
              <a:t>이 쓰이는 안전한 연결로 업그레이드하도록 도와주며 </a:t>
            </a:r>
            <a:r>
              <a:rPr lang="en-US" altLang="ko-KR" sz="2800" dirty="0"/>
              <a:t>STARTTLS</a:t>
            </a:r>
            <a:r>
              <a:rPr lang="ko-KR" altLang="en-US" sz="2800" dirty="0"/>
              <a:t>는 </a:t>
            </a:r>
            <a:r>
              <a:rPr lang="en-US" altLang="ko-KR" sz="2800" dirty="0"/>
              <a:t>SSL </a:t>
            </a:r>
            <a:r>
              <a:rPr lang="ko-KR" altLang="en-US" sz="2800" dirty="0"/>
              <a:t>또는 </a:t>
            </a:r>
            <a:r>
              <a:rPr lang="en-US" altLang="ko-KR" sz="2800" dirty="0"/>
              <a:t>TLS</a:t>
            </a:r>
            <a:r>
              <a:rPr lang="ko-KR" altLang="en-US" sz="2800" dirty="0"/>
              <a:t>로 동작합니다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>
                <a:solidFill>
                  <a:srgbClr val="FF0000"/>
                </a:solidFill>
              </a:rPr>
              <a:t>SMTP </a:t>
            </a:r>
            <a:r>
              <a:rPr lang="ko-KR" altLang="en-US" sz="2800" dirty="0">
                <a:solidFill>
                  <a:srgbClr val="FF0000"/>
                </a:solidFill>
              </a:rPr>
              <a:t>메시지 발송을 지원하는 서비스는 클라이언트가 표준 </a:t>
            </a:r>
            <a:r>
              <a:rPr lang="en-US" altLang="ko-KR" sz="2800" dirty="0">
                <a:solidFill>
                  <a:srgbClr val="FF0000"/>
                </a:solidFill>
              </a:rPr>
              <a:t>587</a:t>
            </a:r>
            <a:r>
              <a:rPr lang="ko-KR" altLang="en-US" sz="2800" dirty="0">
                <a:solidFill>
                  <a:srgbClr val="FF0000"/>
                </a:solidFill>
              </a:rPr>
              <a:t>번 포트로 연결하여 </a:t>
            </a:r>
            <a:r>
              <a:rPr lang="en-US" altLang="ko-KR" sz="2800" dirty="0">
                <a:solidFill>
                  <a:srgbClr val="FF0000"/>
                </a:solidFill>
              </a:rPr>
              <a:t>STARTTLS</a:t>
            </a:r>
            <a:r>
              <a:rPr lang="ko-KR" altLang="en-US" sz="2800" dirty="0">
                <a:solidFill>
                  <a:srgbClr val="FF0000"/>
                </a:solidFill>
              </a:rPr>
              <a:t>로 연결을 업그레이드한 다음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사용자 이름과 암호로 로그인하게 합니다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4076700" y="2247900"/>
            <a:ext cx="10134600" cy="5791200"/>
          </a:xfrm>
          <a:prstGeom prst="roundRect">
            <a:avLst>
              <a:gd name="adj" fmla="val 16667"/>
            </a:avLst>
          </a:prstGeom>
          <a:noFill/>
          <a:ln w="190500">
            <a:solidFill>
              <a:srgbClr val="707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extBox 2"/>
          <p:cNvSpPr txBox="1"/>
          <p:nvPr/>
        </p:nvSpPr>
        <p:spPr>
          <a:xfrm>
            <a:off x="3695700" y="3331369"/>
            <a:ext cx="10896600" cy="36676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1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 A V A</a:t>
            </a:r>
            <a:r>
              <a:rPr lang="ko-KR" altLang="en-US" sz="1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1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64027" y="2897075"/>
            <a:ext cx="2693829" cy="4037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  <a:defRPr/>
            </a:pPr>
            <a:r>
              <a:rPr lang="en-US" sz="2400" spc="-24">
                <a:solidFill>
                  <a:srgbClr val="FFFFFF"/>
                </a:solidFill>
                <a:ea typeface="TDTD고딕L Bold"/>
              </a:rPr>
              <a:t>준비됐나요?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13332" y="3835086"/>
            <a:ext cx="2663014" cy="6718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  자동 생성된 설명"/>
          <p:cNvPicPr/>
          <p:nvPr/>
        </p:nvPicPr>
        <p:blipFill rotWithShape="1">
          <a:blip r:embed="rId2"/>
          <a:srcRect t="7950" r="3470" b="3970"/>
          <a:stretch>
            <a:fillRect/>
          </a:stretch>
        </p:blipFill>
        <p:spPr>
          <a:xfrm>
            <a:off x="608319" y="443107"/>
            <a:ext cx="9721215" cy="9448661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1811000" y="1333500"/>
            <a:ext cx="4572000" cy="14843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NAVER </a:t>
            </a:r>
            <a:r>
              <a:rPr lang="ko-KR" altLang="en-US" sz="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B0F47B02-B3F7-48F1-DBAC-EF6B17FE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238500"/>
            <a:ext cx="7391400" cy="57912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04DB4F3-9F2A-122B-9356-C3348C1D00A1}"/>
              </a:ext>
            </a:extLst>
          </p:cNvPr>
          <p:cNvSpPr/>
          <p:nvPr/>
        </p:nvSpPr>
        <p:spPr>
          <a:xfrm>
            <a:off x="1524000" y="2552700"/>
            <a:ext cx="426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20B17-615C-F86C-7DAD-271751D1C874}"/>
              </a:ext>
            </a:extLst>
          </p:cNvPr>
          <p:cNvSpPr/>
          <p:nvPr/>
        </p:nvSpPr>
        <p:spPr>
          <a:xfrm>
            <a:off x="1524000" y="3695700"/>
            <a:ext cx="807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5619034-CB48-518F-AF12-12B4A106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7" b="923"/>
          <a:stretch/>
        </p:blipFill>
        <p:spPr>
          <a:xfrm>
            <a:off x="609600" y="419100"/>
            <a:ext cx="9906000" cy="9525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D3DD3-EA75-5177-7533-3B86529C0F42}"/>
              </a:ext>
            </a:extLst>
          </p:cNvPr>
          <p:cNvSpPr/>
          <p:nvPr/>
        </p:nvSpPr>
        <p:spPr>
          <a:xfrm>
            <a:off x="1343382" y="2143057"/>
            <a:ext cx="3076218" cy="3334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9B94D-94E9-22EB-62BE-96838CE464D9}"/>
              </a:ext>
            </a:extLst>
          </p:cNvPr>
          <p:cNvSpPr/>
          <p:nvPr/>
        </p:nvSpPr>
        <p:spPr>
          <a:xfrm>
            <a:off x="1343382" y="3244312"/>
            <a:ext cx="5440402" cy="6037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D5C9A9-3B3C-891C-9FBA-D83776C6F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1" r="10652" b="17142"/>
          <a:stretch/>
        </p:blipFill>
        <p:spPr>
          <a:xfrm>
            <a:off x="10896600" y="3167335"/>
            <a:ext cx="7086600" cy="5557565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1887200" y="1181100"/>
            <a:ext cx="4572000" cy="1833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000" spc="-13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Daum</a:t>
            </a:r>
            <a:r>
              <a:rPr lang="en-US" altLang="ko-KR" sz="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6265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4076700" y="2247900"/>
            <a:ext cx="10134600" cy="5791200"/>
          </a:xfrm>
          <a:prstGeom prst="roundRect">
            <a:avLst>
              <a:gd name="adj" fmla="val 16667"/>
            </a:avLst>
          </a:prstGeom>
          <a:noFill/>
          <a:ln w="190500">
            <a:solidFill>
              <a:srgbClr val="707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extBox 2"/>
          <p:cNvSpPr txBox="1"/>
          <p:nvPr/>
        </p:nvSpPr>
        <p:spPr>
          <a:xfrm>
            <a:off x="4638069" y="2537594"/>
            <a:ext cx="9011862" cy="55015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13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COMMON</a:t>
            </a:r>
            <a:r>
              <a:rPr lang="ko-KR" altLang="en-US" sz="13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메일</a:t>
            </a:r>
            <a:endParaRPr lang="en-US" altLang="ko-KR" sz="13000" spc="-13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6000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Text, </a:t>
            </a:r>
            <a:r>
              <a:rPr lang="ko-KR" altLang="en-US" sz="6000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첨부파일</a:t>
            </a:r>
            <a:r>
              <a:rPr lang="en-US" altLang="ko-KR" sz="6000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HTML</a:t>
            </a:r>
            <a:endParaRPr lang="ko-KR" altLang="en-US" sz="6000" spc="-13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13332" y="3835086"/>
            <a:ext cx="2663014" cy="6718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220" y="1050864"/>
            <a:ext cx="17384732" cy="9121836"/>
            <a:chOff x="0" y="0"/>
            <a:chExt cx="9620467" cy="4080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43000" y="92136"/>
            <a:ext cx="7002283" cy="8603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  <a:defRPr/>
            </a:pPr>
            <a:r>
              <a:rPr lang="ko-KR" altLang="en-US" sz="5499" b="1" u="none" spc="-5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여기서 잠깐</a:t>
            </a:r>
            <a:r>
              <a:rPr lang="en-US" altLang="ko-KR" sz="5499" b="1" u="none" spc="-5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  <a:endParaRPr lang="en-US" sz="5499" b="1" u="none" spc="-5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685800" y="1333500"/>
            <a:ext cx="9525000" cy="14930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400" b="1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COMMON </a:t>
            </a:r>
            <a:r>
              <a:rPr lang="ko-KR" altLang="en-US" sz="5400" b="1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메일은 무엇인가</a:t>
            </a:r>
            <a:r>
              <a:rPr lang="en-US" altLang="ko-KR" sz="5400" b="1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5400" b="1" spc="-13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3619500"/>
            <a:ext cx="17036266" cy="55707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Commons Email API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Java-mail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기반으로 하여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Java-Email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더 간단하게 메일을 보낼 수 있게 한 것이다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메일 발송을 처리해주는 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Email,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HtmlEmail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같은 클래스를 제공하고 있다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이를 사용하여 </a:t>
            </a:r>
            <a:r>
              <a:rPr lang="ko-KR" altLang="en-US" sz="4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텍스트메일</a:t>
            </a:r>
            <a:r>
              <a:rPr lang="en-US" altLang="ko-KR" sz="4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HTML </a:t>
            </a:r>
            <a:r>
              <a:rPr lang="ko-KR" altLang="en-US" sz="4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</a:t>
            </a:r>
            <a:r>
              <a:rPr lang="en-US" altLang="ko-KR" sz="4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 </a:t>
            </a:r>
            <a:r>
              <a:rPr lang="ko-KR" altLang="en-US" sz="4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첨부 메일 등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4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매우 간단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(simple!!)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하게 발송할 수 있다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 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4076700" y="2247900"/>
            <a:ext cx="10134600" cy="5791200"/>
          </a:xfrm>
          <a:prstGeom prst="roundRect">
            <a:avLst>
              <a:gd name="adj" fmla="val 16667"/>
            </a:avLst>
          </a:prstGeom>
          <a:noFill/>
          <a:ln w="190500">
            <a:solidFill>
              <a:srgbClr val="707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extBox 2"/>
          <p:cNvSpPr txBox="1"/>
          <p:nvPr/>
        </p:nvSpPr>
        <p:spPr>
          <a:xfrm>
            <a:off x="4572000" y="3380829"/>
            <a:ext cx="9011862" cy="36676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13000" spc="-13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메일전송</a:t>
            </a:r>
            <a:endParaRPr lang="ko-KR" altLang="en-US" sz="13000" spc="-13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7200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텍스트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13332" y="3835086"/>
            <a:ext cx="2663014" cy="67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9715770" y="4369630"/>
            <a:ext cx="6563309" cy="875703"/>
            <a:chOff x="0" y="0"/>
            <a:chExt cx="8751079" cy="1167604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43444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577755" y="214039"/>
              <a:ext cx="6968338" cy="67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JAVA </a:t>
              </a:r>
              <a:r>
                <a:rPr lang="ko-KR" altLang="en-US" sz="320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메일</a:t>
              </a:r>
              <a:endPara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15770" y="3238500"/>
            <a:ext cx="6563309" cy="875703"/>
            <a:chOff x="0" y="0"/>
            <a:chExt cx="8751079" cy="116760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3444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577755" y="236161"/>
              <a:ext cx="8068803" cy="67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ko-KR" altLang="en-US" sz="320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환경설정</a:t>
              </a:r>
              <a:endParaRPr lang="en-US" sz="3200" u="none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15770" y="5500760"/>
            <a:ext cx="6563309" cy="875703"/>
            <a:chOff x="0" y="0"/>
            <a:chExt cx="8751079" cy="116760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43444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558440" y="213508"/>
              <a:ext cx="7189054" cy="67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COMMON </a:t>
              </a:r>
              <a:r>
                <a:rPr lang="ko-KR" altLang="en-US" sz="320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메일</a:t>
              </a:r>
              <a:endParaRPr lang="en-US" sz="3200" u="none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379481" y="3540293"/>
            <a:ext cx="433316" cy="50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144000" y="4369630"/>
            <a:ext cx="875703" cy="875703"/>
            <a:chOff x="0" y="0"/>
            <a:chExt cx="1913890" cy="19138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9369956" y="4603968"/>
            <a:ext cx="433316" cy="50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altLang="ko-KR" sz="36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en-US" sz="360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9144000" y="3238500"/>
            <a:ext cx="875703" cy="875703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9369956" y="3450501"/>
            <a:ext cx="433316" cy="50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altLang="ko-KR" sz="36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en-US" sz="360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9144000" y="5500760"/>
            <a:ext cx="875703" cy="875703"/>
            <a:chOff x="0" y="0"/>
            <a:chExt cx="1913890" cy="191389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9360431" y="5726839"/>
            <a:ext cx="433316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altLang="ko-KR" sz="36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sz="360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en-US" sz="360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192908" y="3419935"/>
            <a:ext cx="5991211" cy="3453116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657600" y="4473709"/>
            <a:ext cx="28956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ko-KR" altLang="en-US" sz="110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sz="1100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4229100"/>
            <a:ext cx="2328416" cy="62166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  자동 생성된 설명"/>
          <p:cNvPicPr/>
          <p:nvPr/>
        </p:nvPicPr>
        <p:blipFill rotWithShape="1">
          <a:blip r:embed="rId2"/>
          <a:srcRect t="14360" b="20530"/>
          <a:stretch>
            <a:fillRect/>
          </a:stretch>
        </p:blipFill>
        <p:spPr>
          <a:xfrm>
            <a:off x="580571" y="438150"/>
            <a:ext cx="9824540" cy="9410700"/>
          </a:xfrm>
          <a:prstGeom prst="rect">
            <a:avLst/>
          </a:prstGeom>
        </p:spPr>
      </p:pic>
      <p:pic>
        <p:nvPicPr>
          <p:cNvPr id="30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96600" y="3238500"/>
            <a:ext cx="7010400" cy="46482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1811000" y="1333500"/>
            <a:ext cx="4572000" cy="14843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NAVER </a:t>
            </a:r>
            <a:r>
              <a:rPr lang="ko-KR" altLang="en-US" sz="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7336A9-BCE8-BFCC-B381-528C3A0964E4}"/>
              </a:ext>
            </a:extLst>
          </p:cNvPr>
          <p:cNvSpPr/>
          <p:nvPr/>
        </p:nvSpPr>
        <p:spPr>
          <a:xfrm>
            <a:off x="1752600" y="4991100"/>
            <a:ext cx="6934200" cy="1143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2F6D5A-9CEF-E7A5-D2A2-44009576D50C}"/>
              </a:ext>
            </a:extLst>
          </p:cNvPr>
          <p:cNvSpPr/>
          <p:nvPr/>
        </p:nvSpPr>
        <p:spPr>
          <a:xfrm>
            <a:off x="1752600" y="4229100"/>
            <a:ext cx="69342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7560"/>
          <a:stretch>
            <a:fillRect/>
          </a:stretch>
        </p:blipFill>
        <p:spPr>
          <a:xfrm>
            <a:off x="594628" y="571500"/>
            <a:ext cx="9311372" cy="9296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2600" y="4076700"/>
            <a:ext cx="6172200" cy="1981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11" name="그림 10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67998" y="3314700"/>
            <a:ext cx="7391402" cy="46482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1887200" y="1181100"/>
            <a:ext cx="4572000" cy="1833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000" spc="-130">
                <a:solidFill>
                  <a:srgbClr val="000000"/>
                </a:solidFill>
                <a:latin typeface="HY견고딕"/>
                <a:ea typeface="HY견고딕"/>
              </a:rPr>
              <a:t>Daum </a:t>
            </a:r>
            <a:r>
              <a:rPr lang="ko-KR" altLang="en-US" sz="5000" spc="-130">
                <a:solidFill>
                  <a:srgbClr val="000000"/>
                </a:solidFill>
                <a:latin typeface="HY견고딕"/>
                <a:ea typeface="HY견고딕"/>
              </a:rPr>
              <a:t>예제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4076700" y="2247900"/>
            <a:ext cx="10134600" cy="5791200"/>
          </a:xfrm>
          <a:prstGeom prst="roundRect">
            <a:avLst>
              <a:gd name="adj" fmla="val 16667"/>
            </a:avLst>
          </a:prstGeom>
          <a:noFill/>
          <a:ln w="190500">
            <a:solidFill>
              <a:srgbClr val="707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extBox 2"/>
          <p:cNvSpPr txBox="1"/>
          <p:nvPr/>
        </p:nvSpPr>
        <p:spPr>
          <a:xfrm>
            <a:off x="4572000" y="3304629"/>
            <a:ext cx="9011862" cy="36676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13000" spc="-13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메일전송</a:t>
            </a:r>
            <a:endParaRPr lang="ko-KR" altLang="en-US" sz="13000" spc="-13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7200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첨부파일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13332" y="3835086"/>
            <a:ext cx="2663014" cy="6718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671" y="419100"/>
            <a:ext cx="9185929" cy="94488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1811000" y="1333500"/>
            <a:ext cx="4572000" cy="14843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000" spc="-130">
                <a:solidFill>
                  <a:srgbClr val="000000"/>
                </a:solidFill>
                <a:latin typeface="HY견고딕"/>
                <a:ea typeface="HY견고딕"/>
              </a:rPr>
              <a:t>NAVER </a:t>
            </a:r>
            <a:r>
              <a:rPr lang="ko-KR" altLang="en-US" sz="5000" spc="-130">
                <a:solidFill>
                  <a:srgbClr val="000000"/>
                </a:solidFill>
                <a:latin typeface="HY견고딕"/>
                <a:ea typeface="HY견고딕"/>
              </a:rPr>
              <a:t>예제</a:t>
            </a:r>
          </a:p>
        </p:txBody>
      </p:sp>
      <p:grpSp>
        <p:nvGrpSpPr>
          <p:cNvPr id="7" name="Group 2"/>
          <p:cNvGrpSpPr/>
          <p:nvPr/>
        </p:nvGrpSpPr>
        <p:grpSpPr>
          <a:xfrm>
            <a:off x="10908168" y="3543300"/>
            <a:ext cx="6999876" cy="4648200"/>
            <a:chOff x="-87536" y="-11871"/>
            <a:chExt cx="9620467" cy="4080209"/>
          </a:xfrm>
        </p:grpSpPr>
        <p:sp>
          <p:nvSpPr>
            <p:cNvPr id="8" name="Freeform 3"/>
            <p:cNvSpPr/>
            <p:nvPr/>
          </p:nvSpPr>
          <p:spPr>
            <a:xfrm>
              <a:off x="-87536" y="-11871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268200" y="3771900"/>
            <a:ext cx="4038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rgbClr val="FF0000"/>
                </a:solidFill>
                <a:latin typeface="HY견고딕"/>
                <a:ea typeface="HY견고딕"/>
              </a:rPr>
              <a:t>※  </a:t>
            </a:r>
            <a:r>
              <a:rPr lang="ko-KR" altLang="en-US" sz="4000" b="1">
                <a:solidFill>
                  <a:srgbClr val="FF0000"/>
                </a:solidFill>
                <a:latin typeface="HY견고딕"/>
                <a:ea typeface="HY견고딕"/>
              </a:rPr>
              <a:t>주의 사항 </a:t>
            </a:r>
            <a:r>
              <a:rPr lang="en-US" altLang="ko-KR" sz="4000" b="1">
                <a:solidFill>
                  <a:srgbClr val="FF0000"/>
                </a:solidFill>
                <a:latin typeface="HY견고딕"/>
                <a:ea typeface="HY견고딕"/>
              </a:rPr>
              <a:t>※</a:t>
            </a:r>
            <a:endParaRPr lang="ko-KR" altLang="en-US" sz="4000" b="1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4757559"/>
            <a:ext cx="67818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>
                <a:latin typeface="HY견고딕"/>
                <a:ea typeface="HY견고딕"/>
              </a:rPr>
              <a:t>Common-email 1.5</a:t>
            </a:r>
            <a:r>
              <a:rPr lang="ko-KR" altLang="en-US" sz="2900">
                <a:latin typeface="HY견고딕"/>
                <a:ea typeface="HY견고딕"/>
              </a:rPr>
              <a:t> 이전 버전은</a:t>
            </a:r>
            <a:r>
              <a:rPr lang="en-US" altLang="ko-KR" sz="2900">
                <a:latin typeface="HY견고딕"/>
                <a:ea typeface="HY견고딕"/>
              </a:rPr>
              <a:t/>
            </a:r>
            <a:br>
              <a:rPr lang="en-US" altLang="ko-KR" sz="2900">
                <a:latin typeface="HY견고딕"/>
                <a:ea typeface="HY견고딕"/>
              </a:rPr>
            </a:br>
            <a:r>
              <a:rPr lang="ko-KR" altLang="en-US" sz="2900">
                <a:latin typeface="HY견고딕"/>
                <a:ea typeface="HY견고딕"/>
              </a:rPr>
              <a:t>파일 보낼 때 한글파일명 깨짐</a:t>
            </a:r>
          </a:p>
          <a:p>
            <a:pPr lvl="0">
              <a:defRPr/>
            </a:pPr>
            <a:endParaRPr lang="en-US" altLang="ko-KR" sz="290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sz="2900">
                <a:solidFill>
                  <a:srgbClr val="0070C0"/>
                </a:solidFill>
                <a:latin typeface="HY견고딕"/>
                <a:ea typeface="HY견고딕"/>
              </a:rPr>
              <a:t>해결 방법</a:t>
            </a:r>
          </a:p>
          <a:p>
            <a:pPr lvl="0">
              <a:defRPr/>
            </a:pPr>
            <a:r>
              <a:rPr lang="en-US" altLang="ko-KR" sz="2900">
                <a:latin typeface="HY견고딕"/>
                <a:ea typeface="HY견고딕"/>
              </a:rPr>
              <a:t>→ attachment.setName(“</a:t>
            </a:r>
            <a:r>
              <a:rPr lang="ko-KR" altLang="en-US" sz="2900">
                <a:latin typeface="HY견고딕"/>
                <a:ea typeface="HY견고딕"/>
              </a:rPr>
              <a:t>영어 및 숫자</a:t>
            </a:r>
            <a:r>
              <a:rPr lang="en-US" altLang="ko-KR" sz="2900">
                <a:latin typeface="HY견고딕"/>
                <a:ea typeface="HY견고딕"/>
              </a:rPr>
              <a:t>”)</a:t>
            </a:r>
            <a:r>
              <a:rPr lang="ko-KR" altLang="en-US" sz="2900">
                <a:latin typeface="HY견고딕"/>
                <a:ea typeface="HY견고딕"/>
              </a:rPr>
              <a:t>로 파일명만 바꿔서 보내기</a:t>
            </a:r>
            <a:endParaRPr lang="en-US" altLang="ko-KR" sz="2900"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00200" y="6286500"/>
            <a:ext cx="6934200" cy="11648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00200" y="4555986"/>
            <a:ext cx="51054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/>
      <p:bldP spid="11" grpId="1"/>
      <p:bldP spid="2" grpId="0" animBg="1"/>
      <p:bldP spid="9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b="73910"/>
          <a:stretch>
            <a:fillRect/>
          </a:stretch>
        </p:blipFill>
        <p:spPr>
          <a:xfrm>
            <a:off x="270244" y="2400300"/>
            <a:ext cx="8038188" cy="2354671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10600" y="2415251"/>
            <a:ext cx="9372600" cy="5700049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b="58670"/>
          <a:stretch>
            <a:fillRect/>
          </a:stretch>
        </p:blipFill>
        <p:spPr>
          <a:xfrm>
            <a:off x="266700" y="5727113"/>
            <a:ext cx="8038188" cy="238818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10612" y="5727113"/>
            <a:ext cx="941988" cy="4201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3847" y="8415635"/>
            <a:ext cx="18325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견고딕"/>
                <a:ea typeface="HY견고딕"/>
              </a:rPr>
              <a:t>파일명 바뀜</a:t>
            </a:r>
            <a:endParaRPr kumimoji="0" lang="ko-KR" altLang="en-US" sz="2400" b="1" i="0" u="none" strike="noStrike" kern="1200" cap="none" spc="0" normalizeH="0" baseline="0">
              <a:solidFill>
                <a:prstClr val="black"/>
              </a:solidFill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0566" y="4838700"/>
            <a:ext cx="1765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견고딕"/>
                <a:ea typeface="HY견고딕"/>
              </a:rPr>
              <a:t>원본 파일</a:t>
            </a:r>
            <a:endParaRPr kumimoji="0" lang="ko-KR" altLang="en-US" sz="2400" b="1" i="0" u="none" strike="noStrike" kern="1200" cap="none" spc="0" normalizeH="0" baseline="0">
              <a:solidFill>
                <a:prstClr val="black"/>
              </a:solidFill>
              <a:latin typeface="HY견고딕"/>
              <a:ea typeface="HY견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95708" y="8415635"/>
            <a:ext cx="437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견고딕"/>
                <a:ea typeface="HY견고딕"/>
              </a:rPr>
              <a:t>텍스트 파일 첨부파일 결과</a:t>
            </a:r>
            <a:endParaRPr kumimoji="0" lang="ko-KR" altLang="en-US" sz="2400" b="1" i="0" u="none" strike="noStrike" kern="1200" cap="none" spc="0" normalizeH="0" baseline="0">
              <a:solidFill>
                <a:prstClr val="black"/>
              </a:solidFill>
              <a:latin typeface="HY견고딕"/>
              <a:ea typeface="HY견고딕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5642858" y="876300"/>
            <a:ext cx="7002284" cy="9810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latinLnBrk="0" hangingPunct="1">
              <a:lnSpc>
                <a:spcPts val="7699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6200" b="0" i="0" u="none" strike="noStrike" kern="1200" cap="none" spc="-54" normalizeH="0" baseline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첨부파일 결과</a:t>
            </a:r>
            <a:endParaRPr kumimoji="0" lang="ko-KR" altLang="en-US" sz="6200" b="0" i="0" u="none" strike="noStrike" kern="1200" cap="none" spc="-54" normalizeH="0" baseline="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sp>
        <p:nvSpPr>
          <p:cNvPr id="31" name="화살표: 아래쪽 30"/>
          <p:cNvSpPr/>
          <p:nvPr/>
        </p:nvSpPr>
        <p:spPr>
          <a:xfrm>
            <a:off x="4267200" y="5372100"/>
            <a:ext cx="457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612" y="2415251"/>
            <a:ext cx="1703988" cy="4703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 animBg="1"/>
      <p:bldP spid="9" grpId="2"/>
      <p:bldP spid="11" grpId="4"/>
      <p:bldP spid="31" grpId="1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612722"/>
            <a:ext cx="8915400" cy="9061555"/>
          </a:xfrm>
          <a:prstGeom prst="rect">
            <a:avLst/>
          </a:prstGeom>
        </p:spPr>
      </p:pic>
      <p:pic>
        <p:nvPicPr>
          <p:cNvPr id="8" name="그림 7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87000" y="3140310"/>
            <a:ext cx="7543800" cy="60422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28800" y="6210300"/>
            <a:ext cx="5486400" cy="914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11887200" y="1181100"/>
            <a:ext cx="4572000" cy="1833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000" spc="-130">
                <a:solidFill>
                  <a:srgbClr val="000000"/>
                </a:solidFill>
                <a:latin typeface="HY견고딕"/>
                <a:ea typeface="HY견고딕"/>
              </a:rPr>
              <a:t>Daum </a:t>
            </a:r>
            <a:r>
              <a:rPr lang="ko-KR" altLang="en-US" sz="5000" spc="-130">
                <a:solidFill>
                  <a:srgbClr val="000000"/>
                </a:solidFill>
                <a:latin typeface="HY견고딕"/>
                <a:ea typeface="HY견고딕"/>
              </a:rPr>
              <a:t>예제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787743" y="7200900"/>
            <a:ext cx="6357257" cy="1066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8800" y="3771900"/>
            <a:ext cx="4179641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  <p:bldP spid="2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4076700" y="2247900"/>
            <a:ext cx="10134600" cy="5791200"/>
          </a:xfrm>
          <a:prstGeom prst="roundRect">
            <a:avLst>
              <a:gd name="adj" fmla="val 16667"/>
            </a:avLst>
          </a:prstGeom>
          <a:noFill/>
          <a:ln w="190500">
            <a:solidFill>
              <a:srgbClr val="707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extBox 2"/>
          <p:cNvSpPr txBox="1"/>
          <p:nvPr/>
        </p:nvSpPr>
        <p:spPr>
          <a:xfrm>
            <a:off x="4572000" y="3457029"/>
            <a:ext cx="9011862" cy="36676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13000" spc="-13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메일전송</a:t>
            </a:r>
            <a:endParaRPr lang="ko-KR" altLang="en-US" sz="13000" spc="-13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7200" spc="-13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endParaRPr lang="ko-KR" altLang="en-US" sz="7200" spc="-13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13332" y="3835086"/>
            <a:ext cx="2663014" cy="67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A4ABC29-E777-BB72-A26A-982076314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9" b="18110"/>
          <a:stretch/>
        </p:blipFill>
        <p:spPr>
          <a:xfrm>
            <a:off x="533400" y="567972"/>
            <a:ext cx="8763000" cy="9168702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8A98E07-8A09-4327-DC43-EC343CAB5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162300"/>
            <a:ext cx="8381999" cy="58674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1658600" y="1333500"/>
            <a:ext cx="4572000" cy="14843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NAVER </a:t>
            </a:r>
            <a:r>
              <a:rPr lang="ko-KR" altLang="en-US" sz="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3F0182-397E-E4EB-01CA-74C7FA5861D6}"/>
              </a:ext>
            </a:extLst>
          </p:cNvPr>
          <p:cNvSpPr/>
          <p:nvPr/>
        </p:nvSpPr>
        <p:spPr>
          <a:xfrm>
            <a:off x="1676400" y="3467100"/>
            <a:ext cx="5791200" cy="13189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BB548-3F22-94AC-BD90-F55E26F449AF}"/>
              </a:ext>
            </a:extLst>
          </p:cNvPr>
          <p:cNvSpPr/>
          <p:nvPr/>
        </p:nvSpPr>
        <p:spPr>
          <a:xfrm>
            <a:off x="1676400" y="7581900"/>
            <a:ext cx="6629400" cy="1447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571500"/>
            <a:ext cx="11371580" cy="9220200"/>
          </a:xfrm>
          <a:prstGeom prst="rect">
            <a:avLst/>
          </a:prstGeom>
        </p:spPr>
      </p:pic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44400" y="3598797"/>
            <a:ext cx="5714999" cy="52527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95400" y="4229100"/>
            <a:ext cx="4191000" cy="18035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2"/>
          <p:cNvSpPr txBox="1"/>
          <p:nvPr/>
        </p:nvSpPr>
        <p:spPr>
          <a:xfrm>
            <a:off x="12725400" y="1557065"/>
            <a:ext cx="4572000" cy="1833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en-US" altLang="ko-KR" sz="5000" spc="-130">
                <a:solidFill>
                  <a:srgbClr val="000000"/>
                </a:solidFill>
                <a:latin typeface="HY견고딕"/>
                <a:ea typeface="HY견고딕"/>
              </a:rPr>
              <a:t>Daum </a:t>
            </a:r>
            <a:r>
              <a:rPr lang="ko-KR" altLang="en-US" sz="5000" spc="-130">
                <a:solidFill>
                  <a:srgbClr val="000000"/>
                </a:solidFill>
                <a:latin typeface="HY견고딕"/>
                <a:ea typeface="HY견고딕"/>
              </a:rPr>
              <a:t>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95400" y="8839200"/>
            <a:ext cx="10591800" cy="5972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4076700" y="2247900"/>
            <a:ext cx="10134600" cy="5791200"/>
          </a:xfrm>
          <a:prstGeom prst="roundRect">
            <a:avLst>
              <a:gd name="adj" fmla="val 16667"/>
            </a:avLst>
          </a:prstGeom>
          <a:noFill/>
          <a:ln w="190500">
            <a:solidFill>
              <a:srgbClr val="707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extBox 2"/>
          <p:cNvSpPr txBox="1"/>
          <p:nvPr/>
        </p:nvSpPr>
        <p:spPr>
          <a:xfrm>
            <a:off x="4572000" y="4076700"/>
            <a:ext cx="9011862" cy="183383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13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7200" spc="-13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13332" y="3835086"/>
            <a:ext cx="2663014" cy="67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4076700" y="2247900"/>
            <a:ext cx="10134600" cy="5791200"/>
          </a:xfrm>
          <a:prstGeom prst="roundRect">
            <a:avLst>
              <a:gd name="adj" fmla="val 16667"/>
            </a:avLst>
          </a:prstGeom>
          <a:noFill/>
          <a:ln w="190500">
            <a:solidFill>
              <a:srgbClr val="707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extBox 2"/>
          <p:cNvSpPr txBox="1"/>
          <p:nvPr/>
        </p:nvSpPr>
        <p:spPr>
          <a:xfrm>
            <a:off x="3695700" y="4195387"/>
            <a:ext cx="10896600" cy="1896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14300"/>
              </a:lnSpc>
              <a:defRPr/>
            </a:pPr>
            <a:r>
              <a:rPr lang="ko-KR" altLang="en-US" sz="15000" spc="-13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환경설정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13332" y="3835086"/>
            <a:ext cx="2663014" cy="67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0" y="1927324"/>
            <a:ext cx="17526000" cy="771197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81000" y="7321403"/>
            <a:ext cx="1332892" cy="3366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287000" y="3989265"/>
            <a:ext cx="1732760" cy="4377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581400" y="5147932"/>
            <a:ext cx="8720922" cy="7575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38000" y="5219700"/>
            <a:ext cx="1123438" cy="3366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2766" y="719371"/>
            <a:ext cx="3949142" cy="754417"/>
          </a:xfrm>
          <a:prstGeom prst="rect">
            <a:avLst/>
          </a:prstGeom>
          <a:noFill/>
        </p:spPr>
      </p:pic>
      <p:sp>
        <p:nvSpPr>
          <p:cNvPr id="2" name="TextBox 12"/>
          <p:cNvSpPr txBox="1"/>
          <p:nvPr/>
        </p:nvSpPr>
        <p:spPr>
          <a:xfrm>
            <a:off x="3360917" y="647700"/>
            <a:ext cx="7002283" cy="8603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699"/>
              </a:lnSpc>
              <a:spcBef>
                <a:spcPct val="0"/>
              </a:spcBef>
              <a:defRPr/>
            </a:pPr>
            <a:r>
              <a:rPr lang="ko-KR" altLang="en-US" sz="5499" spc="-54">
                <a:solidFill>
                  <a:srgbClr val="000000"/>
                </a:solidFill>
                <a:latin typeface="HY견고딕"/>
                <a:ea typeface="HY견고딕"/>
              </a:rPr>
              <a:t>환경설정</a:t>
            </a:r>
            <a:endParaRPr lang="en-US" sz="5499" spc="-54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96400" y="4610100"/>
            <a:ext cx="1524000" cy="4377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1" animBg="1"/>
      <p:bldP spid="36" grpId="3" animBg="1"/>
      <p:bldP spid="37" grpId="4" animBg="1"/>
      <p:bldP spid="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863046"/>
            <a:ext cx="16840200" cy="79286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81972" y="3596523"/>
            <a:ext cx="1608447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6917" y="4663323"/>
            <a:ext cx="8122658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58743" y="4852553"/>
            <a:ext cx="884646" cy="2679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2"/>
          <p:cNvSpPr txBox="1"/>
          <p:nvPr/>
        </p:nvSpPr>
        <p:spPr>
          <a:xfrm>
            <a:off x="3360917" y="647700"/>
            <a:ext cx="7002283" cy="8603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699"/>
              </a:lnSpc>
              <a:spcBef>
                <a:spcPct val="0"/>
              </a:spcBef>
              <a:defRPr/>
            </a:pPr>
            <a:r>
              <a:rPr lang="ko-KR" altLang="en-US" sz="5499" spc="-54">
                <a:solidFill>
                  <a:srgbClr val="000000"/>
                </a:solidFill>
                <a:latin typeface="HY견고딕"/>
                <a:ea typeface="HY견고딕"/>
              </a:rPr>
              <a:t>환경설정</a:t>
            </a:r>
            <a:endParaRPr lang="en-US" sz="5499" spc="-54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2766" y="719371"/>
            <a:ext cx="3949142" cy="754417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7772400" y="4152900"/>
            <a:ext cx="1447800" cy="4342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2" animBg="1"/>
      <p:bldP spid="7" grpId="3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2245121"/>
            <a:ext cx="17384733" cy="7639871"/>
            <a:chOff x="0" y="0"/>
            <a:chExt cx="9620467" cy="4227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227797"/>
            </a:xfrm>
            <a:custGeom>
              <a:avLst/>
              <a:gdLst/>
              <a:ahLst/>
              <a:cxnLst/>
              <a:rect l="l" t="t" r="r" b="b"/>
              <a:pathLst>
                <a:path w="9620467" h="4227797">
                  <a:moveTo>
                    <a:pt x="9496007" y="4227797"/>
                  </a:moveTo>
                  <a:lnTo>
                    <a:pt x="124460" y="4227797"/>
                  </a:lnTo>
                  <a:cubicBezTo>
                    <a:pt x="55880" y="4227797"/>
                    <a:pt x="0" y="4171917"/>
                    <a:pt x="0" y="41033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4103337"/>
                  </a:lnTo>
                  <a:cubicBezTo>
                    <a:pt x="9620467" y="4171917"/>
                    <a:pt x="9564587" y="4227797"/>
                    <a:pt x="9496007" y="4227797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AA9AA4-0901-5573-B9A7-9C383E12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6" y="2245121"/>
            <a:ext cx="17531566" cy="76684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03FD26-3561-A120-D47F-C8B1E38EF258}"/>
              </a:ext>
            </a:extLst>
          </p:cNvPr>
          <p:cNvSpPr/>
          <p:nvPr/>
        </p:nvSpPr>
        <p:spPr>
          <a:xfrm>
            <a:off x="558388" y="8677275"/>
            <a:ext cx="962828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CD39C6-FD90-595D-8BEB-75EC692268E1}"/>
              </a:ext>
            </a:extLst>
          </p:cNvPr>
          <p:cNvSpPr/>
          <p:nvPr/>
        </p:nvSpPr>
        <p:spPr>
          <a:xfrm>
            <a:off x="3959616" y="4867275"/>
            <a:ext cx="5257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CB8AA4-AF50-DD95-2BB8-6710BE8C2EE4}"/>
              </a:ext>
            </a:extLst>
          </p:cNvPr>
          <p:cNvSpPr/>
          <p:nvPr/>
        </p:nvSpPr>
        <p:spPr>
          <a:xfrm>
            <a:off x="6324600" y="4991100"/>
            <a:ext cx="10668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B18D2-36B1-F80A-CCCD-1EBEF2478A31}"/>
              </a:ext>
            </a:extLst>
          </p:cNvPr>
          <p:cNvSpPr/>
          <p:nvPr/>
        </p:nvSpPr>
        <p:spPr>
          <a:xfrm>
            <a:off x="9141216" y="2428875"/>
            <a:ext cx="12192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7453B15C-B156-CD7A-9A52-2C2BB95C9122}"/>
              </a:ext>
            </a:extLst>
          </p:cNvPr>
          <p:cNvSpPr txBox="1"/>
          <p:nvPr/>
        </p:nvSpPr>
        <p:spPr>
          <a:xfrm>
            <a:off x="3276600" y="624723"/>
            <a:ext cx="7002283" cy="8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99"/>
              </a:lnSpc>
              <a:spcBef>
                <a:spcPct val="0"/>
              </a:spcBef>
            </a:pPr>
            <a:r>
              <a:rPr lang="ko-KR" altLang="en-US" sz="5499" spc="-5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환경설정</a:t>
            </a:r>
            <a:endParaRPr lang="en-US" sz="5499" spc="-5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551876-DF4E-7A44-6B94-136645E1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24723"/>
            <a:ext cx="3343275" cy="104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BBDBB-DE92-B6E5-A543-F741DE193290}"/>
              </a:ext>
            </a:extLst>
          </p:cNvPr>
          <p:cNvSpPr/>
          <p:nvPr/>
        </p:nvSpPr>
        <p:spPr>
          <a:xfrm>
            <a:off x="3581400" y="3467100"/>
            <a:ext cx="13716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375E34-8568-BCC0-8D02-17839C74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45" y="2005370"/>
            <a:ext cx="17506909" cy="82530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3DB356-1B84-E5BD-1EBD-146F2FD97ABA}"/>
              </a:ext>
            </a:extLst>
          </p:cNvPr>
          <p:cNvSpPr/>
          <p:nvPr/>
        </p:nvSpPr>
        <p:spPr>
          <a:xfrm>
            <a:off x="8915400" y="3086100"/>
            <a:ext cx="12192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C4775-61CE-DA65-FDBD-60292C1FD258}"/>
              </a:ext>
            </a:extLst>
          </p:cNvPr>
          <p:cNvSpPr/>
          <p:nvPr/>
        </p:nvSpPr>
        <p:spPr>
          <a:xfrm>
            <a:off x="4724400" y="3924300"/>
            <a:ext cx="1295400" cy="5611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526482-75F1-0128-3488-70AE5C576C00}"/>
              </a:ext>
            </a:extLst>
          </p:cNvPr>
          <p:cNvSpPr/>
          <p:nvPr/>
        </p:nvSpPr>
        <p:spPr>
          <a:xfrm>
            <a:off x="3733800" y="5219700"/>
            <a:ext cx="5562600" cy="6858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77959-328E-DCF5-28D4-F6EF21FA7298}"/>
              </a:ext>
            </a:extLst>
          </p:cNvPr>
          <p:cNvSpPr/>
          <p:nvPr/>
        </p:nvSpPr>
        <p:spPr>
          <a:xfrm>
            <a:off x="6172200" y="5372100"/>
            <a:ext cx="1143000" cy="3948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24A62B6E-0DA9-4B6D-AAF0-CA40C649647B}"/>
              </a:ext>
            </a:extLst>
          </p:cNvPr>
          <p:cNvSpPr txBox="1"/>
          <p:nvPr/>
        </p:nvSpPr>
        <p:spPr>
          <a:xfrm>
            <a:off x="3276600" y="624723"/>
            <a:ext cx="7002283" cy="8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99"/>
              </a:lnSpc>
              <a:spcBef>
                <a:spcPct val="0"/>
              </a:spcBef>
            </a:pPr>
            <a:r>
              <a:rPr lang="ko-KR" altLang="en-US" sz="5499" spc="-5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환경설정</a:t>
            </a:r>
            <a:endParaRPr lang="en-US" sz="5499" spc="-5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BBFD9B7-6E00-1F2F-7138-0C91F379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24723"/>
            <a:ext cx="3343275" cy="104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7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/>
          <p:nvPr/>
        </p:nvGrpSpPr>
        <p:grpSpPr>
          <a:xfrm>
            <a:off x="228599" y="2324099"/>
            <a:ext cx="17830800" cy="7560892"/>
            <a:chOff x="0" y="0"/>
            <a:chExt cx="9620467" cy="4227797"/>
          </a:xfrm>
        </p:grpSpPr>
        <p:sp>
          <p:nvSpPr>
            <p:cNvPr id="15" name="Freeform 3"/>
            <p:cNvSpPr/>
            <p:nvPr/>
          </p:nvSpPr>
          <p:spPr>
            <a:xfrm>
              <a:off x="0" y="0"/>
              <a:ext cx="9620467" cy="4227797"/>
            </a:xfrm>
            <a:custGeom>
              <a:avLst/>
              <a:gdLst/>
              <a:ahLst/>
              <a:cxnLst/>
              <a:rect l="l" t="t" r="r" b="b"/>
              <a:pathLst>
                <a:path w="9620467" h="4227797">
                  <a:moveTo>
                    <a:pt x="9496007" y="4227797"/>
                  </a:moveTo>
                  <a:lnTo>
                    <a:pt x="124460" y="4227797"/>
                  </a:lnTo>
                  <a:cubicBezTo>
                    <a:pt x="55880" y="4227797"/>
                    <a:pt x="0" y="4171917"/>
                    <a:pt x="0" y="41033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4103337"/>
                  </a:lnTo>
                  <a:cubicBezTo>
                    <a:pt x="9620467" y="4171917"/>
                    <a:pt x="9564587" y="4227797"/>
                    <a:pt x="9496007" y="4227797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pic>
        <p:nvPicPr>
          <p:cNvPr id="5" name="그림 4" descr="텍스트이(가) 표시된 사진  자동 생성된 설명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713" y="2553026"/>
            <a:ext cx="5336215" cy="546559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14448" y="8267700"/>
            <a:ext cx="3457159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/>
              <a:t>Activation </a:t>
            </a:r>
            <a:r>
              <a:rPr lang="ko-KR" altLang="en-US" sz="2400" b="1"/>
              <a:t>라이브러리</a:t>
            </a:r>
          </a:p>
        </p:txBody>
      </p:sp>
      <p:pic>
        <p:nvPicPr>
          <p:cNvPr id="8" name="그림 7" descr="텍스트이(가) 표시된 사진  자동 생성된 설명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00800" y="2553026"/>
            <a:ext cx="5276139" cy="547763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43670" y="8267700"/>
            <a:ext cx="4908476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/>
              <a:t>Common mail </a:t>
            </a:r>
            <a:r>
              <a:rPr lang="ko-KR" altLang="en-US" sz="2400" b="1"/>
              <a:t>라이브러리</a:t>
            </a:r>
          </a:p>
        </p:txBody>
      </p:sp>
      <p:pic>
        <p:nvPicPr>
          <p:cNvPr id="11" name="그림 10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082811" y="2552700"/>
            <a:ext cx="5081510" cy="545733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3215966" y="8267700"/>
            <a:ext cx="2958630" cy="445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/>
              <a:t>Java</a:t>
            </a:r>
            <a:r>
              <a:rPr lang="ko-KR" altLang="en-US" sz="2400" b="1"/>
              <a:t> </a:t>
            </a:r>
            <a:r>
              <a:rPr lang="en-US" altLang="ko-KR" sz="2400" b="1"/>
              <a:t>mail</a:t>
            </a:r>
            <a:r>
              <a:rPr lang="ko-KR" altLang="en-US" sz="2400" b="1"/>
              <a:t> 라이브러리</a:t>
            </a:r>
          </a:p>
        </p:txBody>
      </p:sp>
      <p:sp>
        <p:nvSpPr>
          <p:cNvPr id="2" name="TextBox 12"/>
          <p:cNvSpPr txBox="1"/>
          <p:nvPr/>
        </p:nvSpPr>
        <p:spPr>
          <a:xfrm>
            <a:off x="6027917" y="342900"/>
            <a:ext cx="7002283" cy="8603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latinLnBrk="0" hangingPunct="1">
              <a:lnSpc>
                <a:spcPts val="7699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5499" b="0" i="0" u="none" strike="noStrike" kern="1200" cap="none" spc="-54" normalizeH="0" baseline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</a:rPr>
              <a:t>라이브러리 설정</a:t>
            </a:r>
            <a:endParaRPr kumimoji="0" lang="en-US" sz="5499" b="0" i="0" u="none" strike="noStrike" kern="1200" cap="none" spc="-54" normalizeH="0" baseline="0">
              <a:solidFill>
                <a:srgbClr val="000000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04D18C-05D6-36E4-B53F-86C356AB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05100"/>
            <a:ext cx="4751388" cy="55626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341E5F-EEB8-EB3B-79F2-9275B45951CE}"/>
              </a:ext>
            </a:extLst>
          </p:cNvPr>
          <p:cNvGrpSpPr/>
          <p:nvPr/>
        </p:nvGrpSpPr>
        <p:grpSpPr>
          <a:xfrm>
            <a:off x="8534400" y="1409700"/>
            <a:ext cx="6638925" cy="8527946"/>
            <a:chOff x="8534400" y="1409700"/>
            <a:chExt cx="6638925" cy="85279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23452F-473B-43C9-8BF0-147849AF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4400" y="1409700"/>
              <a:ext cx="6638925" cy="85248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B598E0-0BEE-BABC-601F-6E999D707010}"/>
                </a:ext>
              </a:extLst>
            </p:cNvPr>
            <p:cNvSpPr/>
            <p:nvPr/>
          </p:nvSpPr>
          <p:spPr>
            <a:xfrm>
              <a:off x="12725400" y="1409700"/>
              <a:ext cx="2438400" cy="2889146"/>
            </a:xfrm>
            <a:prstGeom prst="rect">
              <a:avLst/>
            </a:prstGeom>
            <a:solidFill>
              <a:srgbClr val="2F2F2F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BA4CDA-2649-7119-4BFF-FF7FB10CF2BA}"/>
                </a:ext>
              </a:extLst>
            </p:cNvPr>
            <p:cNvSpPr/>
            <p:nvPr/>
          </p:nvSpPr>
          <p:spPr>
            <a:xfrm>
              <a:off x="12845142" y="6203845"/>
              <a:ext cx="2318657" cy="3733801"/>
            </a:xfrm>
            <a:prstGeom prst="rect">
              <a:avLst/>
            </a:prstGeom>
            <a:solidFill>
              <a:srgbClr val="2F2F2F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BD0A1F-18E8-3669-7A1B-C1D076E33C13}"/>
              </a:ext>
            </a:extLst>
          </p:cNvPr>
          <p:cNvSpPr/>
          <p:nvPr/>
        </p:nvSpPr>
        <p:spPr>
          <a:xfrm>
            <a:off x="12725400" y="5822846"/>
            <a:ext cx="23622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C572AC-70AC-3753-0542-FA6474206653}"/>
              </a:ext>
            </a:extLst>
          </p:cNvPr>
          <p:cNvSpPr/>
          <p:nvPr/>
        </p:nvSpPr>
        <p:spPr>
          <a:xfrm>
            <a:off x="2895600" y="3695700"/>
            <a:ext cx="9144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A3B704-6576-A91C-8A07-3D3AD98B3356}"/>
              </a:ext>
            </a:extLst>
          </p:cNvPr>
          <p:cNvSpPr/>
          <p:nvPr/>
        </p:nvSpPr>
        <p:spPr>
          <a:xfrm>
            <a:off x="8534400" y="4457700"/>
            <a:ext cx="4191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2652C37-6B0A-B045-3A71-56D3247643B2}"/>
              </a:ext>
            </a:extLst>
          </p:cNvPr>
          <p:cNvSpPr txBox="1"/>
          <p:nvPr/>
        </p:nvSpPr>
        <p:spPr>
          <a:xfrm>
            <a:off x="6027917" y="342900"/>
            <a:ext cx="7002283" cy="8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6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99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설정</a:t>
            </a:r>
            <a:endParaRPr kumimoji="0" lang="en-US" sz="5499" b="0" i="0" u="none" strike="noStrike" kern="1200" cap="none" spc="-54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236</Words>
  <Application>Microsoft Office PowerPoint</Application>
  <PresentationFormat>사용자 지정</PresentationFormat>
  <Paragraphs>71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HY견고딕</vt:lpstr>
      <vt:lpstr>TDTD고딕L Bold</vt:lpstr>
      <vt:lpstr>맑은 고딕</vt:lpstr>
      <vt:lpstr>Arial</vt:lpstr>
      <vt:lpstr>Calibri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메일 라이브러리</dc:title>
  <dc:creator>jyyee</dc:creator>
  <cp:lastModifiedBy>PC-05</cp:lastModifiedBy>
  <cp:revision>55</cp:revision>
  <dcterms:created xsi:type="dcterms:W3CDTF">2006-08-16T00:00:00Z</dcterms:created>
  <dcterms:modified xsi:type="dcterms:W3CDTF">2023-03-14T09:21:12Z</dcterms:modified>
  <cp:version/>
</cp:coreProperties>
</file>