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83" r:id="rId2"/>
    <p:sldId id="284" r:id="rId3"/>
    <p:sldId id="285" r:id="rId4"/>
    <p:sldId id="286" r:id="rId5"/>
    <p:sldId id="287" r:id="rId6"/>
    <p:sldId id="290" r:id="rId7"/>
    <p:sldId id="288" r:id="rId8"/>
    <p:sldId id="291" r:id="rId9"/>
    <p:sldId id="292" r:id="rId10"/>
    <p:sldId id="293" r:id="rId11"/>
    <p:sldId id="294" r:id="rId12"/>
    <p:sldId id="296" r:id="rId13"/>
  </p:sldIdLst>
  <p:sldSz cx="12192000" cy="6858000"/>
  <p:notesSz cx="31943675" cy="571436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pos="7469" userDrawn="1">
          <p15:clr>
            <a:srgbClr val="A4A3A4"/>
          </p15:clr>
        </p15:guide>
        <p15:guide id="4" pos="234" userDrawn="1">
          <p15:clr>
            <a:srgbClr val="A4A3A4"/>
          </p15:clr>
        </p15:guide>
        <p15:guide id="5" orient="horz" pos="459" userDrawn="1">
          <p15:clr>
            <a:srgbClr val="A4A3A4"/>
          </p15:clr>
        </p15:guide>
        <p15:guide id="6" orient="horz" pos="3566" userDrawn="1">
          <p15:clr>
            <a:srgbClr val="A4A3A4"/>
          </p15:clr>
        </p15:guide>
        <p15:guide id="7" pos="5269" userDrawn="1">
          <p15:clr>
            <a:srgbClr val="A4A3A4"/>
          </p15:clr>
        </p15:guide>
        <p15:guide id="8" pos="71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9EBF5"/>
    <a:srgbClr val="CDD8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1" autoAdjust="0"/>
    <p:restoredTop sz="83053" autoAdjust="0"/>
  </p:normalViewPr>
  <p:slideViewPr>
    <p:cSldViewPr snapToGrid="0">
      <p:cViewPr varScale="1">
        <p:scale>
          <a:sx n="53" d="100"/>
          <a:sy n="53" d="100"/>
        </p:scale>
        <p:origin x="1040" y="48"/>
      </p:cViewPr>
      <p:guideLst>
        <p:guide orient="horz" pos="4110"/>
        <p:guide orient="horz" pos="232"/>
        <p:guide pos="7469"/>
        <p:guide pos="234"/>
        <p:guide orient="horz" pos="459"/>
        <p:guide orient="horz" pos="3566"/>
        <p:guide pos="5269"/>
        <p:guide pos="7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" y="5"/>
            <a:ext cx="13842257" cy="2867108"/>
          </a:xfrm>
          <a:prstGeom prst="rect">
            <a:avLst/>
          </a:prstGeom>
        </p:spPr>
        <p:txBody>
          <a:bodyPr vert="horz" lIns="509039" tIns="254519" rIns="509039" bIns="254519" rtlCol="0"/>
          <a:lstStyle>
            <a:lvl1pPr algn="l">
              <a:defRPr sz="64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8094033" y="5"/>
            <a:ext cx="13842257" cy="2867108"/>
          </a:xfrm>
          <a:prstGeom prst="rect">
            <a:avLst/>
          </a:prstGeom>
        </p:spPr>
        <p:txBody>
          <a:bodyPr vert="horz" lIns="509039" tIns="254519" rIns="509039" bIns="254519" rtlCol="0"/>
          <a:lstStyle>
            <a:lvl1pPr algn="r">
              <a:defRPr sz="6400"/>
            </a:lvl1pPr>
          </a:lstStyle>
          <a:p>
            <a:fld id="{0EEDAC20-B171-49A8-8B95-5BA9E87ECD36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177925" y="7143750"/>
            <a:ext cx="34299525" cy="19294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09039" tIns="254519" rIns="509039" bIns="254519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94368" y="27500382"/>
            <a:ext cx="25554940" cy="22500312"/>
          </a:xfrm>
          <a:prstGeom prst="rect">
            <a:avLst/>
          </a:prstGeom>
        </p:spPr>
        <p:txBody>
          <a:bodyPr vert="horz" lIns="509039" tIns="254519" rIns="509039" bIns="2545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" y="54276562"/>
            <a:ext cx="13842257" cy="2867098"/>
          </a:xfrm>
          <a:prstGeom prst="rect">
            <a:avLst/>
          </a:prstGeom>
        </p:spPr>
        <p:txBody>
          <a:bodyPr vert="horz" lIns="509039" tIns="254519" rIns="509039" bIns="254519" rtlCol="0" anchor="b"/>
          <a:lstStyle>
            <a:lvl1pPr algn="l">
              <a:defRPr sz="64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8094033" y="54276562"/>
            <a:ext cx="13842257" cy="2867098"/>
          </a:xfrm>
          <a:prstGeom prst="rect">
            <a:avLst/>
          </a:prstGeom>
        </p:spPr>
        <p:txBody>
          <a:bodyPr vert="horz" lIns="509039" tIns="254519" rIns="509039" bIns="254519" rtlCol="0" anchor="b"/>
          <a:lstStyle>
            <a:lvl1pPr algn="r">
              <a:defRPr sz="6400"/>
            </a:lvl1pPr>
          </a:lstStyle>
          <a:p>
            <a:fld id="{992466DE-0B8A-4FA1-AC2B-EF76107CDA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30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paper is about how consumers respond to services framed as part of an ecosystem versus as a standalone company offering.</a:t>
            </a:r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66DE-0B8A-4FA1-AC2B-EF76107CDA2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746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Digital ecosystems have become a dominant strategic model.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Much research focuses on firm performance and cooperation inside ecosystems, but the consumer side is underexplored.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Managers assume ecosystems deliver more convenience, but perceptions may differ — and may even lead to value co-destruction.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study addresses this gap.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66DE-0B8A-4FA1-AC2B-EF76107CDA2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89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Ecosystems are interorganizational structures creating joint value, while standalone firms emphasize core expertise.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66DE-0B8A-4FA1-AC2B-EF76107CDA2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648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ask two questions: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how ecosystem versus standalone positioning affects willingness to buy;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second, whether gender moderates this effect.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Based on the literature, we hypothesize that purchase intention will be higher for ecosystems, and that gender will play a moderating role.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66DE-0B8A-4FA1-AC2B-EF76107CDA2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3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conducted a survey experiment in three service categories: bank account, mobile family plan, and online cinema subscription.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had 137 MBA and Executive MBA respondents.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 evaluated three companies: two framed as ecosystems, and one standalone firm with clear core expertise.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measured purchase intention, ecosystem fit, and core-business fit.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66DE-0B8A-4FA1-AC2B-EF76107CDA2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606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Companies A and B were always recognized as ecosystems, but many respondents did not see them as aligned with their core business. </a:t>
            </a:r>
            <a:endParaRPr lang="ru-RU" dirty="0"/>
          </a:p>
          <a:p>
            <a:r>
              <a:rPr lang="en-US" dirty="0"/>
              <a:t>Company C was always rated as core-fit, never ecosystem-fit. </a:t>
            </a:r>
            <a:r>
              <a:rPr lang="ru-RU" dirty="0"/>
              <a:t>Ю</a:t>
            </a:r>
          </a:p>
          <a:p>
            <a:r>
              <a:rPr lang="en-US" dirty="0"/>
              <a:t>This combination — core without ecosystem — produced the highest willingness to buy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66DE-0B8A-4FA1-AC2B-EF76107CDA2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986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Company C — the standalone — consistently produced the highest purchase intention.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Companies A and B, positioned as ecosystems, were much lower.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Gender distribution was balanced, with about one-third women and two-thirds men. The average age was about 40.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66DE-0B8A-4FA1-AC2B-EF76107CDA2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8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OLS regression, ecosystem framing significantly reduced purchase intention. </a:t>
            </a: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Age had a small positive effect, and the cinema scenario boosted purchase intention relative to the bank.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Gender moderated this effect: women reacted more negatively to ecosystem framing, but more positively to core-business alignment.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66DE-0B8A-4FA1-AC2B-EF76107CDA2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871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summarize: ecosystem positioning lowers purchase intention; </a:t>
            </a:r>
            <a:endParaRPr lang="ru-RU" dirty="0"/>
          </a:p>
          <a:p>
            <a:r>
              <a:rPr lang="en-US" dirty="0"/>
              <a:t>core competence provides only a modest offset; and gender systematically shapes responses — women being more risk-sensitive.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2466DE-0B8A-4FA1-AC2B-EF76107CDA2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05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F1CC-0249-A51D-C053-B40D4DE0D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6696" y="1894259"/>
            <a:ext cx="100386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ECE1F-A761-B717-1337-A162246DE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696" y="4491223"/>
            <a:ext cx="10038608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42BF-4101-15E0-9032-85BBC18C5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CF935-63A5-1F88-26CB-6FE2BBA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764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D74F-6B3C-1F65-5244-3E0A27A2B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63FE9-2377-26F8-8B53-5177EE80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47321-31F3-FC82-2FC8-75784D8BD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4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D893-AE59-D7FB-C894-D1867231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37EEA-8144-8B87-7F4A-FE80FBE17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1E710-F7FF-9264-B5FB-D12CC80A0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993D1-DF61-64F1-7721-DC99F856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5F153-27C4-C572-D116-3B10FA21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6A91F-24C3-7120-F019-B23467E4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3653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639D6-54F4-100B-E71B-D3E6A8FDA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4255D-FD13-63F6-72F8-4A525AFD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A0320-CB94-BB9D-779A-0A6E23428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AE39A-A2B3-738F-F2D9-9D6931E93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EF920-9741-926B-2D0B-BAD766EC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7F435-7850-8EE5-C75A-86777AE9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23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FF2F-4545-6A7B-A3A3-9857A0B8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0220A0-A99C-6FA8-F5A7-7325AEA58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46B98-291F-7E0C-F545-BF6C2A3A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0024-5A30-6196-CA0C-F254AD256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73354-0BED-162B-D406-78D58AF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343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CCC621-CD1A-1C4A-6DBC-F5258A1F5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DAA09-0F49-EBA6-1738-AFDF4566E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8A941-FA0D-265F-298E-FCB84E9B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F6A2-9414-77CB-27B0-821ACB92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948C3-614B-30F2-6B6A-A72E710BF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507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D91C-9144-E008-F3F0-FAA41388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AC95-15F4-FFF2-FFB2-E20868E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6675-868E-49F2-29F7-8340B68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AD81-D6F2-7F88-77E1-8DCB28A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8386-F5A6-499D-986F-D7D9D28B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3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D91C-9144-E008-F3F0-FAA41388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AC95-15F4-FFF2-FFB2-E20868EE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09640" cy="4351338"/>
          </a:xfrm>
        </p:spPr>
        <p:txBody>
          <a:bodyPr>
            <a:noAutofit/>
          </a:bodyPr>
          <a:lstStyle>
            <a:lvl1pPr marL="228600" indent="-228600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90000"/>
              </a:lnSpc>
              <a:spcAft>
                <a:spcPts val="0"/>
              </a:spcAft>
              <a:buClr>
                <a:schemeClr val="accent1"/>
              </a:buClr>
              <a:buFont typeface="Raleway" pitchFamily="50" charset="-52"/>
              <a:buChar char="–"/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6675-868E-49F2-29F7-8340B68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AD81-D6F2-7F88-77E1-8DCB28A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8386-F5A6-499D-986F-D7D9D28B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938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D91C-9144-E008-F3F0-FAA41388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AC95-15F4-FFF2-FFB2-E20868EE6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11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6675-868E-49F2-29F7-8340B68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AD81-D6F2-7F88-77E1-8DCB28A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8386-F5A6-499D-986F-D7D9D28B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30DABB-0524-4D83-7AE8-A6E22461A6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2701" y="1825625"/>
            <a:ext cx="49911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78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D91C-9144-E008-F3F0-FAA41388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AC95-15F4-FFF2-FFB2-E20868EE6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72000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16675-868E-49F2-29F7-8340B68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Vladimir Korovkin, Svetlana Mironyuk and Muhanad Hasan Agha</a:t>
            </a:r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2AD81-D6F2-7F88-77E1-8DCB28A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88386-F5A6-499D-986F-D7D9D28B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06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EAFA-8373-094A-97D8-04826D9D6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17CEF-BCC1-A89A-C515-FC53B53E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EB382-6E41-E6C6-9BAD-28A18909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7519-D668-12BA-2963-0777B2EA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A5D0E-B744-4515-3C6B-32DBC3D7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11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AD3F8-2A41-7F2B-BFE1-F0F0D175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D788-96D3-A019-A5BA-D0C8D4A4B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2AC75-C93E-26E5-58F6-F5FF0E498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37428-B7D1-66BB-0EF8-AA34E2BE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46BB2-128C-6957-F013-BAEB5881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0411E-878B-EABE-3620-066F68B3C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60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4F32B-BAE9-5C30-71C3-5DACAD3F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89A05-6264-9B44-365E-355EF758C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A5E1B-DBA2-34EF-A221-F9ED5FF37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895FB-2767-5CF8-34FA-A3381A8F4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3CC07-95A2-F463-0443-3C4F2D00C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09F4D-A8D4-1893-895E-076095992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4F1CF-E761-B27B-FA74-803E0B0C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DE35B-45DA-BF5E-F774-22BCF1DF2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7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E751-191C-B7A5-DF02-658ECD5D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3F940-E718-D3A5-77FF-2C3A3B80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Vladimir Korovkin, Svetlana Mironyuk and Muhanad Hasan Agha</a:t>
            </a: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15714-89E8-6C70-6CBD-3FE21735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FF13A-37C9-6F17-B572-391E4152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822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32900-6509-FF54-FBA1-FDF2A4300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E4EBB-BE4D-686A-BD1A-029BBBF52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48A4-2407-EB40-F7BE-97EB74C2B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199" y="6356350"/>
            <a:ext cx="45650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Vladimir Korovkin, Svetlana Mironyuk and Muhanad Hasan Agha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3C7D-C0D4-8CF2-D0F7-531FE5236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307088"/>
            <a:ext cx="525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r>
              <a:rPr lang="en-GB" dirty="0">
                <a:solidFill>
                  <a:schemeClr val="accent1"/>
                </a:solidFill>
              </a:rPr>
              <a:t>Technological Innovations and Women’s Entrepreneurship:</a:t>
            </a:r>
            <a:br>
              <a:rPr lang="en-GB" dirty="0"/>
            </a:br>
            <a:r>
              <a:rPr lang="en-GB" dirty="0"/>
              <a:t>The Role of Digital Platforms in Empowering Postpartum Women Entrepreneurs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2791-3E7F-E40F-86FB-0AE01875C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600EB838-EBCA-4F3D-ACCF-280ED7DB74AE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CFF26-5355-60B6-82CA-7155C94D079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814627" y="292425"/>
            <a:ext cx="2539173" cy="30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1" r:id="rId4"/>
    <p:sldLayoutId id="214748366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Calibri" panose="020F050202020403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72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0004A8D-6FDA-7A46-5CE0-A76A9E2D6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370" y="5240456"/>
            <a:ext cx="2192039" cy="637296"/>
          </a:xfrm>
        </p:spPr>
        <p:txBody>
          <a:bodyPr>
            <a:spAutoFit/>
          </a:bodyPr>
          <a:lstStyle/>
          <a:p>
            <a:pPr algn="l"/>
            <a:r>
              <a:rPr lang="en-GB" sz="1400" b="1" dirty="0">
                <a:solidFill>
                  <a:schemeClr val="bg1"/>
                </a:solidFill>
              </a:rPr>
              <a:t>Svetlana </a:t>
            </a:r>
            <a:r>
              <a:rPr lang="en-GB" sz="1400" b="1" dirty="0" err="1">
                <a:solidFill>
                  <a:schemeClr val="bg1"/>
                </a:solidFill>
              </a:rPr>
              <a:t>Mironyuk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SKOLKOVO School </a:t>
            </a:r>
            <a:br>
              <a:rPr lang="en-US" sz="105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</a:rPr>
              <a:t>of Management, Russia</a:t>
            </a:r>
            <a:endParaRPr lang="en-GB" sz="16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8456A-BC66-284B-0CC3-B0C3DDE16281}"/>
              </a:ext>
            </a:extLst>
          </p:cNvPr>
          <p:cNvSpPr txBox="1"/>
          <p:nvPr/>
        </p:nvSpPr>
        <p:spPr>
          <a:xfrm>
            <a:off x="299370" y="4755052"/>
            <a:ext cx="6105292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200" dirty="0"/>
              <a:t>Moscow School of Management SKOLKOVO, Russia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1BAA1D-AB2C-D36F-FDF8-F9D71F386589}"/>
              </a:ext>
            </a:extLst>
          </p:cNvPr>
          <p:cNvCxnSpPr>
            <a:cxnSpLocks/>
          </p:cNvCxnSpPr>
          <p:nvPr/>
        </p:nvCxnSpPr>
        <p:spPr>
          <a:xfrm>
            <a:off x="369710" y="5125251"/>
            <a:ext cx="1100007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773BD01-FF09-BAE7-D99C-72D534A89193}"/>
              </a:ext>
            </a:extLst>
          </p:cNvPr>
          <p:cNvSpPr txBox="1"/>
          <p:nvPr/>
        </p:nvSpPr>
        <p:spPr>
          <a:xfrm>
            <a:off x="256880" y="1289391"/>
            <a:ext cx="8957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/>
              <a:t>Customer willingness to buy</a:t>
            </a:r>
            <a:r>
              <a:rPr lang="en-US" sz="3600" b="1" dirty="0"/>
              <a:t>: </a:t>
            </a:r>
            <a:br>
              <a:rPr lang="ru-RU" sz="3600" b="1" dirty="0"/>
            </a:br>
            <a:r>
              <a:rPr lang="en-GB" sz="3600" b="1" dirty="0">
                <a:solidFill>
                  <a:schemeClr val="bg1"/>
                </a:solidFill>
              </a:rPr>
              <a:t>Ecosystem vs standalone company service offering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3D199-1E1C-5277-A768-6E0B8ACC7D03}"/>
              </a:ext>
            </a:extLst>
          </p:cNvPr>
          <p:cNvSpPr txBox="1"/>
          <p:nvPr/>
        </p:nvSpPr>
        <p:spPr>
          <a:xfrm>
            <a:off x="283161" y="6244668"/>
            <a:ext cx="63087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RalewaySE" pitchFamily="2" charset="77"/>
              </a:rPr>
              <a:t>12th international </a:t>
            </a:r>
            <a:r>
              <a:rPr lang="en-US" sz="1200" b="1" dirty="0" err="1">
                <a:solidFill>
                  <a:schemeClr val="bg1"/>
                </a:solidFill>
                <a:latin typeface="RalewaySE" pitchFamily="2" charset="77"/>
              </a:rPr>
              <a:t>gsom</a:t>
            </a:r>
            <a:r>
              <a:rPr lang="en-US" sz="1200" b="1" dirty="0">
                <a:solidFill>
                  <a:schemeClr val="bg1"/>
                </a:solidFill>
                <a:latin typeface="RalewaySE" pitchFamily="2" charset="77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RalewaySE" pitchFamily="2" charset="77"/>
              </a:rPr>
              <a:t>economy&amp;management</a:t>
            </a:r>
            <a:r>
              <a:rPr lang="en-US" sz="1200" b="1" dirty="0">
                <a:solidFill>
                  <a:schemeClr val="bg1"/>
                </a:solidFill>
                <a:latin typeface="RalewaySE" pitchFamily="2" charset="77"/>
              </a:rPr>
              <a:t> conference 2025 (</a:t>
            </a:r>
            <a:r>
              <a:rPr lang="en-US" sz="1200" b="1" dirty="0" err="1">
                <a:solidFill>
                  <a:schemeClr val="bg1"/>
                </a:solidFill>
                <a:latin typeface="RalewaySE" pitchFamily="2" charset="77"/>
              </a:rPr>
              <a:t>emc</a:t>
            </a:r>
            <a:r>
              <a:rPr lang="en-US" sz="1200" b="1" dirty="0">
                <a:solidFill>
                  <a:schemeClr val="bg1"/>
                </a:solidFill>
                <a:latin typeface="RalewaySE" pitchFamily="2" charset="77"/>
              </a:rPr>
              <a:t> 2025)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8443AB4-FEC3-40DA-F6C4-9BDD08A4C2D8}"/>
              </a:ext>
            </a:extLst>
          </p:cNvPr>
          <p:cNvSpPr/>
          <p:nvPr/>
        </p:nvSpPr>
        <p:spPr>
          <a:xfrm>
            <a:off x="8539089" y="0"/>
            <a:ext cx="3652911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8BD65-FE40-1226-1224-57EDCF120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485" y="368300"/>
            <a:ext cx="4287040" cy="5066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2229D1-3DCF-036E-E385-B4303FABAEBE}"/>
              </a:ext>
            </a:extLst>
          </p:cNvPr>
          <p:cNvCxnSpPr>
            <a:cxnSpLocks/>
          </p:cNvCxnSpPr>
          <p:nvPr/>
        </p:nvCxnSpPr>
        <p:spPr>
          <a:xfrm>
            <a:off x="369710" y="6103288"/>
            <a:ext cx="11000074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Subtitle 4">
            <a:extLst>
              <a:ext uri="{FF2B5EF4-FFF2-40B4-BE49-F238E27FC236}">
                <a16:creationId xmlns:a16="http://schemas.microsoft.com/office/drawing/2014/main" id="{005AE39E-38CD-294A-9091-0BA5CD896990}"/>
              </a:ext>
            </a:extLst>
          </p:cNvPr>
          <p:cNvSpPr txBox="1">
            <a:spLocks/>
          </p:cNvSpPr>
          <p:nvPr/>
        </p:nvSpPr>
        <p:spPr>
          <a:xfrm>
            <a:off x="2625820" y="5240455"/>
            <a:ext cx="1573142" cy="76944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chemeClr val="bg1"/>
                </a:solidFill>
              </a:rPr>
              <a:t>Petr </a:t>
            </a:r>
            <a:r>
              <a:rPr lang="en-GB" sz="1400" b="1" dirty="0" err="1">
                <a:solidFill>
                  <a:schemeClr val="bg1"/>
                </a:solidFill>
              </a:rPr>
              <a:t>Parshakov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HSE University, Russia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SKOLKOVO School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of Management, Russia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7101947A-B1C9-C24D-AED6-77256ED1109B}"/>
              </a:ext>
            </a:extLst>
          </p:cNvPr>
          <p:cNvSpPr txBox="1">
            <a:spLocks/>
          </p:cNvSpPr>
          <p:nvPr/>
        </p:nvSpPr>
        <p:spPr>
          <a:xfrm>
            <a:off x="4404578" y="5240455"/>
            <a:ext cx="2332868" cy="76944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Calibri" panose="020F050202020403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chemeClr val="bg1"/>
                </a:solidFill>
              </a:rPr>
              <a:t>Natalia </a:t>
            </a:r>
            <a:r>
              <a:rPr lang="en-GB" sz="1400" b="1" dirty="0" err="1">
                <a:solidFill>
                  <a:schemeClr val="bg1"/>
                </a:solidFill>
              </a:rPr>
              <a:t>Kitaygorodskaya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HSE University, Russia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SKOLKOVO School 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of Management, Russia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1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78827-4BA2-09FD-76B4-B93DB88E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10</a:t>
            </a:fld>
            <a:endParaRPr lang="ru-RU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4080BA9-4338-AB4F-A3A0-77C9D92B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F81D038-A548-5440-8B8F-8F6D6C8B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7497057-E39A-9643-AD79-7F06893FE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</p:spPr>
        <p:txBody>
          <a:bodyPr>
            <a:normAutofit/>
          </a:bodyPr>
          <a:lstStyle/>
          <a:p>
            <a:r>
              <a:rPr lang="en-US" sz="3200" dirty="0"/>
              <a:t>Hierarchical linear mixed-effects models results</a:t>
            </a:r>
            <a:endParaRPr lang="en-GB" sz="32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E59C4EF-82D1-5749-985A-7B993BF28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7850"/>
            <a:ext cx="9248776" cy="4262705"/>
          </a:xfrm>
        </p:spPr>
        <p:txBody>
          <a:bodyPr wrap="square">
            <a:spAutoFit/>
          </a:bodyPr>
          <a:lstStyle/>
          <a:p>
            <a:r>
              <a:rPr lang="en-US" b="1" dirty="0"/>
              <a:t>Ecosystem framing</a:t>
            </a:r>
            <a:endParaRPr lang="en-GB" b="1" dirty="0"/>
          </a:p>
          <a:p>
            <a:pPr lvl="1"/>
            <a:r>
              <a:rPr lang="en-US" dirty="0"/>
              <a:t>Strong negative effect on purchase intention </a:t>
            </a:r>
            <a:br>
              <a:rPr lang="en-US" dirty="0"/>
            </a:br>
            <a:r>
              <a:rPr lang="en-US" dirty="0"/>
              <a:t>(β ≈ –1.15, p &lt; 0.001)</a:t>
            </a:r>
          </a:p>
          <a:p>
            <a:pPr lvl="1"/>
            <a:r>
              <a:rPr lang="en-US" dirty="0"/>
              <a:t>Effect stronger than in OLS</a:t>
            </a:r>
            <a:endParaRPr lang="en-GB" dirty="0"/>
          </a:p>
          <a:p>
            <a:r>
              <a:rPr lang="en-US" b="1" dirty="0"/>
              <a:t>Core-business fit</a:t>
            </a:r>
            <a:r>
              <a:rPr lang="en-GB" b="1" dirty="0"/>
              <a:t> </a:t>
            </a:r>
          </a:p>
          <a:p>
            <a:pPr lvl="1"/>
            <a:r>
              <a:rPr lang="en-US" dirty="0"/>
              <a:t>Small positive effect, often not significant</a:t>
            </a:r>
            <a:endParaRPr lang="en-GB" dirty="0"/>
          </a:p>
          <a:p>
            <a:r>
              <a:rPr lang="en-US" b="1" dirty="0"/>
              <a:t>Gender interactions</a:t>
            </a:r>
            <a:endParaRPr lang="en-GB" b="1" dirty="0"/>
          </a:p>
          <a:p>
            <a:pPr lvl="1"/>
            <a:r>
              <a:rPr lang="en-GB" dirty="0"/>
              <a:t>Women react more negatively to ecosystem framing </a:t>
            </a:r>
            <a:br>
              <a:rPr lang="en-GB" dirty="0"/>
            </a:br>
            <a:r>
              <a:rPr lang="en-GB" dirty="0"/>
              <a:t>(ecosystem × female, </a:t>
            </a:r>
            <a:r>
              <a:rPr lang="el-GR" dirty="0"/>
              <a:t>β ≈ –0.87, </a:t>
            </a:r>
            <a:r>
              <a:rPr lang="en-GB" dirty="0"/>
              <a:t>p &lt; 0.01)</a:t>
            </a:r>
          </a:p>
          <a:p>
            <a:pPr lvl="1"/>
            <a:r>
              <a:rPr lang="en-GB" dirty="0"/>
              <a:t>Women react more positively to core fit </a:t>
            </a:r>
            <a:br>
              <a:rPr lang="en-GB" dirty="0"/>
            </a:br>
            <a:r>
              <a:rPr lang="en-GB" dirty="0"/>
              <a:t>(female × core, </a:t>
            </a:r>
            <a:r>
              <a:rPr lang="el-GR" dirty="0"/>
              <a:t>β ≈ +0.53, </a:t>
            </a:r>
            <a:r>
              <a:rPr lang="en-GB" dirty="0"/>
              <a:t>p &lt; 0.05)</a:t>
            </a:r>
          </a:p>
          <a:p>
            <a:r>
              <a:rPr lang="en-US" b="1" dirty="0"/>
              <a:t>Controls</a:t>
            </a:r>
            <a:endParaRPr lang="en-GB" b="1" dirty="0"/>
          </a:p>
          <a:p>
            <a:pPr lvl="1"/>
            <a:r>
              <a:rPr lang="en-US" dirty="0"/>
              <a:t>Age: positive effect</a:t>
            </a:r>
          </a:p>
          <a:p>
            <a:pPr lvl="1"/>
            <a:r>
              <a:rPr lang="en-US" dirty="0"/>
              <a:t>Cinema scenario: higher purchase intention vs. bank baseline</a:t>
            </a:r>
          </a:p>
          <a:p>
            <a:pPr lvl="1"/>
            <a:r>
              <a:rPr lang="en-US" dirty="0"/>
              <a:t>Mobile scenario: no effect</a:t>
            </a:r>
          </a:p>
        </p:txBody>
      </p:sp>
    </p:spTree>
    <p:extLst>
      <p:ext uri="{BB962C8B-B14F-4D97-AF65-F5344CB8AC3E}">
        <p14:creationId xmlns:p14="http://schemas.microsoft.com/office/powerpoint/2010/main" val="274247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8A4E5-F159-EC67-BAFB-21007C59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11</a:t>
            </a:fld>
            <a:endParaRPr lang="ru-RU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A9AEA3-4937-6143-B2ED-1792DAEC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6DE0332-5478-C54A-95CD-7F38E7A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F03D864-7D36-B54A-B946-F0E0FD9C7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7850"/>
            <a:ext cx="7552766" cy="2702278"/>
          </a:xfrm>
        </p:spPr>
        <p:txBody>
          <a:bodyPr wrap="square">
            <a:spAutoFit/>
          </a:bodyPr>
          <a:lstStyle/>
          <a:p>
            <a:r>
              <a:rPr lang="en-US" b="1" dirty="0"/>
              <a:t>Ecosystem positioning lowers purchase intention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Core-business positioning gives only a modest positive effect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Gender matters</a:t>
            </a:r>
          </a:p>
          <a:p>
            <a:pPr lvl="1"/>
            <a:r>
              <a:rPr lang="en-US" dirty="0"/>
              <a:t>Women: stronger aversion to ecosystem bundling</a:t>
            </a:r>
          </a:p>
          <a:p>
            <a:pPr lvl="1"/>
            <a:r>
              <a:rPr lang="en-US" dirty="0"/>
              <a:t>Women: stronger positive response to core expertise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US" b="1" dirty="0"/>
              <a:t>Results consistent across OLS and mixed-effects models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45630B8-0437-6749-96C5-FFB4A0A6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</p:spPr>
        <p:txBody>
          <a:bodyPr>
            <a:normAutofit/>
          </a:bodyPr>
          <a:lstStyle/>
          <a:p>
            <a:r>
              <a:rPr lang="en-US" sz="3200" dirty="0"/>
              <a:t>Key Findings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4315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465F7-0DFA-ECA3-E794-9C6A74C3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Limitations &amp; Future Research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6804-3ED7-3F67-7EBC-472F15D7E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2403735"/>
          </a:xfrm>
        </p:spPr>
        <p:txBody>
          <a:bodyPr wrap="square">
            <a:spAutoFit/>
          </a:bodyPr>
          <a:lstStyle/>
          <a:p>
            <a:r>
              <a:rPr lang="en-GB" b="1" dirty="0"/>
              <a:t>MBA/EMBA students → not fully representative of general consumers</a:t>
            </a:r>
          </a:p>
          <a:p>
            <a:r>
              <a:rPr lang="en-GB" b="1" dirty="0"/>
              <a:t>Three service categories only (bank, mobile, cinema)</a:t>
            </a:r>
          </a:p>
          <a:p>
            <a:r>
              <a:rPr lang="en-GB" b="1" dirty="0"/>
              <a:t>Limited cultural/geographical context</a:t>
            </a:r>
          </a:p>
          <a:p>
            <a:endParaRPr lang="en-GB" b="1" dirty="0"/>
          </a:p>
          <a:p>
            <a:pPr marL="0" indent="0">
              <a:buNone/>
            </a:pPr>
            <a:r>
              <a:rPr lang="en-GB" b="1" dirty="0"/>
              <a:t>Future Research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Introduces consumer perspective into ecosystem research</a:t>
            </a:r>
          </a:p>
          <a:p>
            <a:r>
              <a:rPr lang="en-GB" b="1" dirty="0"/>
              <a:t>Identifies gender as a key moderator in purchase intention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DDC-25C1-306F-BDD4-87C9C7C8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12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89CB4FD-9EED-B34B-A395-17E44F28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0E25ED8-60B4-9642-9677-98BF9E8B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pic>
        <p:nvPicPr>
          <p:cNvPr id="10" name="Рисунок 6" descr="Изображение выглядит как Графика, символ, Шрифт, круг&#10;&#10;Автоматически созданное описание">
            <a:extLst>
              <a:ext uri="{FF2B5EF4-FFF2-40B4-BE49-F238E27FC236}">
                <a16:creationId xmlns:a16="http://schemas.microsoft.com/office/drawing/2014/main" id="{76366B38-47F5-EA40-8D94-3961E97D2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288" y="1464105"/>
            <a:ext cx="2550511" cy="196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24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C300-620A-A70F-E342-BDD64BA2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" sz="3200" dirty="0"/>
              <a:t>Introduction &amp; Motivation</a:t>
            </a:r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0F842-346D-3C8F-E835-35BB26B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4FADAE-8FAD-B95A-DBE9-DB522A46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40773" cy="3512250"/>
          </a:xfrm>
        </p:spPr>
        <p:txBody>
          <a:bodyPr>
            <a:noAutofit/>
          </a:bodyPr>
          <a:lstStyle/>
          <a:p>
            <a:r>
              <a:rPr lang="en-GB" b="1" dirty="0"/>
              <a:t>Rapid growth of digital ecosystems </a:t>
            </a:r>
            <a:br>
              <a:rPr lang="en-GB" b="1" dirty="0"/>
            </a:br>
            <a:r>
              <a:rPr lang="en-GB" dirty="0"/>
              <a:t>(Catlin et al., 2018; </a:t>
            </a:r>
            <a:r>
              <a:rPr lang="en-GB" dirty="0" err="1"/>
              <a:t>Jacobides</a:t>
            </a:r>
            <a:r>
              <a:rPr lang="en-GB" dirty="0"/>
              <a:t>, 2022)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Research focus: firm performance, cooperation, competition </a:t>
            </a:r>
            <a:r>
              <a:rPr lang="en-GB" dirty="0"/>
              <a:t>(</a:t>
            </a:r>
            <a:r>
              <a:rPr lang="en-GB" dirty="0" err="1"/>
              <a:t>Jacobides</a:t>
            </a:r>
            <a:r>
              <a:rPr lang="en-GB" dirty="0"/>
              <a:t> et al., 2018, 2024)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Consumer perspective underexplored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Managers assume ecosystems increase convenience &amp; value </a:t>
            </a:r>
            <a:r>
              <a:rPr lang="en-GB" dirty="0"/>
              <a:t>(Lang et al., 2019)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But perception may diverge → risk of value co-destruction </a:t>
            </a:r>
            <a:r>
              <a:rPr lang="en-GB" dirty="0"/>
              <a:t>(</a:t>
            </a:r>
            <a:r>
              <a:rPr lang="en-GB" dirty="0" err="1"/>
              <a:t>Järvi</a:t>
            </a:r>
            <a:r>
              <a:rPr lang="en-GB" dirty="0"/>
              <a:t> et al., 2018)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88327-027B-9C5F-61E4-2200A461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B968F-485C-9717-3D3A-55AA533F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3A88FB9-4099-7684-D2AC-429D78D51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64" y="1295371"/>
            <a:ext cx="3427036" cy="37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BC3A-5617-C3F1-C244-783FC939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7850"/>
            <a:ext cx="6358247" cy="3367076"/>
          </a:xfrm>
        </p:spPr>
        <p:txBody>
          <a:bodyPr>
            <a:spAutoFit/>
          </a:bodyPr>
          <a:lstStyle/>
          <a:p>
            <a:r>
              <a:rPr lang="en-GB" b="1" dirty="0"/>
              <a:t>Ecosystems vs. standalone firms</a:t>
            </a:r>
          </a:p>
          <a:p>
            <a:pPr lvl="1"/>
            <a:r>
              <a:rPr lang="en-GB" dirty="0"/>
              <a:t>Ecosystems: interorganizational arrangements creating joint value (</a:t>
            </a:r>
            <a:r>
              <a:rPr lang="en-GB" dirty="0" err="1"/>
              <a:t>Jacobides</a:t>
            </a:r>
            <a:r>
              <a:rPr lang="en-GB" dirty="0"/>
              <a:t> et al., 2024)</a:t>
            </a:r>
          </a:p>
          <a:p>
            <a:pPr lvl="1"/>
            <a:r>
              <a:rPr lang="en-GB" dirty="0"/>
              <a:t>Standalone firms: focused on core expertise</a:t>
            </a:r>
          </a:p>
          <a:p>
            <a:r>
              <a:rPr lang="en-GB" b="1" dirty="0"/>
              <a:t>Customer perceived value </a:t>
            </a:r>
          </a:p>
          <a:p>
            <a:pPr lvl="1"/>
            <a:r>
              <a:rPr lang="en-GB" dirty="0"/>
              <a:t>Evaluation of benefits vs. costs </a:t>
            </a:r>
            <a:br>
              <a:rPr lang="ru-RU" dirty="0"/>
            </a:br>
            <a:r>
              <a:rPr lang="en-GB" dirty="0"/>
              <a:t>(Kotler &amp; Armstrong, 2018)</a:t>
            </a:r>
          </a:p>
          <a:p>
            <a:pPr lvl="1"/>
            <a:r>
              <a:rPr lang="en-GB" dirty="0"/>
              <a:t>Functional, social, emotional, epistemic values </a:t>
            </a:r>
            <a:br>
              <a:rPr lang="ru-RU" dirty="0"/>
            </a:br>
            <a:r>
              <a:rPr lang="en-GB" dirty="0"/>
              <a:t>(</a:t>
            </a:r>
            <a:r>
              <a:rPr lang="en-GB" dirty="0" err="1"/>
              <a:t>Sheth</a:t>
            </a:r>
            <a:r>
              <a:rPr lang="en-GB" dirty="0"/>
              <a:t> et al., 1991)</a:t>
            </a:r>
          </a:p>
          <a:p>
            <a:r>
              <a:rPr lang="en-GB" b="1" dirty="0"/>
              <a:t>Potential risks</a:t>
            </a:r>
          </a:p>
          <a:p>
            <a:pPr lvl="1"/>
            <a:r>
              <a:rPr lang="en-GB" dirty="0"/>
              <a:t>Bundling may not add consumer value (</a:t>
            </a:r>
            <a:r>
              <a:rPr lang="en-GB" dirty="0" err="1"/>
              <a:t>Jacobides</a:t>
            </a:r>
            <a:r>
              <a:rPr lang="en-GB" dirty="0"/>
              <a:t>, 2022)</a:t>
            </a:r>
          </a:p>
          <a:p>
            <a:pPr lvl="1"/>
            <a:r>
              <a:rPr lang="en-GB" dirty="0"/>
              <a:t>Value co-destruction possible (</a:t>
            </a:r>
            <a:r>
              <a:rPr lang="en-GB" dirty="0" err="1"/>
              <a:t>Järvi</a:t>
            </a:r>
            <a:r>
              <a:rPr lang="en-GB" dirty="0"/>
              <a:t> et al., 2018)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DE3FE-8839-7D8A-D2E7-3305E8CA2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3</a:t>
            </a:fld>
            <a:endParaRPr lang="ru-RU"/>
          </a:p>
        </p:txBody>
      </p:sp>
      <p:pic>
        <p:nvPicPr>
          <p:cNvPr id="7" name="Рисунок 6" descr="Изображение выглядит как круг, дизайн, Графика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EB9A1A9F-990D-4305-592F-52F09A5F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295" y="1732635"/>
            <a:ext cx="3318807" cy="2839365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32EA2E3-5CA6-AA47-8874-C594E231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FFDCE4F-D37D-984F-B92C-F4BCC950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80FB3D2-260B-6E4B-B2B9-E1EDDDD7F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</p:spPr>
        <p:txBody>
          <a:bodyPr>
            <a:normAutofit/>
          </a:bodyPr>
          <a:lstStyle/>
          <a:p>
            <a:r>
              <a:rPr lang="ru" sz="3200" dirty="0"/>
              <a:t>Theoretical Background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37576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07CE5-124A-5A3D-C7D9-B72D6B72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483F-3547-7477-9DE5-A2451F67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4</a:t>
            </a:fld>
            <a:endParaRPr lang="ru-RU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CEE239A-FF6A-5242-9CF1-75A0B31E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0418CE1-F012-2F4D-B9D3-D7ED9281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2ACF277-CE47-8B46-B34D-98E14293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</p:spPr>
        <p:txBody>
          <a:bodyPr>
            <a:normAutofit/>
          </a:bodyPr>
          <a:lstStyle/>
          <a:p>
            <a:r>
              <a:rPr lang="en-GB" sz="3200" dirty="0"/>
              <a:t>Research Questions &amp; Hypotheses</a:t>
            </a:r>
          </a:p>
        </p:txBody>
      </p:sp>
      <p:sp>
        <p:nvSpPr>
          <p:cNvPr id="23" name="Content Placeholder 7">
            <a:extLst>
              <a:ext uri="{FF2B5EF4-FFF2-40B4-BE49-F238E27FC236}">
                <a16:creationId xmlns:a16="http://schemas.microsoft.com/office/drawing/2014/main" id="{22938277-3701-E446-8A27-572854FC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40773" cy="3512250"/>
          </a:xfrm>
        </p:spPr>
        <p:txBody>
          <a:bodyPr>
            <a:noAutofit/>
          </a:bodyPr>
          <a:lstStyle/>
          <a:p>
            <a:pPr marL="0" lvl="0" indent="0" defTabSz="57600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b="1" dirty="0">
                <a:solidFill>
                  <a:schemeClr val="dk1"/>
                </a:solidFill>
              </a:rPr>
              <a:t>RQ1</a:t>
            </a:r>
            <a:r>
              <a:rPr lang="en-GB" dirty="0">
                <a:solidFill>
                  <a:schemeClr val="dk1"/>
                </a:solidFill>
              </a:rPr>
              <a:t>:	How does ecosystem vs. standalone positioning affect 	willingness to buy?</a:t>
            </a:r>
          </a:p>
          <a:p>
            <a:pPr marL="0" lvl="0" indent="0" defTabSz="55440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defTabSz="57600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GB" b="1" dirty="0">
                <a:solidFill>
                  <a:schemeClr val="dk1"/>
                </a:solidFill>
              </a:rPr>
              <a:t>RQ2</a:t>
            </a:r>
            <a:r>
              <a:rPr lang="en-GB" dirty="0">
                <a:solidFill>
                  <a:schemeClr val="dk1"/>
                </a:solidFill>
              </a:rPr>
              <a:t>:</a:t>
            </a:r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en-GB" dirty="0">
                <a:solidFill>
                  <a:schemeClr val="dk1"/>
                </a:solidFill>
              </a:rPr>
              <a:t>Does gender moderate this relationship?</a:t>
            </a:r>
            <a:br>
              <a:rPr lang="en-GB" dirty="0">
                <a:solidFill>
                  <a:schemeClr val="dk1"/>
                </a:solidFill>
              </a:rPr>
            </a:br>
            <a:endParaRPr lang="en-GB" dirty="0">
              <a:solidFill>
                <a:schemeClr val="dk1"/>
              </a:solidFill>
            </a:endParaRPr>
          </a:p>
          <a:p>
            <a:pPr marL="0" lvl="0" indent="0" defTabSz="57600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GB" b="1" dirty="0">
                <a:solidFill>
                  <a:schemeClr val="dk1"/>
                </a:solidFill>
              </a:rPr>
              <a:t>H1</a:t>
            </a:r>
            <a:r>
              <a:rPr lang="en-GB" dirty="0">
                <a:solidFill>
                  <a:schemeClr val="dk1"/>
                </a:solidFill>
              </a:rPr>
              <a:t>:</a:t>
            </a:r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en-GB" dirty="0">
                <a:solidFill>
                  <a:schemeClr val="dk1"/>
                </a:solidFill>
              </a:rPr>
              <a:t>Purchase intention is greater for digital ecosystems </a:t>
            </a:r>
            <a:br>
              <a:rPr lang="ru-RU" dirty="0">
                <a:solidFill>
                  <a:schemeClr val="dk1"/>
                </a:solidFill>
              </a:rPr>
            </a:br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en-GB" dirty="0">
                <a:solidFill>
                  <a:schemeClr val="dk1"/>
                </a:solidFill>
              </a:rPr>
              <a:t>than for standalone firms</a:t>
            </a:r>
            <a:br>
              <a:rPr lang="en-GB" dirty="0">
                <a:solidFill>
                  <a:schemeClr val="dk1"/>
                </a:solidFill>
              </a:rPr>
            </a:br>
            <a:endParaRPr lang="en-GB" dirty="0">
              <a:solidFill>
                <a:schemeClr val="dk1"/>
              </a:solidFill>
            </a:endParaRPr>
          </a:p>
          <a:p>
            <a:pPr marL="0" lvl="0" indent="0" defTabSz="57600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-GB" b="1" dirty="0">
                <a:solidFill>
                  <a:schemeClr val="dk1"/>
                </a:solidFill>
              </a:rPr>
              <a:t>H2</a:t>
            </a:r>
            <a:r>
              <a:rPr lang="en-GB" dirty="0">
                <a:solidFill>
                  <a:schemeClr val="dk1"/>
                </a:solidFill>
              </a:rPr>
              <a:t>:</a:t>
            </a:r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en-GB" dirty="0">
                <a:solidFill>
                  <a:schemeClr val="dk1"/>
                </a:solidFill>
              </a:rPr>
              <a:t>Gender moderates the effect of value perception </a:t>
            </a:r>
            <a:br>
              <a:rPr lang="ru-RU" dirty="0">
                <a:solidFill>
                  <a:schemeClr val="dk1"/>
                </a:solidFill>
              </a:rPr>
            </a:br>
            <a:r>
              <a:rPr lang="ru-RU" dirty="0">
                <a:solidFill>
                  <a:schemeClr val="dk1"/>
                </a:solidFill>
              </a:rPr>
              <a:t>	</a:t>
            </a:r>
            <a:r>
              <a:rPr lang="en-GB" dirty="0">
                <a:solidFill>
                  <a:schemeClr val="dk1"/>
                </a:solidFill>
              </a:rPr>
              <a:t>on purchase intention (Shi et al., 2009; Lin et al., 2013)</a:t>
            </a:r>
          </a:p>
          <a:p>
            <a:pPr marL="0" lvl="0" indent="0" defTabSz="55440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br>
              <a:rPr lang="en-GB" dirty="0">
                <a:solidFill>
                  <a:schemeClr val="dk1"/>
                </a:solidFill>
              </a:rPr>
            </a:br>
            <a:endParaRPr lang="en-GB" dirty="0">
              <a:solidFill>
                <a:schemeClr val="dk1"/>
              </a:solidFill>
            </a:endParaRPr>
          </a:p>
          <a:p>
            <a:pPr marL="0" lvl="0" indent="0" defTabSz="554400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endParaRPr lang="en-GB" dirty="0">
              <a:solidFill>
                <a:schemeClr val="dk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562B325-DCB3-B34B-ADC9-E37DE49D8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780" y="1927602"/>
            <a:ext cx="1949020" cy="273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3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E2BBA-D43D-9C6E-76F9-9D11A43CC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5DE8-B382-4749-0AEC-3BABF233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5</a:t>
            </a:fld>
            <a:endParaRPr lang="ru-RU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F2AEDF5-8913-D141-8674-F87D329D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7F6BC42-2C46-7442-9D90-0822605F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65C510-7E8C-DA45-A35C-31B66BC2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</p:spPr>
        <p:txBody>
          <a:bodyPr>
            <a:normAutofit/>
          </a:bodyPr>
          <a:lstStyle/>
          <a:p>
            <a:r>
              <a:rPr lang="en-GB" sz="3200" dirty="0"/>
              <a:t>Research Design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E092C05-688E-2D40-A2CD-582258E15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7850"/>
            <a:ext cx="6358247" cy="3742563"/>
          </a:xfrm>
        </p:spPr>
        <p:txBody>
          <a:bodyPr>
            <a:spAutoFit/>
          </a:bodyPr>
          <a:lstStyle/>
          <a:p>
            <a:r>
              <a:rPr lang="en-GB" b="1" dirty="0"/>
              <a:t>Experiment</a:t>
            </a:r>
          </a:p>
          <a:p>
            <a:pPr lvl="1"/>
            <a:r>
              <a:rPr lang="en-GB" dirty="0"/>
              <a:t>3 service categories: bank account, mobile family plan, online cinema subscription</a:t>
            </a:r>
          </a:p>
          <a:p>
            <a:pPr lvl="1"/>
            <a:r>
              <a:rPr lang="en-GB" dirty="0"/>
              <a:t>137 MBA/EMBA participants</a:t>
            </a:r>
          </a:p>
          <a:p>
            <a:pPr lvl="1"/>
            <a:r>
              <a:rPr lang="en-GB" dirty="0"/>
              <a:t>Within-subject design: each respondent evaluated 3 companies</a:t>
            </a:r>
          </a:p>
          <a:p>
            <a:r>
              <a:rPr lang="en-GB" b="1" dirty="0"/>
              <a:t>Companies </a:t>
            </a:r>
          </a:p>
          <a:p>
            <a:pPr lvl="1"/>
            <a:r>
              <a:rPr lang="en-GB" dirty="0"/>
              <a:t>Company A: evolved from bank → ecosystem</a:t>
            </a:r>
          </a:p>
          <a:p>
            <a:pPr lvl="1"/>
            <a:r>
              <a:rPr lang="en-GB" dirty="0"/>
              <a:t>Company B: evolved from telecom → ecosystem</a:t>
            </a:r>
          </a:p>
          <a:p>
            <a:pPr lvl="1"/>
            <a:r>
              <a:rPr lang="en-GB" dirty="0"/>
              <a:t>Company C: standalone firm with clear core expertise</a:t>
            </a:r>
          </a:p>
          <a:p>
            <a:r>
              <a:rPr lang="en-GB" b="1" dirty="0"/>
              <a:t>Measurement</a:t>
            </a:r>
          </a:p>
          <a:p>
            <a:pPr lvl="1"/>
            <a:r>
              <a:rPr lang="en-GB" dirty="0"/>
              <a:t>Purchase intention (1–5 scale)</a:t>
            </a:r>
          </a:p>
          <a:p>
            <a:pPr lvl="1"/>
            <a:r>
              <a:rPr lang="en-GB" dirty="0"/>
              <a:t>Perceived ecosystem fit &amp; core-business fit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C4D6152-EB00-074F-9374-E9223DD93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9498" y="2336800"/>
            <a:ext cx="22098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59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1EDB3-AAC0-EEA1-DB43-5B95F4D5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6</a:t>
            </a:fld>
            <a:endParaRPr lang="ru-RU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510E0B8-78F9-F349-A6C5-593BEC65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D326130-1017-8C4C-BD27-FF3FB5E1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2A06147-58D6-B44A-BC37-B824C125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</p:spPr>
        <p:txBody>
          <a:bodyPr>
            <a:normAutofit/>
          </a:bodyPr>
          <a:lstStyle/>
          <a:p>
            <a:r>
              <a:rPr lang="ru" sz="3200" dirty="0"/>
              <a:t>Ecosystem Fit × Core Fit (by Company)</a:t>
            </a:r>
            <a:endParaRPr lang="en-GB" sz="3200" dirty="0"/>
          </a:p>
        </p:txBody>
      </p: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CB2C83D6-B7CB-E744-AD35-1A99F3CFE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5690957"/>
              </p:ext>
            </p:extLst>
          </p:nvPr>
        </p:nvGraphicFramePr>
        <p:xfrm>
          <a:off x="838199" y="1715016"/>
          <a:ext cx="7526340" cy="2444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85">
                  <a:extLst>
                    <a:ext uri="{9D8B030D-6E8A-4147-A177-3AD203B41FA5}">
                      <a16:colId xmlns:a16="http://schemas.microsoft.com/office/drawing/2014/main" val="3746147778"/>
                    </a:ext>
                  </a:extLst>
                </a:gridCol>
                <a:gridCol w="1881585">
                  <a:extLst>
                    <a:ext uri="{9D8B030D-6E8A-4147-A177-3AD203B41FA5}">
                      <a16:colId xmlns:a16="http://schemas.microsoft.com/office/drawing/2014/main" val="2949878729"/>
                    </a:ext>
                  </a:extLst>
                </a:gridCol>
                <a:gridCol w="1881585">
                  <a:extLst>
                    <a:ext uri="{9D8B030D-6E8A-4147-A177-3AD203B41FA5}">
                      <a16:colId xmlns:a16="http://schemas.microsoft.com/office/drawing/2014/main" val="43928520"/>
                    </a:ext>
                  </a:extLst>
                </a:gridCol>
                <a:gridCol w="1881585">
                  <a:extLst>
                    <a:ext uri="{9D8B030D-6E8A-4147-A177-3AD203B41FA5}">
                      <a16:colId xmlns:a16="http://schemas.microsoft.com/office/drawing/2014/main" val="13911253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r>
                        <a:rPr lang="en-GB" sz="1600" dirty="0"/>
                        <a:t>Ecosystem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r>
                        <a:rPr lang="en-GB" sz="1600" dirty="0"/>
                        <a:t>Core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r>
                        <a:rPr lang="en-GB" sz="1600" dirty="0"/>
                        <a:t>% of participants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4997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A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Yes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No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75.2%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869066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A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Yes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Yes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24.8%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44263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alewaySE" pitchFamily="2" charset="77"/>
                        </a:rPr>
                        <a:t>B</a:t>
                      </a:r>
                      <a:endParaRPr sz="160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alewaySE" pitchFamily="2" charset="77"/>
                        </a:rPr>
                        <a:t>Yes</a:t>
                      </a:r>
                      <a:endParaRPr sz="160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No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61.3%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68242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alewaySE" pitchFamily="2" charset="77"/>
                        </a:rPr>
                        <a:t>B</a:t>
                      </a:r>
                      <a:endParaRPr sz="1600">
                        <a:latin typeface="RalewaySE" pitchFamily="2" charset="7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alewaySE" pitchFamily="2" charset="77"/>
                        </a:rPr>
                        <a:t>Yes</a:t>
                      </a:r>
                      <a:endParaRPr sz="1600">
                        <a:latin typeface="RalewaySE" pitchFamily="2" charset="77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Yes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38.7%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01717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alewaySE" pitchFamily="2" charset="77"/>
                        </a:rPr>
                        <a:t>C</a:t>
                      </a:r>
                      <a:endParaRPr sz="160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alewaySE" pitchFamily="2" charset="77"/>
                        </a:rPr>
                        <a:t>No</a:t>
                      </a:r>
                      <a:endParaRPr sz="160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RalewaySE" pitchFamily="2" charset="77"/>
                        </a:rPr>
                        <a:t>Yes</a:t>
                      </a:r>
                      <a:endParaRPr sz="160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dirty="0">
                          <a:latin typeface="RalewaySE" pitchFamily="2" charset="77"/>
                        </a:rPr>
                        <a:t>100%</a:t>
                      </a:r>
                      <a:endParaRPr sz="1600" dirty="0">
                        <a:latin typeface="RalewaySE" pitchFamily="2" charset="77"/>
                      </a:endParaRPr>
                    </a:p>
                  </a:txBody>
                  <a:tcPr marL="91425" marR="91425" marT="91425" marB="91425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97385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6C2546F-4C5F-8842-8EA1-EF616CF5E29F}"/>
              </a:ext>
            </a:extLst>
          </p:cNvPr>
          <p:cNvSpPr txBox="1">
            <a:spLocks/>
          </p:cNvSpPr>
          <p:nvPr/>
        </p:nvSpPr>
        <p:spPr>
          <a:xfrm>
            <a:off x="838199" y="4433344"/>
            <a:ext cx="10515600" cy="1652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Raleway" pitchFamily="50" charset="-52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A &amp; B: always ecosystem fit, but often lack core-business fit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C: always core fit, never ecosystem fit</a:t>
            </a:r>
            <a:br>
              <a:rPr lang="en-GB" b="1" dirty="0"/>
            </a:br>
            <a:endParaRPr lang="en-GB" b="1" dirty="0"/>
          </a:p>
          <a:p>
            <a:r>
              <a:rPr lang="en-GB" b="1" dirty="0"/>
              <a:t>Purchase intention highest when core fit is present without ecosystem framing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24250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6A43-2111-819A-F3D6-EE32203F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</p:spPr>
        <p:txBody>
          <a:bodyPr>
            <a:normAutofit/>
          </a:bodyPr>
          <a:lstStyle/>
          <a:p>
            <a:r>
              <a:rPr lang="en-GB" sz="3200" dirty="0"/>
              <a:t>Sample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2B010-0274-9975-9B76-2C35532C6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7</a:t>
            </a:fld>
            <a:endParaRPr lang="ru-RU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101D5A2-8F8B-914C-8528-1E77B1E2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78B25AD-BF50-7346-9496-7CD8AEF9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CB390ABB-2166-7641-99EB-4CDE8CDF6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416588"/>
              </p:ext>
            </p:extLst>
          </p:nvPr>
        </p:nvGraphicFramePr>
        <p:xfrm>
          <a:off x="838199" y="1715016"/>
          <a:ext cx="9160044" cy="15932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8852">
                  <a:extLst>
                    <a:ext uri="{9D8B030D-6E8A-4147-A177-3AD203B41FA5}">
                      <a16:colId xmlns:a16="http://schemas.microsoft.com/office/drawing/2014/main" val="3746147778"/>
                    </a:ext>
                  </a:extLst>
                </a:gridCol>
                <a:gridCol w="2730596">
                  <a:extLst>
                    <a:ext uri="{9D8B030D-6E8A-4147-A177-3AD203B41FA5}">
                      <a16:colId xmlns:a16="http://schemas.microsoft.com/office/drawing/2014/main" val="2949878729"/>
                    </a:ext>
                  </a:extLst>
                </a:gridCol>
                <a:gridCol w="2730596">
                  <a:extLst>
                    <a:ext uri="{9D8B030D-6E8A-4147-A177-3AD203B41FA5}">
                      <a16:colId xmlns:a16="http://schemas.microsoft.com/office/drawing/2014/main" val="3143783582"/>
                    </a:ext>
                  </a:extLst>
                </a:gridCol>
              </a:tblGrid>
              <a:tr h="53486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r>
                        <a:rPr lang="en-US" sz="16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r>
                        <a:rPr lang="ru-RU" sz="1600" dirty="0"/>
                        <a:t>№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ts val="600"/>
                        </a:spcBef>
                      </a:pPr>
                      <a:r>
                        <a:rPr lang="en-GB" sz="1600" dirty="0"/>
                        <a:t>Mean Purchase Intention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964997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0" i="0" dirty="0">
                          <a:latin typeface="RalewaySE" pitchFamily="2" charset="77"/>
                          <a:ea typeface="Times New Roman"/>
                          <a:cs typeface="Times New Roman"/>
                          <a:sym typeface="Times New Roman"/>
                        </a:rPr>
                        <a:t>Company A</a:t>
                      </a:r>
                      <a:endParaRPr sz="1600" b="0" i="0" dirty="0">
                        <a:latin typeface="RalewaySE" pitchFamily="2" charset="77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0" i="0" dirty="0">
                          <a:latin typeface="RalewaySE" pitchFamily="2" charset="77"/>
                          <a:ea typeface="Times New Roman"/>
                          <a:cs typeface="Times New Roman"/>
                          <a:sym typeface="Times New Roman"/>
                        </a:rPr>
                        <a:t>137</a:t>
                      </a:r>
                      <a:endParaRPr sz="1600" b="0" i="0" dirty="0">
                        <a:latin typeface="RalewaySE" pitchFamily="2" charset="77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0" i="0" dirty="0">
                          <a:latin typeface="RalewaySE" pitchFamily="2" charset="77"/>
                          <a:ea typeface="Times New Roman"/>
                          <a:cs typeface="Times New Roman"/>
                          <a:sym typeface="Times New Roman"/>
                        </a:rPr>
                        <a:t>2.50</a:t>
                      </a:r>
                      <a:endParaRPr sz="1600" b="0" i="0" dirty="0">
                        <a:latin typeface="RalewaySE" pitchFamily="2" charset="77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68242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0" i="0" dirty="0">
                          <a:latin typeface="RalewaySE" pitchFamily="2" charset="77"/>
                          <a:ea typeface="Times New Roman"/>
                          <a:cs typeface="Times New Roman"/>
                          <a:sym typeface="Times New Roman"/>
                        </a:rPr>
                        <a:t>Company B</a:t>
                      </a:r>
                      <a:endParaRPr sz="1600" b="0" i="0" dirty="0">
                        <a:latin typeface="RalewaySE" pitchFamily="2" charset="77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0" i="0">
                          <a:latin typeface="RalewaySE" pitchFamily="2" charset="77"/>
                          <a:ea typeface="Times New Roman"/>
                          <a:cs typeface="Times New Roman"/>
                          <a:sym typeface="Times New Roman"/>
                        </a:rPr>
                        <a:t>137</a:t>
                      </a:r>
                      <a:endParaRPr sz="1600" b="0" i="0">
                        <a:latin typeface="RalewaySE" pitchFamily="2" charset="77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/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0" i="0">
                          <a:latin typeface="RalewaySE" pitchFamily="2" charset="77"/>
                          <a:ea typeface="Times New Roman"/>
                          <a:cs typeface="Times New Roman"/>
                          <a:sym typeface="Times New Roman"/>
                        </a:rPr>
                        <a:t>2.52</a:t>
                      </a:r>
                      <a:endParaRPr sz="1600" b="0" i="0">
                        <a:latin typeface="RalewaySE" pitchFamily="2" charset="77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/>
                </a:tc>
                <a:extLst>
                  <a:ext uri="{0D108BD9-81ED-4DB2-BD59-A6C34878D82A}">
                    <a16:rowId xmlns:a16="http://schemas.microsoft.com/office/drawing/2014/main" val="874101717"/>
                  </a:ext>
                </a:extLst>
              </a:tr>
              <a:tr h="35280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0" i="0" dirty="0">
                          <a:latin typeface="RalewaySE" pitchFamily="2" charset="77"/>
                          <a:ea typeface="Times New Roman"/>
                          <a:cs typeface="Times New Roman"/>
                          <a:sym typeface="Times New Roman"/>
                        </a:rPr>
                        <a:t>Company C</a:t>
                      </a:r>
                      <a:endParaRPr sz="1600" b="0" i="0" dirty="0">
                        <a:latin typeface="RalewaySE" pitchFamily="2" charset="77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0" i="0">
                          <a:latin typeface="RalewaySE" pitchFamily="2" charset="77"/>
                          <a:ea typeface="Times New Roman"/>
                          <a:cs typeface="Times New Roman"/>
                          <a:sym typeface="Times New Roman"/>
                        </a:rPr>
                        <a:t>137</a:t>
                      </a:r>
                      <a:endParaRPr sz="1600" b="0" i="0">
                        <a:latin typeface="RalewaySE" pitchFamily="2" charset="77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 b="0" i="0" dirty="0">
                          <a:latin typeface="RalewaySE" pitchFamily="2" charset="77"/>
                          <a:ea typeface="Times New Roman"/>
                          <a:cs typeface="Times New Roman"/>
                          <a:sym typeface="Times New Roman"/>
                        </a:rPr>
                        <a:t>3.84</a:t>
                      </a:r>
                      <a:endParaRPr sz="1600" b="0" i="0" dirty="0">
                        <a:latin typeface="RalewaySE" pitchFamily="2" charset="77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0000" marR="90000" marT="46800" marB="46800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4697385"/>
                  </a:ext>
                </a:extLst>
              </a:tr>
            </a:tbl>
          </a:graphicData>
        </a:graphic>
      </p:graphicFrame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FB417CB-AE35-C844-8805-38682F36797F}"/>
              </a:ext>
            </a:extLst>
          </p:cNvPr>
          <p:cNvSpPr txBox="1">
            <a:spLocks/>
          </p:cNvSpPr>
          <p:nvPr/>
        </p:nvSpPr>
        <p:spPr>
          <a:xfrm>
            <a:off x="838199" y="3697434"/>
            <a:ext cx="10515600" cy="24037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Raleway" pitchFamily="50" charset="-52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Company C (standalone, core competence) shows highest purchase intention</a:t>
            </a:r>
          </a:p>
          <a:p>
            <a:pPr marL="0" indent="0">
              <a:buNone/>
            </a:pPr>
            <a:r>
              <a:rPr lang="en-GB" b="1" dirty="0"/>
              <a:t>Companies A &amp; B (ecosystem framing) much lower, around midpoint of scale</a:t>
            </a:r>
          </a:p>
          <a:p>
            <a:pPr marL="0" indent="0">
              <a:buNone/>
            </a:pPr>
            <a:r>
              <a:rPr lang="en-GB" b="1" dirty="0"/>
              <a:t>Perceptions:</a:t>
            </a:r>
          </a:p>
          <a:p>
            <a:pPr lvl="1"/>
            <a:r>
              <a:rPr lang="en-GB" dirty="0"/>
              <a:t>A &amp; B → always ecosystem fit, but weaker on core fit</a:t>
            </a:r>
          </a:p>
          <a:p>
            <a:pPr lvl="1"/>
            <a:r>
              <a:rPr lang="en-GB" dirty="0"/>
              <a:t>C → always core fit, never ecosystem fit</a:t>
            </a:r>
          </a:p>
          <a:p>
            <a:pPr marL="0" indent="-114300">
              <a:buNone/>
            </a:pPr>
            <a:endParaRPr lang="en-GB" b="1" dirty="0"/>
          </a:p>
          <a:p>
            <a:pPr marL="0" indent="-114300">
              <a:buNone/>
            </a:pPr>
            <a:r>
              <a:rPr lang="en-GB" b="1" dirty="0"/>
              <a:t>Gender distribution balanced (34% female, 66% male)</a:t>
            </a:r>
          </a:p>
          <a:p>
            <a:pPr marL="0" indent="-114300">
              <a:buNone/>
            </a:pPr>
            <a:r>
              <a:rPr lang="en-GB" b="1" dirty="0"/>
              <a:t>Age: mean ≈ 40 years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529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B7CF-EABB-BE8E-D73C-EAD2BDF1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8</a:t>
            </a:fld>
            <a:endParaRPr lang="ru-RU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58BE60A-15F9-8E45-BFC7-BCA9C0703F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8A544F0-E9CF-7940-8958-9119A470E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7850"/>
            <a:ext cx="10515600" cy="4324261"/>
          </a:xfrm>
        </p:spPr>
        <p:txBody>
          <a:bodyPr wrap="square">
            <a:spAutoFit/>
          </a:bodyPr>
          <a:lstStyle/>
          <a:p>
            <a:pPr marL="0" indent="0" defTabSz="1188000">
              <a:lnSpc>
                <a:spcPct val="150000"/>
              </a:lnSpc>
              <a:buNone/>
            </a:pPr>
            <a:r>
              <a:rPr lang="en-GB" sz="1800" b="1" dirty="0">
                <a:latin typeface="RalewaySE" pitchFamily="2" charset="77"/>
              </a:rPr>
              <a:t>𝑖𝑛𝑡𝑒𝑛𝑑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 =	𝛽</a:t>
            </a:r>
            <a:r>
              <a:rPr lang="en-GB" sz="1800" b="1" baseline="30000" dirty="0">
                <a:latin typeface="RalewaySE" pitchFamily="2" charset="77"/>
              </a:rPr>
              <a:t>0</a:t>
            </a:r>
            <a:r>
              <a:rPr lang="en-GB" sz="1800" b="1" dirty="0">
                <a:latin typeface="RalewaySE" pitchFamily="2" charset="77"/>
              </a:rPr>
              <a:t> + 𝛽</a:t>
            </a:r>
            <a:r>
              <a:rPr lang="en-GB" sz="1800" b="1" baseline="30000" dirty="0">
                <a:latin typeface="RalewaySE" pitchFamily="2" charset="77"/>
              </a:rPr>
              <a:t>1</a:t>
            </a:r>
            <a:r>
              <a:rPr lang="en-GB" sz="1800" b="1" dirty="0">
                <a:latin typeface="RalewaySE" pitchFamily="2" charset="77"/>
              </a:rPr>
              <a:t>·𝑒𝑐𝑜𝑠𝑦𝑠𝑡𝑒𝑚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+ 𝛽</a:t>
            </a:r>
            <a:r>
              <a:rPr lang="en-GB" sz="1800" b="1" baseline="30000" dirty="0">
                <a:latin typeface="RalewaySE" pitchFamily="2" charset="77"/>
              </a:rPr>
              <a:t>2</a:t>
            </a:r>
            <a:r>
              <a:rPr lang="en-GB" sz="1800" b="1" dirty="0">
                <a:latin typeface="RalewaySE" pitchFamily="2" charset="77"/>
              </a:rPr>
              <a:t>·𝑐𝑜𝑟𝑒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+ 𝛽</a:t>
            </a:r>
            <a:r>
              <a:rPr lang="en-GB" sz="1800" b="1" baseline="30000" dirty="0">
                <a:latin typeface="RalewaySE" pitchFamily="2" charset="77"/>
              </a:rPr>
              <a:t>3</a:t>
            </a:r>
            <a:r>
              <a:rPr lang="en-GB" sz="1800" b="1" dirty="0">
                <a:latin typeface="RalewaySE" pitchFamily="2" charset="77"/>
              </a:rPr>
              <a:t>·𝑓𝑒𝑚𝑎𝑙𝑒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+ 𝛽</a:t>
            </a:r>
            <a:r>
              <a:rPr lang="en-GB" sz="1800" b="1" baseline="30000" dirty="0">
                <a:latin typeface="RalewaySE" pitchFamily="2" charset="77"/>
              </a:rPr>
              <a:t>4</a:t>
            </a:r>
            <a:r>
              <a:rPr lang="en-GB" sz="1800" b="1" dirty="0">
                <a:latin typeface="RalewaySE" pitchFamily="2" charset="77"/>
              </a:rPr>
              <a:t>·𝑐𝑖𝑛𝑒𝑚𝑎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+   𝛽</a:t>
            </a:r>
            <a:r>
              <a:rPr lang="en-GB" sz="1800" b="1" baseline="30000" dirty="0">
                <a:latin typeface="RalewaySE" pitchFamily="2" charset="77"/>
              </a:rPr>
              <a:t>5</a:t>
            </a:r>
            <a:r>
              <a:rPr lang="en-GB" sz="1800" b="1" dirty="0">
                <a:latin typeface="RalewaySE" pitchFamily="2" charset="77"/>
              </a:rPr>
              <a:t>·𝑚𝑜𝑏𝑖𝑙𝑒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+ 	𝛽</a:t>
            </a:r>
            <a:r>
              <a:rPr lang="en-GB" sz="1800" b="1" baseline="30000" dirty="0">
                <a:latin typeface="RalewaySE" pitchFamily="2" charset="77"/>
              </a:rPr>
              <a:t>6</a:t>
            </a:r>
            <a:r>
              <a:rPr lang="en-GB" sz="1800" b="1" dirty="0">
                <a:latin typeface="RalewaySE" pitchFamily="2" charset="77"/>
              </a:rPr>
              <a:t>·𝑎𝑔𝑒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+𝛽</a:t>
            </a:r>
            <a:r>
              <a:rPr lang="en-GB" sz="1800" b="1" baseline="-25000" dirty="0">
                <a:latin typeface="RalewaySE" pitchFamily="2" charset="77"/>
              </a:rPr>
              <a:t>7</a:t>
            </a:r>
            <a:r>
              <a:rPr lang="en-GB" sz="1800" b="1" dirty="0">
                <a:latin typeface="RalewaySE" pitchFamily="2" charset="77"/>
              </a:rPr>
              <a:t>·(𝑒𝑐𝑜𝑠𝑦𝑠𝑡𝑒𝑚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× 𝑓𝑒𝑚𝑎𝑙𝑒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) + 𝛽</a:t>
            </a:r>
            <a:r>
              <a:rPr lang="en-GB" sz="1800" b="1" baseline="-25000" dirty="0">
                <a:latin typeface="RalewaySE" pitchFamily="2" charset="77"/>
              </a:rPr>
              <a:t>8</a:t>
            </a:r>
            <a:r>
              <a:rPr lang="en-GB" sz="1800" b="1" dirty="0">
                <a:latin typeface="RalewaySE" pitchFamily="2" charset="77"/>
              </a:rPr>
              <a:t>·(𝑐𝑜𝑟𝑒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×   𝑓𝑒𝑚𝑎𝑙𝑒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)  +  </a:t>
            </a:r>
            <a:br>
              <a:rPr lang="en-GB" sz="1800" b="1" dirty="0">
                <a:latin typeface="RalewaySE" pitchFamily="2" charset="77"/>
              </a:rPr>
            </a:br>
            <a:r>
              <a:rPr lang="en-GB" sz="1800" b="1" dirty="0">
                <a:latin typeface="RalewaySE" pitchFamily="2" charset="77"/>
              </a:rPr>
              <a:t>	𝛽</a:t>
            </a:r>
            <a:r>
              <a:rPr lang="en-GB" sz="1800" b="1" baseline="-25000" dirty="0">
                <a:latin typeface="RalewaySE" pitchFamily="2" charset="77"/>
              </a:rPr>
              <a:t>9</a:t>
            </a:r>
            <a:r>
              <a:rPr lang="en-GB" sz="1800" b="1" dirty="0">
                <a:latin typeface="RalewaySE" pitchFamily="2" charset="77"/>
              </a:rPr>
              <a:t>·(𝑐𝑖𝑛𝑒𝑚𝑎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×  𝑓𝑒𝑚𝑎𝑙𝑒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) + 𝛽</a:t>
            </a:r>
            <a:r>
              <a:rPr lang="en-GB" sz="1800" b="1" baseline="-25000" dirty="0">
                <a:latin typeface="RalewaySE" pitchFamily="2" charset="77"/>
              </a:rPr>
              <a:t>10</a:t>
            </a:r>
            <a:r>
              <a:rPr lang="en-GB" sz="1800" b="1" dirty="0">
                <a:latin typeface="RalewaySE" pitchFamily="2" charset="77"/>
              </a:rPr>
              <a:t>·(𝑚𝑜𝑏𝑖𝑙𝑒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× 𝑓𝑒𝑚𝑎𝑙𝑒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) + 𝜀</a:t>
            </a:r>
            <a:r>
              <a:rPr lang="en-GB" sz="1800" b="1" baseline="-25000" dirty="0">
                <a:latin typeface="RalewaySE" pitchFamily="2" charset="77"/>
              </a:rPr>
              <a:t>𝑖</a:t>
            </a:r>
            <a:r>
              <a:rPr lang="en-GB" sz="1800" b="1" dirty="0">
                <a:latin typeface="RalewaySE" pitchFamily="2" charset="77"/>
              </a:rPr>
              <a:t>         </a:t>
            </a:r>
          </a:p>
          <a:p>
            <a:pPr marL="0" indent="0">
              <a:buNone/>
            </a:pPr>
            <a:endParaRPr lang="en-GB" b="1" dirty="0">
              <a:latin typeface="RalewaySE" pitchFamily="2" charset="77"/>
            </a:endParaRPr>
          </a:p>
          <a:p>
            <a:pPr marL="0" indent="0">
              <a:buNone/>
            </a:pPr>
            <a:r>
              <a:rPr lang="en-GB" b="1" dirty="0">
                <a:latin typeface="RalewaySE" pitchFamily="2" charset="77"/>
              </a:rPr>
              <a:t>Two complementary approaches</a:t>
            </a:r>
            <a:endParaRPr lang="ru-RU" b="1" dirty="0">
              <a:latin typeface="RalewaySE" pitchFamily="2" charset="77"/>
            </a:endParaRPr>
          </a:p>
          <a:p>
            <a:pPr marL="0" indent="0">
              <a:buNone/>
            </a:pPr>
            <a:endParaRPr lang="en-GB" b="1" dirty="0">
              <a:latin typeface="RalewaySE" pitchFamily="2" charset="77"/>
            </a:endParaRPr>
          </a:p>
          <a:p>
            <a:r>
              <a:rPr lang="en-GB" b="1" dirty="0">
                <a:latin typeface="RalewaySE" pitchFamily="2" charset="77"/>
              </a:rPr>
              <a:t> OLS Regression</a:t>
            </a:r>
          </a:p>
          <a:p>
            <a:pPr lvl="1"/>
            <a:r>
              <a:rPr lang="en-GB" dirty="0">
                <a:latin typeface="RalewaySE" pitchFamily="2" charset="77"/>
              </a:rPr>
              <a:t>Tests main effects and interactions</a:t>
            </a:r>
          </a:p>
          <a:p>
            <a:pPr lvl="1"/>
            <a:r>
              <a:rPr lang="en-GB" dirty="0">
                <a:latin typeface="RalewaySE" pitchFamily="2" charset="77"/>
              </a:rPr>
              <a:t>Easier interpretation of coefficients</a:t>
            </a:r>
          </a:p>
          <a:p>
            <a:r>
              <a:rPr lang="en-GB" b="1" dirty="0">
                <a:latin typeface="RalewaySE" pitchFamily="2" charset="77"/>
              </a:rPr>
              <a:t>Hierarchical Linear Mixed-Effects Models (HLM)</a:t>
            </a:r>
          </a:p>
          <a:p>
            <a:pPr lvl="1"/>
            <a:r>
              <a:rPr lang="en-GB" dirty="0">
                <a:latin typeface="RalewaySE" pitchFamily="2" charset="77"/>
              </a:rPr>
              <a:t>Accounts for repeated-measures design (within-subject)</a:t>
            </a:r>
          </a:p>
          <a:p>
            <a:pPr lvl="1"/>
            <a:r>
              <a:rPr lang="en-GB" dirty="0">
                <a:latin typeface="RalewaySE" pitchFamily="2" charset="77"/>
              </a:rPr>
              <a:t>Respondent ID as random intercept</a:t>
            </a:r>
          </a:p>
          <a:p>
            <a:pPr lvl="1"/>
            <a:r>
              <a:rPr lang="en-GB" dirty="0">
                <a:latin typeface="RalewaySE" pitchFamily="2" charset="77"/>
              </a:rPr>
              <a:t>More precise estimates, avoids bias from correlated errors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573A09-04A8-EE4A-8F8A-EC3369A77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B6AE6FB-4DA1-184D-9692-ED321337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</p:spPr>
        <p:txBody>
          <a:bodyPr>
            <a:normAutofit/>
          </a:bodyPr>
          <a:lstStyle/>
          <a:p>
            <a:r>
              <a:rPr lang="ru" sz="3200" dirty="0"/>
              <a:t>Methodology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059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4EC5E-BE27-533A-9CA2-4BAA9F46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EB838-EBCA-4F3D-ACCF-280ED7DB74AE}" type="slidenum">
              <a:rPr lang="ru-RU" smtClean="0"/>
              <a:t>9</a:t>
            </a:fld>
            <a:endParaRPr lang="ru-RU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435269-3CF0-F74B-AA08-8B832953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199" y="6356350"/>
            <a:ext cx="4565073" cy="365125"/>
          </a:xfrm>
        </p:spPr>
        <p:txBody>
          <a:bodyPr/>
          <a:lstStyle/>
          <a:p>
            <a:r>
              <a:rPr lang="en-US" dirty="0"/>
              <a:t>Svetlana </a:t>
            </a:r>
            <a:r>
              <a:rPr lang="en-US" dirty="0" err="1"/>
              <a:t>Mironyuk</a:t>
            </a:r>
            <a:r>
              <a:rPr lang="en-US" dirty="0"/>
              <a:t>, Petr </a:t>
            </a:r>
            <a:r>
              <a:rPr lang="en-US" dirty="0" err="1"/>
              <a:t>Parshakov</a:t>
            </a:r>
            <a:r>
              <a:rPr lang="en-US" dirty="0"/>
              <a:t> and Natalia </a:t>
            </a:r>
            <a:r>
              <a:rPr lang="en-US" dirty="0" err="1"/>
              <a:t>Kitaygorodskaya</a:t>
            </a:r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E45B9C0-5C76-8A45-871F-7A87C2306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307088"/>
            <a:ext cx="5257800" cy="365125"/>
          </a:xfrm>
        </p:spPr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Customer willingness to buy: 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/>
              <a:t>Ecosystem vs standalone company service offering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A1917B1-7D22-0546-BA8A-9224D4CA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1896"/>
            <a:ext cx="10515600" cy="918792"/>
          </a:xfrm>
        </p:spPr>
        <p:txBody>
          <a:bodyPr>
            <a:normAutofit/>
          </a:bodyPr>
          <a:lstStyle/>
          <a:p>
            <a:r>
              <a:rPr lang="en-GB" sz="3200" dirty="0"/>
              <a:t>Regression analysis results</a:t>
            </a:r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C41E500A-E9CE-924E-9EDF-3A362A8F33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558052"/>
              </p:ext>
            </p:extLst>
          </p:nvPr>
        </p:nvGraphicFramePr>
        <p:xfrm>
          <a:off x="838199" y="1715016"/>
          <a:ext cx="7526337" cy="41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22377">
                  <a:extLst>
                    <a:ext uri="{9D8B030D-6E8A-4147-A177-3AD203B41FA5}">
                      <a16:colId xmlns:a16="http://schemas.microsoft.com/office/drawing/2014/main" val="2860575042"/>
                    </a:ext>
                  </a:extLst>
                </a:gridCol>
                <a:gridCol w="940792">
                  <a:extLst>
                    <a:ext uri="{9D8B030D-6E8A-4147-A177-3AD203B41FA5}">
                      <a16:colId xmlns:a16="http://schemas.microsoft.com/office/drawing/2014/main" val="939511500"/>
                    </a:ext>
                  </a:extLst>
                </a:gridCol>
                <a:gridCol w="940792">
                  <a:extLst>
                    <a:ext uri="{9D8B030D-6E8A-4147-A177-3AD203B41FA5}">
                      <a16:colId xmlns:a16="http://schemas.microsoft.com/office/drawing/2014/main" val="1490302361"/>
                    </a:ext>
                  </a:extLst>
                </a:gridCol>
                <a:gridCol w="940792">
                  <a:extLst>
                    <a:ext uri="{9D8B030D-6E8A-4147-A177-3AD203B41FA5}">
                      <a16:colId xmlns:a16="http://schemas.microsoft.com/office/drawing/2014/main" val="4203677418"/>
                    </a:ext>
                  </a:extLst>
                </a:gridCol>
                <a:gridCol w="940792">
                  <a:extLst>
                    <a:ext uri="{9D8B030D-6E8A-4147-A177-3AD203B41FA5}">
                      <a16:colId xmlns:a16="http://schemas.microsoft.com/office/drawing/2014/main" val="43928520"/>
                    </a:ext>
                  </a:extLst>
                </a:gridCol>
                <a:gridCol w="940792">
                  <a:extLst>
                    <a:ext uri="{9D8B030D-6E8A-4147-A177-3AD203B41FA5}">
                      <a16:colId xmlns:a16="http://schemas.microsoft.com/office/drawing/2014/main" val="139112532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E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cosystem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-1.15</a:t>
                      </a:r>
                      <a:r>
                        <a:rPr lang="ru-RU" sz="900" b="0" kern="100" baseline="30000" dirty="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-0.87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-1.13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-1.15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-1.15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878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(0.19)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(0.21)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(0.19)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(0.19)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(0.19)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49013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F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emale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-0.22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0.36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-0.50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-0.29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-0.29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10957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(0.14)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(0.24)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(0.20)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(0.27)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(0.27)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0519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E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xperiment_typecinema×female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-0.01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-0.01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50932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(0.34)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(0.34)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4913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E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xperiment_typemobile×female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0.24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0.24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3979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(0.37)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(0.37)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8325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C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ore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0.27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0.24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0.10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0.27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0.27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6104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(0.19)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(0.19)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(0.21)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(0.19)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(0.19)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4782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A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ge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0.03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0.03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0.03</a:t>
                      </a:r>
                      <a:r>
                        <a:rPr lang="ru-RU" sz="900" b="0" kern="100" baseline="30000" dirty="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0.03</a:t>
                      </a:r>
                      <a:r>
                        <a:rPr lang="ru-RU" sz="900" b="0" kern="100" baseline="30000" dirty="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0.03</a:t>
                      </a:r>
                      <a:r>
                        <a:rPr lang="ru-RU" sz="900" b="0" kern="100" baseline="30000" dirty="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7201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(0.01)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(0.01)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(0.01)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(0.01)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(0.01)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85046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E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xperiment_typecinema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0.59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0.58</a:t>
                      </a:r>
                      <a:r>
                        <a:rPr lang="ru-RU" sz="900" b="0" kern="100" baseline="30000" dirty="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0.61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0.60</a:t>
                      </a:r>
                      <a:r>
                        <a:rPr lang="ru-RU" sz="900" b="0" kern="100" baseline="30000" dirty="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0.60</a:t>
                      </a:r>
                      <a:r>
                        <a:rPr lang="ru-RU" sz="900" b="0" kern="100" baseline="30000" dirty="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9210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(0.18)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(0.18)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(0.18)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(0.23)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(0.23)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204388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E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xperiment_typemobile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-0.04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-0.04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-0.02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-0.10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-0.10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7138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(0.17)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(0.17)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(0.17)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(0.20)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(0.20)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25722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E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cosystem×female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-0.87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30777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(0.29)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64834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F</a:t>
                      </a: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emale×core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0.52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84884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(0.27)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endParaRPr lang="ru-RU" sz="900" b="0" kern="100" dirty="0"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223256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Constant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2.30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2.14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2.34</a:t>
                      </a:r>
                      <a:r>
                        <a:rPr lang="ru-RU" sz="900" b="0" kern="100" baseline="3000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2.29</a:t>
                      </a:r>
                      <a:r>
                        <a:rPr lang="ru-RU" sz="900" b="0" kern="100" baseline="30000" dirty="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2.29</a:t>
                      </a:r>
                      <a:r>
                        <a:rPr lang="ru-RU" sz="900" b="0" kern="100" baseline="30000" dirty="0">
                          <a:effectLst/>
                          <a:latin typeface="RalewaySE" pitchFamily="2" charset="77"/>
                        </a:rPr>
                        <a:t>***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04426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(0.51)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(0.51)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(0.51)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>
                          <a:effectLst/>
                          <a:latin typeface="RalewaySE" pitchFamily="2" charset="77"/>
                        </a:rPr>
                        <a:t>(0.53)</a:t>
                      </a:r>
                      <a:endParaRPr lang="ru-RU" sz="900" b="0" kern="10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(0.53)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66824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1" kern="100" dirty="0" err="1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Adjusted</a:t>
                      </a:r>
                      <a:r>
                        <a:rPr lang="ru-RU" sz="900" b="1" kern="1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 R</a:t>
                      </a:r>
                      <a:r>
                        <a:rPr lang="ru-RU" sz="900" b="1" kern="100" baseline="30000" dirty="0">
                          <a:solidFill>
                            <a:schemeClr val="bg1"/>
                          </a:solidFill>
                          <a:effectLst/>
                          <a:latin typeface="RalewaySE" pitchFamily="2" charset="77"/>
                        </a:rPr>
                        <a:t>2</a:t>
                      </a:r>
                      <a:endParaRPr lang="ru-RU" sz="900" b="1" kern="100" dirty="0">
                        <a:solidFill>
                          <a:schemeClr val="bg1"/>
                        </a:solidFill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0.22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0.23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0.22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0.22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900" b="0" kern="100" dirty="0">
                          <a:effectLst/>
                          <a:latin typeface="RalewaySE" pitchFamily="2" charset="77"/>
                        </a:rPr>
                        <a:t>0.22</a:t>
                      </a:r>
                      <a:endParaRPr lang="ru-RU" sz="900" b="0" kern="100" dirty="0">
                        <a:effectLst/>
                        <a:latin typeface="RalewaySE" pitchFamily="2" charset="77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6" marR="3976" marT="3976" marB="39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10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413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leway">
      <a:majorFont>
        <a:latin typeface="Raleway"/>
        <a:ea typeface=""/>
        <a:cs typeface=""/>
      </a:majorFont>
      <a:minorFont>
        <a:latin typeface="Ralew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8825</TotalTime>
  <Words>1713</Words>
  <Application>Microsoft Office PowerPoint</Application>
  <PresentationFormat>Широкоэкранный</PresentationFormat>
  <Paragraphs>306</Paragraphs>
  <Slides>12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Raleway</vt:lpstr>
      <vt:lpstr>RalewaySE</vt:lpstr>
      <vt:lpstr>Wingdings</vt:lpstr>
      <vt:lpstr>Office Theme</vt:lpstr>
      <vt:lpstr>Презентация PowerPoint</vt:lpstr>
      <vt:lpstr>Introduction &amp; Motivation</vt:lpstr>
      <vt:lpstr>Theoretical Background</vt:lpstr>
      <vt:lpstr>Research Questions &amp; Hypotheses</vt:lpstr>
      <vt:lpstr>Research Design</vt:lpstr>
      <vt:lpstr>Ecosystem Fit × Core Fit (by Company)</vt:lpstr>
      <vt:lpstr>Sample description</vt:lpstr>
      <vt:lpstr>Methodology</vt:lpstr>
      <vt:lpstr>Regression analysis results</vt:lpstr>
      <vt:lpstr>Hierarchical linear mixed-effects models results</vt:lpstr>
      <vt:lpstr>Key Findings</vt:lpstr>
      <vt:lpstr>Limitations &amp; Future Research</vt:lpstr>
    </vt:vector>
  </TitlesOfParts>
  <Company>Skolkovo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Regulating Sharing Economy Platforms: A Conceptual Analysis of Possible Approaches</dc:title>
  <dc:creator>Vladimir Korovkin</dc:creator>
  <cp:lastModifiedBy>Паршаков Петр Андреевич</cp:lastModifiedBy>
  <cp:revision>61</cp:revision>
  <cp:lastPrinted>2024-12-10T12:30:56Z</cp:lastPrinted>
  <dcterms:created xsi:type="dcterms:W3CDTF">2023-11-12T09:56:04Z</dcterms:created>
  <dcterms:modified xsi:type="dcterms:W3CDTF">2025-10-04T08:19:07Z</dcterms:modified>
</cp:coreProperties>
</file>