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52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4" r:id="rId29"/>
    <p:sldId id="35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52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4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5BAB"/>
    <a:srgbClr val="003087"/>
    <a:srgbClr val="00A9F1"/>
    <a:srgbClr val="47B1E0"/>
    <a:srgbClr val="009CDE"/>
    <a:srgbClr val="99999A"/>
    <a:srgbClr val="77E0C1"/>
    <a:srgbClr val="B0008E"/>
    <a:srgbClr val="FF8F1C"/>
    <a:srgbClr val="00A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93" d="100"/>
          <a:sy n="93" d="100"/>
        </p:scale>
        <p:origin x="-352" y="-112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2B4CB-CCD2-E44E-977A-1C8A6A3BDEE8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</dgm:pt>
    <dgm:pt modelId="{50E2BE56-C15F-5D4A-8158-A4D24246EB3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Batch</a:t>
          </a:r>
        </a:p>
        <a:p>
          <a:r>
            <a:rPr lang="en-US" dirty="0" smtClean="0"/>
            <a:t>(Apache Spark)</a:t>
          </a:r>
          <a:endParaRPr lang="en-US" dirty="0"/>
        </a:p>
      </dgm:t>
    </dgm:pt>
    <dgm:pt modelId="{BE74111C-36DF-9041-A647-BE8C272ED812}" type="parTrans" cxnId="{52D24820-2690-244E-ADBD-73BE261C8911}">
      <dgm:prSet/>
      <dgm:spPr/>
      <dgm:t>
        <a:bodyPr/>
        <a:lstStyle/>
        <a:p>
          <a:endParaRPr lang="en-US"/>
        </a:p>
      </dgm:t>
    </dgm:pt>
    <dgm:pt modelId="{73E3A4B7-7045-EE47-A836-EFA09045C21C}" type="sibTrans" cxnId="{52D24820-2690-244E-ADBD-73BE261C8911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7378A3EF-6670-8D43-8F58-5B4015C396A1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/>
            <a:t>Interactive </a:t>
          </a:r>
        </a:p>
        <a:p>
          <a:r>
            <a:rPr lang="en-US" dirty="0" smtClean="0"/>
            <a:t>(Apache SQL)</a:t>
          </a:r>
          <a:endParaRPr lang="en-US" dirty="0"/>
        </a:p>
      </dgm:t>
    </dgm:pt>
    <dgm:pt modelId="{A675C2F3-FBC2-584D-B51D-9C01EDA0493A}" type="parTrans" cxnId="{AA30D464-75A4-DF4D-A57D-D0C7253D3D7F}">
      <dgm:prSet/>
      <dgm:spPr/>
      <dgm:t>
        <a:bodyPr/>
        <a:lstStyle/>
        <a:p>
          <a:endParaRPr lang="en-US"/>
        </a:p>
      </dgm:t>
    </dgm:pt>
    <dgm:pt modelId="{929F2C3F-B0FE-3D4A-A194-73E711BEF295}" type="sibTrans" cxnId="{AA30D464-75A4-DF4D-A57D-D0C7253D3D7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AD8FD17-685A-2443-9C12-FED6986D00E8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5D762B"/>
        </a:solidFill>
      </dgm:spPr>
      <dgm:t>
        <a:bodyPr/>
        <a:lstStyle/>
        <a:p>
          <a:r>
            <a:rPr lang="en-US" b="1" dirty="0" smtClean="0"/>
            <a:t>Streaming</a:t>
          </a:r>
        </a:p>
        <a:p>
          <a:r>
            <a:rPr lang="en-US" dirty="0" smtClean="0"/>
            <a:t>(Spark Streaming)</a:t>
          </a:r>
          <a:endParaRPr lang="en-US" dirty="0"/>
        </a:p>
      </dgm:t>
    </dgm:pt>
    <dgm:pt modelId="{BDC784A0-D748-B64D-BB37-7131A6609078}" type="parTrans" cxnId="{20E06D4F-7E4B-B048-A3E9-E1CBD7FFCC01}">
      <dgm:prSet/>
      <dgm:spPr/>
      <dgm:t>
        <a:bodyPr/>
        <a:lstStyle/>
        <a:p>
          <a:endParaRPr lang="en-US"/>
        </a:p>
      </dgm:t>
    </dgm:pt>
    <dgm:pt modelId="{2C8E881F-B763-E341-BAA4-BA4E0C6CAC32}" type="sibTrans" cxnId="{20E06D4F-7E4B-B048-A3E9-E1CBD7FFCC01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3E10F3E-9AC3-2D4F-96DA-840493D1438A}" type="pres">
      <dgm:prSet presAssocID="{4622B4CB-CCD2-E44E-977A-1C8A6A3BDEE8}" presName="Name0" presStyleCnt="0">
        <dgm:presLayoutVars>
          <dgm:dir/>
          <dgm:resizeHandles val="exact"/>
        </dgm:presLayoutVars>
      </dgm:prSet>
      <dgm:spPr/>
    </dgm:pt>
    <dgm:pt modelId="{4765BD13-3B9E-C64D-B9FF-793E48BB4584}" type="pres">
      <dgm:prSet presAssocID="{50E2BE56-C15F-5D4A-8158-A4D24246EB39}" presName="node" presStyleLbl="node1" presStyleIdx="0" presStyleCnt="3" custRadScaleRad="100003" custRadScaleInc="-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F4E58-4428-E44B-AC3D-C75CB13E6BAE}" type="pres">
      <dgm:prSet presAssocID="{73E3A4B7-7045-EE47-A836-EFA09045C21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153E46B-B495-A347-86D5-5DBF3B7A9238}" type="pres">
      <dgm:prSet presAssocID="{73E3A4B7-7045-EE47-A836-EFA09045C21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E912E32-13AD-574D-BBB6-DBEF675A1511}" type="pres">
      <dgm:prSet presAssocID="{7378A3EF-6670-8D43-8F58-5B4015C396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D29F5-EE63-0A4C-9F46-759C837D3082}" type="pres">
      <dgm:prSet presAssocID="{929F2C3F-B0FE-3D4A-A194-73E711BEF29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8B370D-8EC8-4F45-AA33-56AA433F5934}" type="pres">
      <dgm:prSet presAssocID="{929F2C3F-B0FE-3D4A-A194-73E711BEF29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5F917A4-FFE0-5C4B-B5FF-990246B6ED40}" type="pres">
      <dgm:prSet presAssocID="{1AD8FD17-685A-2443-9C12-FED6986D00E8}" presName="node" presStyleLbl="node1" presStyleIdx="2" presStyleCnt="3" custRadScaleRad="97942" custRadScaleInc="-1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6D206-0101-174D-B9EE-1F8A0FB25EE8}" type="pres">
      <dgm:prSet presAssocID="{2C8E881F-B763-E341-BAA4-BA4E0C6CAC3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2C8B19C-79D6-8548-BB5F-E4C556496D42}" type="pres">
      <dgm:prSet presAssocID="{2C8E881F-B763-E341-BAA4-BA4E0C6CAC3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21C02F9-99BE-A14A-B77C-15174BC422B3}" type="presOf" srcId="{2C8E881F-B763-E341-BAA4-BA4E0C6CAC32}" destId="{8E46D206-0101-174D-B9EE-1F8A0FB25EE8}" srcOrd="0" destOrd="0" presId="urn:microsoft.com/office/officeart/2005/8/layout/cycle7"/>
    <dgm:cxn modelId="{9C18407D-6E33-9F4E-BF74-21420196BF5A}" type="presOf" srcId="{2C8E881F-B763-E341-BAA4-BA4E0C6CAC32}" destId="{D2C8B19C-79D6-8548-BB5F-E4C556496D42}" srcOrd="1" destOrd="0" presId="urn:microsoft.com/office/officeart/2005/8/layout/cycle7"/>
    <dgm:cxn modelId="{636B2565-8B06-D240-8CDC-72352148E07A}" type="presOf" srcId="{7378A3EF-6670-8D43-8F58-5B4015C396A1}" destId="{7E912E32-13AD-574D-BBB6-DBEF675A1511}" srcOrd="0" destOrd="0" presId="urn:microsoft.com/office/officeart/2005/8/layout/cycle7"/>
    <dgm:cxn modelId="{AA30D464-75A4-DF4D-A57D-D0C7253D3D7F}" srcId="{4622B4CB-CCD2-E44E-977A-1C8A6A3BDEE8}" destId="{7378A3EF-6670-8D43-8F58-5B4015C396A1}" srcOrd="1" destOrd="0" parTransId="{A675C2F3-FBC2-584D-B51D-9C01EDA0493A}" sibTransId="{929F2C3F-B0FE-3D4A-A194-73E711BEF295}"/>
    <dgm:cxn modelId="{A7EFF94C-0C3F-694B-BC08-608158F0C58F}" type="presOf" srcId="{73E3A4B7-7045-EE47-A836-EFA09045C21C}" destId="{3F3F4E58-4428-E44B-AC3D-C75CB13E6BAE}" srcOrd="0" destOrd="0" presId="urn:microsoft.com/office/officeart/2005/8/layout/cycle7"/>
    <dgm:cxn modelId="{421295FF-5F34-964D-93DC-11E3D3D4AE05}" type="presOf" srcId="{50E2BE56-C15F-5D4A-8158-A4D24246EB39}" destId="{4765BD13-3B9E-C64D-B9FF-793E48BB4584}" srcOrd="0" destOrd="0" presId="urn:microsoft.com/office/officeart/2005/8/layout/cycle7"/>
    <dgm:cxn modelId="{BF5DB275-6E3F-9046-8C5F-33DEF99A6BAD}" type="presOf" srcId="{73E3A4B7-7045-EE47-A836-EFA09045C21C}" destId="{A153E46B-B495-A347-86D5-5DBF3B7A9238}" srcOrd="1" destOrd="0" presId="urn:microsoft.com/office/officeart/2005/8/layout/cycle7"/>
    <dgm:cxn modelId="{20E06D4F-7E4B-B048-A3E9-E1CBD7FFCC01}" srcId="{4622B4CB-CCD2-E44E-977A-1C8A6A3BDEE8}" destId="{1AD8FD17-685A-2443-9C12-FED6986D00E8}" srcOrd="2" destOrd="0" parTransId="{BDC784A0-D748-B64D-BB37-7131A6609078}" sibTransId="{2C8E881F-B763-E341-BAA4-BA4E0C6CAC32}"/>
    <dgm:cxn modelId="{52D24820-2690-244E-ADBD-73BE261C8911}" srcId="{4622B4CB-CCD2-E44E-977A-1C8A6A3BDEE8}" destId="{50E2BE56-C15F-5D4A-8158-A4D24246EB39}" srcOrd="0" destOrd="0" parTransId="{BE74111C-36DF-9041-A647-BE8C272ED812}" sibTransId="{73E3A4B7-7045-EE47-A836-EFA09045C21C}"/>
    <dgm:cxn modelId="{B09F95C4-444B-2B40-869E-3DAC546C3A4C}" type="presOf" srcId="{1AD8FD17-685A-2443-9C12-FED6986D00E8}" destId="{B5F917A4-FFE0-5C4B-B5FF-990246B6ED40}" srcOrd="0" destOrd="0" presId="urn:microsoft.com/office/officeart/2005/8/layout/cycle7"/>
    <dgm:cxn modelId="{9CF1AF6F-2156-EC4D-8846-AA37E33EFC3B}" type="presOf" srcId="{929F2C3F-B0FE-3D4A-A194-73E711BEF295}" destId="{868B370D-8EC8-4F45-AA33-56AA433F5934}" srcOrd="1" destOrd="0" presId="urn:microsoft.com/office/officeart/2005/8/layout/cycle7"/>
    <dgm:cxn modelId="{3E669B07-5FD9-6846-99F7-AC44415B2B8A}" type="presOf" srcId="{929F2C3F-B0FE-3D4A-A194-73E711BEF295}" destId="{F67D29F5-EE63-0A4C-9F46-759C837D3082}" srcOrd="0" destOrd="0" presId="urn:microsoft.com/office/officeart/2005/8/layout/cycle7"/>
    <dgm:cxn modelId="{D8B19D00-6D04-544E-8B26-899702F20836}" type="presOf" srcId="{4622B4CB-CCD2-E44E-977A-1C8A6A3BDEE8}" destId="{63E10F3E-9AC3-2D4F-96DA-840493D1438A}" srcOrd="0" destOrd="0" presId="urn:microsoft.com/office/officeart/2005/8/layout/cycle7"/>
    <dgm:cxn modelId="{DA86B8D6-757F-5144-A5B9-92C6CB8A48C0}" type="presParOf" srcId="{63E10F3E-9AC3-2D4F-96DA-840493D1438A}" destId="{4765BD13-3B9E-C64D-B9FF-793E48BB4584}" srcOrd="0" destOrd="0" presId="urn:microsoft.com/office/officeart/2005/8/layout/cycle7"/>
    <dgm:cxn modelId="{DA7F1333-02E0-0347-91DD-0B065490D108}" type="presParOf" srcId="{63E10F3E-9AC3-2D4F-96DA-840493D1438A}" destId="{3F3F4E58-4428-E44B-AC3D-C75CB13E6BAE}" srcOrd="1" destOrd="0" presId="urn:microsoft.com/office/officeart/2005/8/layout/cycle7"/>
    <dgm:cxn modelId="{26923DEE-3672-4843-9003-980CC3A4C200}" type="presParOf" srcId="{3F3F4E58-4428-E44B-AC3D-C75CB13E6BAE}" destId="{A153E46B-B495-A347-86D5-5DBF3B7A9238}" srcOrd="0" destOrd="0" presId="urn:microsoft.com/office/officeart/2005/8/layout/cycle7"/>
    <dgm:cxn modelId="{31F45705-1450-5346-AA38-530FD9A22B36}" type="presParOf" srcId="{63E10F3E-9AC3-2D4F-96DA-840493D1438A}" destId="{7E912E32-13AD-574D-BBB6-DBEF675A1511}" srcOrd="2" destOrd="0" presId="urn:microsoft.com/office/officeart/2005/8/layout/cycle7"/>
    <dgm:cxn modelId="{49AD82F4-16E4-2E44-B12D-0FB6D8323435}" type="presParOf" srcId="{63E10F3E-9AC3-2D4F-96DA-840493D1438A}" destId="{F67D29F5-EE63-0A4C-9F46-759C837D3082}" srcOrd="3" destOrd="0" presId="urn:microsoft.com/office/officeart/2005/8/layout/cycle7"/>
    <dgm:cxn modelId="{EA31A820-4A52-E340-90D8-2BDE97FE33EB}" type="presParOf" srcId="{F67D29F5-EE63-0A4C-9F46-759C837D3082}" destId="{868B370D-8EC8-4F45-AA33-56AA433F5934}" srcOrd="0" destOrd="0" presId="urn:microsoft.com/office/officeart/2005/8/layout/cycle7"/>
    <dgm:cxn modelId="{377F7DE4-848A-7E4B-B579-CA52BC47E30F}" type="presParOf" srcId="{63E10F3E-9AC3-2D4F-96DA-840493D1438A}" destId="{B5F917A4-FFE0-5C4B-B5FF-990246B6ED40}" srcOrd="4" destOrd="0" presId="urn:microsoft.com/office/officeart/2005/8/layout/cycle7"/>
    <dgm:cxn modelId="{6BA2E6C2-0E3D-8B45-9265-3DB60797570F}" type="presParOf" srcId="{63E10F3E-9AC3-2D4F-96DA-840493D1438A}" destId="{8E46D206-0101-174D-B9EE-1F8A0FB25EE8}" srcOrd="5" destOrd="0" presId="urn:microsoft.com/office/officeart/2005/8/layout/cycle7"/>
    <dgm:cxn modelId="{FADC8E77-8675-2A41-A075-FA378A7A410F}" type="presParOf" srcId="{8E46D206-0101-174D-B9EE-1F8A0FB25EE8}" destId="{D2C8B19C-79D6-8548-BB5F-E4C556496D4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5BD13-3B9E-C64D-B9FF-793E48BB4584}">
      <dsp:nvSpPr>
        <dsp:cNvPr id="0" name=""/>
        <dsp:cNvSpPr/>
      </dsp:nvSpPr>
      <dsp:spPr>
        <a:xfrm>
          <a:off x="2424799" y="1232"/>
          <a:ext cx="1578524" cy="78926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Batch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(Apache Spark)</a:t>
          </a:r>
          <a:endParaRPr lang="en-US" sz="1500" kern="1200" dirty="0"/>
        </a:p>
      </dsp:txBody>
      <dsp:txXfrm>
        <a:off x="2447916" y="24349"/>
        <a:ext cx="1532290" cy="743028"/>
      </dsp:txXfrm>
    </dsp:sp>
    <dsp:sp modelId="{3F3F4E58-4428-E44B-AC3D-C75CB13E6BAE}">
      <dsp:nvSpPr>
        <dsp:cNvPr id="0" name=""/>
        <dsp:cNvSpPr/>
      </dsp:nvSpPr>
      <dsp:spPr>
        <a:xfrm rot="3585989">
          <a:off x="3474631" y="1387494"/>
          <a:ext cx="795690" cy="27624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57503" y="1442742"/>
        <a:ext cx="629946" cy="165745"/>
      </dsp:txXfrm>
    </dsp:sp>
    <dsp:sp modelId="{7E912E32-13AD-574D-BBB6-DBEF675A1511}">
      <dsp:nvSpPr>
        <dsp:cNvPr id="0" name=""/>
        <dsp:cNvSpPr/>
      </dsp:nvSpPr>
      <dsp:spPr>
        <a:xfrm>
          <a:off x="3741631" y="2260736"/>
          <a:ext cx="1578524" cy="78926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Interactive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(Apache SQL)</a:t>
          </a:r>
          <a:endParaRPr lang="en-US" sz="1500" kern="1200" dirty="0"/>
        </a:p>
      </dsp:txBody>
      <dsp:txXfrm>
        <a:off x="3764748" y="2283853"/>
        <a:ext cx="1532290" cy="743028"/>
      </dsp:txXfrm>
    </dsp:sp>
    <dsp:sp modelId="{F67D29F5-EE63-0A4C-9F46-759C837D3082}">
      <dsp:nvSpPr>
        <dsp:cNvPr id="0" name=""/>
        <dsp:cNvSpPr/>
      </dsp:nvSpPr>
      <dsp:spPr>
        <a:xfrm rot="10800010">
          <a:off x="2846478" y="2517242"/>
          <a:ext cx="795690" cy="27624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29350" y="2572490"/>
        <a:ext cx="629946" cy="165745"/>
      </dsp:txXfrm>
    </dsp:sp>
    <dsp:sp modelId="{B5F917A4-FFE0-5C4B-B5FF-990246B6ED40}">
      <dsp:nvSpPr>
        <dsp:cNvPr id="0" name=""/>
        <dsp:cNvSpPr/>
      </dsp:nvSpPr>
      <dsp:spPr>
        <a:xfrm>
          <a:off x="1168493" y="2260728"/>
          <a:ext cx="1578524" cy="789262"/>
        </a:xfrm>
        <a:prstGeom prst="roundRect">
          <a:avLst>
            <a:gd name="adj" fmla="val 10000"/>
          </a:avLst>
        </a:prstGeom>
        <a:solidFill>
          <a:srgbClr val="5D762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Streaming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(Spark Streaming)</a:t>
          </a:r>
          <a:endParaRPr lang="en-US" sz="1500" kern="1200" dirty="0"/>
        </a:p>
      </dsp:txBody>
      <dsp:txXfrm>
        <a:off x="1191610" y="2283845"/>
        <a:ext cx="1532290" cy="743028"/>
      </dsp:txXfrm>
    </dsp:sp>
    <dsp:sp modelId="{8E46D206-0101-174D-B9EE-1F8A0FB25EE8}">
      <dsp:nvSpPr>
        <dsp:cNvPr id="0" name=""/>
        <dsp:cNvSpPr/>
      </dsp:nvSpPr>
      <dsp:spPr>
        <a:xfrm rot="17944474">
          <a:off x="2188062" y="1387490"/>
          <a:ext cx="795690" cy="27624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70934" y="1442738"/>
        <a:ext cx="629946" cy="165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B7599-3B97-0847-B625-3DC875A29BE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8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B7599-3B97-0847-B625-3DC875A29BE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xfrm>
            <a:off x="914401" y="4344025"/>
            <a:ext cx="5029200" cy="4529841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1F98F8-EEBA-46B3-A137-BBD9D61D3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947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BDBA3A-6B73-462B-AE97-2CAAFEFF2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9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  <p:sldLayoutId id="2147483691" r:id="rId38"/>
    <p:sldLayoutId id="2147483692" r:id="rId3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Hadoop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HCatalog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Centralized metadata service</a:t>
            </a:r>
          </a:p>
          <a:p>
            <a:r>
              <a:rPr lang="en-US" dirty="0" smtClean="0"/>
              <a:t>Enables interoperability of Pig, Hive, MapReduce</a:t>
            </a:r>
          </a:p>
          <a:p>
            <a:r>
              <a:rPr lang="en-US" dirty="0" smtClean="0"/>
              <a:t>Database-like abstractions + schema evolution</a:t>
            </a:r>
          </a:p>
          <a:p>
            <a:r>
              <a:rPr lang="en-US" dirty="0" smtClean="0"/>
              <a:t>Abstracts data formats and data location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Part of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7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Tool for automated </a:t>
            </a:r>
            <a:r>
              <a:rPr lang="en-US" dirty="0"/>
              <a:t>d</a:t>
            </a:r>
            <a:r>
              <a:rPr lang="en-US" dirty="0" smtClean="0"/>
              <a:t>atabase import/export for </a:t>
            </a:r>
            <a:br>
              <a:rPr lang="en-US" dirty="0" smtClean="0"/>
            </a:br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RDB</a:t>
            </a:r>
          </a:p>
          <a:p>
            <a:pPr lvl="1"/>
            <a:r>
              <a:rPr lang="en-US" dirty="0" smtClean="0"/>
              <a:t>Some NoSQL</a:t>
            </a:r>
          </a:p>
          <a:p>
            <a:r>
              <a:rPr lang="en-US" dirty="0" smtClean="0"/>
              <a:t>Uses database metadata for structure definitions</a:t>
            </a:r>
          </a:p>
          <a:p>
            <a:r>
              <a:rPr lang="en-US" dirty="0" smtClean="0"/>
              <a:t>Transfers data in parallel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6212" y="93293"/>
            <a:ext cx="1917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9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Distributed streaming tool for collecting, </a:t>
            </a:r>
            <a:br>
              <a:rPr lang="en-US" dirty="0" smtClean="0"/>
            </a:br>
            <a:r>
              <a:rPr lang="en-US" dirty="0" smtClean="0"/>
              <a:t>aggregating and moving large amounts of </a:t>
            </a:r>
            <a:br>
              <a:rPr lang="en-US" dirty="0" smtClean="0"/>
            </a:br>
            <a:r>
              <a:rPr lang="en-US" dirty="0" smtClean="0"/>
              <a:t>log data</a:t>
            </a:r>
          </a:p>
          <a:p>
            <a:r>
              <a:rPr lang="en-US" dirty="0" smtClean="0"/>
              <a:t>Horizontally scalable, centrally managed</a:t>
            </a:r>
          </a:p>
          <a:p>
            <a:r>
              <a:rPr lang="en-US" dirty="0" smtClean="0"/>
              <a:t>Tunable data reliability</a:t>
            </a:r>
          </a:p>
          <a:p>
            <a:r>
              <a:rPr lang="en-US" dirty="0" smtClean="0"/>
              <a:t>Push and pull sources</a:t>
            </a:r>
          </a:p>
          <a:p>
            <a:r>
              <a:rPr lang="en-US" dirty="0" smtClean="0"/>
              <a:t>Many data sources</a:t>
            </a:r>
          </a:p>
          <a:p>
            <a:pPr lvl="1"/>
            <a:r>
              <a:rPr lang="en-US" dirty="0" smtClean="0"/>
              <a:t>Tail of a file, program output, logs, Twitter, AMQP, IRC, …</a:t>
            </a:r>
          </a:p>
          <a:p>
            <a:r>
              <a:rPr lang="en-US" dirty="0" smtClean="0"/>
              <a:t>Many data outputs</a:t>
            </a:r>
          </a:p>
          <a:p>
            <a:pPr lvl="1"/>
            <a:r>
              <a:rPr lang="en-US" dirty="0" smtClean="0"/>
              <a:t>HDFS,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Decorators: process data in flight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5000" y="152400"/>
            <a:ext cx="1905103" cy="19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Hadoop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Amazon Elastic Map Reduce (EMR)</a:t>
            </a:r>
          </a:p>
          <a:p>
            <a:r>
              <a:rPr lang="en-US" dirty="0" err="1" smtClean="0"/>
              <a:t>Cloudera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 smtClean="0"/>
          </a:p>
          <a:p>
            <a:r>
              <a:rPr lang="en-US" dirty="0" err="1" smtClean="0"/>
              <a:t>Hortonworks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BigInsights</a:t>
            </a:r>
            <a:endParaRPr lang="en-US" dirty="0" smtClean="0"/>
          </a:p>
          <a:p>
            <a:r>
              <a:rPr lang="en-US" dirty="0" err="1" smtClean="0"/>
              <a:t>MapR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err="1" smtClean="0"/>
              <a:t>HDInsight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0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YARN: Yet Another Resource Negotiator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Hadoop Map Reduce V1 issues:</a:t>
            </a:r>
          </a:p>
          <a:p>
            <a:pPr lvl="1"/>
            <a:r>
              <a:rPr lang="en-US" dirty="0" smtClean="0"/>
              <a:t>Multi-tenancy</a:t>
            </a:r>
          </a:p>
          <a:p>
            <a:pPr lvl="2"/>
            <a:r>
              <a:rPr lang="en-US" dirty="0" smtClean="0"/>
              <a:t>Map Reduce V1 has a very simple approach to assigning tasks to nodes</a:t>
            </a:r>
          </a:p>
          <a:p>
            <a:pPr lvl="3"/>
            <a:r>
              <a:rPr lang="en-US" dirty="0" smtClean="0"/>
              <a:t>It is difficult for multiple applications to share the cluster</a:t>
            </a:r>
          </a:p>
          <a:p>
            <a:pPr lvl="2"/>
            <a:r>
              <a:rPr lang="en-US" dirty="0" smtClean="0"/>
              <a:t>We wish to manage multiple jobs on a cluster</a:t>
            </a:r>
          </a:p>
          <a:p>
            <a:pPr lvl="1"/>
            <a:r>
              <a:rPr lang="en-US" dirty="0" smtClean="0"/>
              <a:t>Difficult to scale beyond 4,000 nodes</a:t>
            </a:r>
          </a:p>
          <a:p>
            <a:pPr lvl="2"/>
            <a:r>
              <a:rPr lang="en-US" dirty="0" smtClean="0"/>
              <a:t>Cascading failures, network flooding</a:t>
            </a:r>
          </a:p>
          <a:p>
            <a:pPr marL="571500" lvl="2" indent="0">
              <a:buNone/>
            </a:pPr>
            <a:endParaRPr lang="en-US" dirty="0"/>
          </a:p>
          <a:p>
            <a:r>
              <a:rPr lang="en-US" dirty="0" smtClean="0"/>
              <a:t>YARN is an internal reorganization in Hadoop V2</a:t>
            </a:r>
          </a:p>
          <a:p>
            <a:pPr lvl="1"/>
            <a:r>
              <a:rPr lang="en-US" dirty="0" smtClean="0"/>
              <a:t>API compatible with Hadoop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5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with YARN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353032" y="4114800"/>
            <a:ext cx="8231258" cy="2156884"/>
          </a:xfrm>
        </p:spPr>
        <p:txBody>
          <a:bodyPr/>
          <a:lstStyle/>
          <a:p>
            <a:r>
              <a:rPr lang="en-US" dirty="0" smtClean="0"/>
              <a:t>Yarn: A common resource management for applications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Improved cluster utilization</a:t>
            </a:r>
          </a:p>
          <a:p>
            <a:pPr lvl="1"/>
            <a:r>
              <a:rPr lang="en-US" dirty="0" smtClean="0"/>
              <a:t>Workloads other than map reduce</a:t>
            </a:r>
          </a:p>
          <a:p>
            <a:pPr lvl="1"/>
            <a:r>
              <a:rPr lang="en-US" dirty="0" smtClean="0"/>
              <a:t>Map reduce as a user-land library: open for innovation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31658" y="2655030"/>
            <a:ext cx="7951608" cy="5727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HDFS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658" y="2075428"/>
            <a:ext cx="7951608" cy="5727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YARN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31658" y="987704"/>
            <a:ext cx="993951" cy="10877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Pig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725609" y="987704"/>
            <a:ext cx="993951" cy="10877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Hive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719560" y="987704"/>
            <a:ext cx="993951" cy="10877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HBase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13511" y="987704"/>
            <a:ext cx="993951" cy="10877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Storm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707462" y="987704"/>
            <a:ext cx="993951" cy="10877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Solr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701413" y="987704"/>
            <a:ext cx="993951" cy="10877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Spark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695364" y="987704"/>
            <a:ext cx="993951" cy="10877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Cascading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&amp;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Scalding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689315" y="987704"/>
            <a:ext cx="993951" cy="10877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20156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YARN: Execution of Tasks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24000" y="5638800"/>
            <a:ext cx="7060290" cy="6328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Resource Manager = Scheduler + Application Manager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0" y="457200"/>
            <a:ext cx="78994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Tez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API and framework for interactive and high-performance batch applications</a:t>
            </a:r>
          </a:p>
          <a:p>
            <a:pPr lvl="1"/>
            <a:r>
              <a:rPr lang="en-US" dirty="0" smtClean="0"/>
              <a:t>Runs on top of YARN</a:t>
            </a:r>
          </a:p>
          <a:p>
            <a:pPr lvl="1"/>
            <a:r>
              <a:rPr lang="en-US" dirty="0" smtClean="0"/>
              <a:t>Organizes map reduce into a directed acyclic graph of tasks</a:t>
            </a:r>
          </a:p>
          <a:p>
            <a:pPr lvl="1"/>
            <a:r>
              <a:rPr lang="en-US" dirty="0" smtClean="0"/>
              <a:t>Includes dynamic reconfiguration of execution graph</a:t>
            </a:r>
          </a:p>
          <a:p>
            <a:r>
              <a:rPr lang="en-US" dirty="0" smtClean="0"/>
              <a:t>Used by Pig, Hive</a:t>
            </a:r>
          </a:p>
          <a:p>
            <a:pPr lvl="1"/>
            <a:r>
              <a:rPr lang="en-US" dirty="0" smtClean="0"/>
              <a:t>They become interactive!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/>
              <a:t>T</a:t>
            </a:r>
            <a:r>
              <a:rPr lang="en-US" dirty="0" err="1" smtClean="0"/>
              <a:t>ez</a:t>
            </a:r>
            <a:r>
              <a:rPr lang="en-US" dirty="0" smtClean="0"/>
              <a:t> is easy:</a:t>
            </a:r>
            <a:br>
              <a:rPr lang="en-US" dirty="0" smtClean="0"/>
            </a:br>
            <a:r>
              <a:rPr lang="en-US" sz="1800" dirty="0" smtClean="0">
                <a:latin typeface="Consolas"/>
                <a:cs typeface="Consolas"/>
              </a:rPr>
              <a:t>set </a:t>
            </a:r>
            <a:r>
              <a:rPr lang="en-US" sz="1800" dirty="0" err="1" smtClean="0">
                <a:latin typeface="Consolas"/>
                <a:cs typeface="Consolas"/>
              </a:rPr>
              <a:t>hive.execution.engine</a:t>
            </a:r>
            <a:r>
              <a:rPr lang="en-US" sz="1800" dirty="0" smtClean="0">
                <a:latin typeface="Consolas"/>
                <a:cs typeface="Consolas"/>
              </a:rPr>
              <a:t>=</a:t>
            </a:r>
            <a:r>
              <a:rPr lang="en-US" sz="1800" dirty="0" err="1" smtClean="0">
                <a:latin typeface="Consolas"/>
                <a:cs typeface="Consolas"/>
              </a:rPr>
              <a:t>tez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51" y="152400"/>
            <a:ext cx="208156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8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 vs. Map Reduce in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353032" y="4419600"/>
            <a:ext cx="8231258" cy="1852084"/>
          </a:xfrm>
        </p:spPr>
        <p:txBody>
          <a:bodyPr/>
          <a:lstStyle/>
          <a:p>
            <a:r>
              <a:rPr lang="en-US" dirty="0" smtClean="0"/>
              <a:t>Map reduce needs multiple jobs</a:t>
            </a:r>
          </a:p>
          <a:p>
            <a:r>
              <a:rPr lang="en-US" dirty="0" err="1" smtClean="0"/>
              <a:t>Tez</a:t>
            </a:r>
            <a:r>
              <a:rPr lang="en-US" dirty="0" smtClean="0"/>
              <a:t> need just one job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297" y="917370"/>
            <a:ext cx="3379138" cy="3084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3" y="919698"/>
            <a:ext cx="3033083" cy="308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0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Better performance</a:t>
            </a:r>
          </a:p>
          <a:p>
            <a:r>
              <a:rPr lang="en-US" dirty="0" smtClean="0"/>
              <a:t>Better predictability</a:t>
            </a:r>
          </a:p>
          <a:p>
            <a:pPr lvl="1"/>
            <a:r>
              <a:rPr lang="en-US" dirty="0" smtClean="0"/>
              <a:t>Less overhead and queuing delays</a:t>
            </a:r>
          </a:p>
          <a:p>
            <a:r>
              <a:rPr lang="en-US" dirty="0" smtClean="0"/>
              <a:t>Better utilization of resources</a:t>
            </a:r>
          </a:p>
          <a:p>
            <a:r>
              <a:rPr lang="en-US" dirty="0" smtClean="0"/>
              <a:t>Reduced load on HDFS</a:t>
            </a:r>
          </a:p>
          <a:p>
            <a:pPr lvl="1"/>
            <a:r>
              <a:rPr lang="en-US" dirty="0" smtClean="0"/>
              <a:t>Reduced unnecessary writes</a:t>
            </a:r>
          </a:p>
          <a:p>
            <a:r>
              <a:rPr lang="en-US" dirty="0" smtClean="0"/>
              <a:t>Reduced network usage</a:t>
            </a:r>
          </a:p>
          <a:p>
            <a:r>
              <a:rPr lang="en-US" dirty="0" smtClean="0"/>
              <a:t>Higher programmer productivity</a:t>
            </a:r>
          </a:p>
          <a:p>
            <a:pPr lvl="1"/>
            <a:r>
              <a:rPr lang="en-US" dirty="0" smtClean="0"/>
              <a:t>Less or no time spent optimizing Hadoop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5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Columnar database</a:t>
            </a:r>
          </a:p>
          <a:p>
            <a:pPr lvl="1"/>
            <a:r>
              <a:rPr lang="en-US" dirty="0" smtClean="0"/>
              <a:t>Distributed, sorted map </a:t>
            </a:r>
            <a:r>
              <a:rPr lang="en-US" dirty="0" err="1" smtClean="0"/>
              <a:t>datastore</a:t>
            </a:r>
            <a:endParaRPr lang="en-US" dirty="0" smtClean="0"/>
          </a:p>
          <a:p>
            <a:r>
              <a:rPr lang="en-US" dirty="0" smtClean="0"/>
              <a:t>Flexible schema</a:t>
            </a:r>
          </a:p>
          <a:p>
            <a:pPr lvl="1"/>
            <a:r>
              <a:rPr lang="en-US" dirty="0" smtClean="0"/>
              <a:t>Columns can be added on the fly</a:t>
            </a:r>
          </a:p>
          <a:p>
            <a:r>
              <a:rPr lang="en-US" dirty="0" smtClean="0"/>
              <a:t>Wide tables</a:t>
            </a:r>
          </a:p>
          <a:p>
            <a:r>
              <a:rPr lang="en-US" dirty="0" smtClean="0"/>
              <a:t>Horizontally scalable</a:t>
            </a:r>
          </a:p>
          <a:p>
            <a:r>
              <a:rPr lang="en-US" dirty="0" smtClean="0"/>
              <a:t>Good for sparse data</a:t>
            </a:r>
          </a:p>
          <a:p>
            <a:r>
              <a:rPr lang="en-US" dirty="0" smtClean="0"/>
              <a:t>Transactions – single row only</a:t>
            </a:r>
          </a:p>
          <a:p>
            <a:r>
              <a:rPr lang="en-US" dirty="0" smtClean="0"/>
              <a:t>Handles ~1PB of data</a:t>
            </a:r>
          </a:p>
          <a:p>
            <a:r>
              <a:rPr lang="en-US" dirty="0" smtClean="0"/>
              <a:t>Millions of queries/second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3882" y="381000"/>
            <a:ext cx="2707217" cy="76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Classical Hadoop: Spark &amp; 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4835" y="3124200"/>
            <a:ext cx="2008910" cy="681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36417" y="3124200"/>
            <a:ext cx="2008910" cy="681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Tez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26689" y="2443018"/>
            <a:ext cx="2008910" cy="681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6689" y="3805382"/>
            <a:ext cx="2008910" cy="681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Flink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733745" y="3464791"/>
            <a:ext cx="6026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 flipV="1">
            <a:off x="5345327" y="2783609"/>
            <a:ext cx="981362" cy="536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5327" y="3661064"/>
            <a:ext cx="981362" cy="3867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21" y="2240973"/>
            <a:ext cx="923724" cy="825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14" y="2298844"/>
            <a:ext cx="1497813" cy="7676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135" y="1623282"/>
            <a:ext cx="1400464" cy="7410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83" y="4578916"/>
            <a:ext cx="1611015" cy="8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Features</a:t>
            </a:r>
          </a:p>
          <a:p>
            <a:pPr lvl="1"/>
            <a:r>
              <a:rPr lang="en-US" dirty="0" smtClean="0"/>
              <a:t>In Memory Data</a:t>
            </a:r>
          </a:p>
          <a:p>
            <a:pPr lvl="1"/>
            <a:r>
              <a:rPr lang="en-US" dirty="0" smtClean="0"/>
              <a:t>Resilient Distributed Datasets (RDDs)</a:t>
            </a:r>
          </a:p>
          <a:p>
            <a:pPr lvl="2"/>
            <a:r>
              <a:rPr lang="en-US" dirty="0" smtClean="0"/>
              <a:t>Datasets can rebuild themselves if failure occurs</a:t>
            </a:r>
          </a:p>
          <a:p>
            <a:pPr lvl="1"/>
            <a:r>
              <a:rPr lang="en-US" dirty="0" smtClean="0"/>
              <a:t>Rich set of operators</a:t>
            </a:r>
          </a:p>
          <a:p>
            <a:r>
              <a:rPr lang="en-US" dirty="0" smtClean="0"/>
              <a:t>Efficient: </a:t>
            </a:r>
          </a:p>
          <a:p>
            <a:pPr lvl="1"/>
            <a:r>
              <a:rPr lang="en-US" dirty="0" smtClean="0"/>
              <a:t>10x (on Disk) -100x  (In Memory) faster than </a:t>
            </a:r>
            <a:r>
              <a:rPr lang="en-US" dirty="0" err="1" smtClean="0"/>
              <a:t>Hadoop</a:t>
            </a:r>
            <a:r>
              <a:rPr lang="en-US" dirty="0" smtClean="0"/>
              <a:t> MR</a:t>
            </a:r>
          </a:p>
          <a:p>
            <a:pPr lvl="1"/>
            <a:r>
              <a:rPr lang="en-US" dirty="0" smtClean="0"/>
              <a:t>2 to 5 times less code (Rich APIs in Scala/Java/Python)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509" y="366520"/>
            <a:ext cx="1400464" cy="74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9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353032" y="4800600"/>
            <a:ext cx="8231258" cy="1471084"/>
          </a:xfrm>
        </p:spPr>
        <p:txBody>
          <a:bodyPr/>
          <a:lstStyle/>
          <a:p>
            <a:r>
              <a:rPr lang="en-US" dirty="0" smtClean="0"/>
              <a:t>Fast to run: in-memory storage</a:t>
            </a:r>
          </a:p>
          <a:p>
            <a:r>
              <a:rPr lang="en-US" dirty="0" smtClean="0"/>
              <a:t>Easy to develop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918948"/>
              </p:ext>
            </p:extLst>
          </p:nvPr>
        </p:nvGraphicFramePr>
        <p:xfrm>
          <a:off x="1159451" y="987950"/>
          <a:ext cx="6452731" cy="305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45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Execution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57" y="2222866"/>
            <a:ext cx="1774906" cy="1774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38" y="848807"/>
            <a:ext cx="1269362" cy="1269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15" y="1941672"/>
            <a:ext cx="1323694" cy="1323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15" y="3885689"/>
            <a:ext cx="1323694" cy="13236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41" y="4699936"/>
            <a:ext cx="1323694" cy="132369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 bwMode="auto">
          <a:xfrm flipV="1">
            <a:off x="2740276" y="1483488"/>
            <a:ext cx="1705362" cy="1006532"/>
          </a:xfrm>
          <a:prstGeom prst="straightConnector1">
            <a:avLst/>
          </a:prstGeom>
          <a:noFill/>
          <a:ln w="127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 bwMode="auto">
          <a:xfrm flipV="1">
            <a:off x="3081863" y="2603519"/>
            <a:ext cx="3240652" cy="506800"/>
          </a:xfrm>
          <a:prstGeom prst="straightConnector1">
            <a:avLst/>
          </a:prstGeom>
          <a:noFill/>
          <a:ln w="127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234263" y="3458370"/>
            <a:ext cx="3088252" cy="619247"/>
          </a:xfrm>
          <a:prstGeom prst="straightConnector1">
            <a:avLst/>
          </a:prstGeom>
          <a:noFill/>
          <a:ln w="127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40676" y="3918398"/>
            <a:ext cx="892693" cy="781538"/>
          </a:xfrm>
          <a:prstGeom prst="straightConnector1">
            <a:avLst/>
          </a:prstGeom>
          <a:noFill/>
          <a:ln w="127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2890657" y="1690992"/>
            <a:ext cx="1554981" cy="882579"/>
          </a:xfrm>
          <a:prstGeom prst="straightConnector1">
            <a:avLst/>
          </a:prstGeom>
          <a:noFill/>
          <a:ln w="9525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3081865" y="2790826"/>
            <a:ext cx="3240650" cy="390980"/>
          </a:xfrm>
          <a:prstGeom prst="straightConnector1">
            <a:avLst/>
          </a:prstGeom>
          <a:noFill/>
          <a:ln w="127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3043059" y="3556248"/>
            <a:ext cx="3122562" cy="688480"/>
          </a:xfrm>
          <a:prstGeom prst="straightConnector1">
            <a:avLst/>
          </a:prstGeom>
          <a:noFill/>
          <a:ln w="127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2255715" y="4077617"/>
            <a:ext cx="978548" cy="885712"/>
          </a:xfrm>
          <a:prstGeom prst="straightConnector1">
            <a:avLst/>
          </a:prstGeom>
          <a:noFill/>
          <a:ln w="127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035958" y="1941672"/>
            <a:ext cx="87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Master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7441" y="1042877"/>
            <a:ext cx="68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Slave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85632" y="1958825"/>
            <a:ext cx="68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Slave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18542" y="5008839"/>
            <a:ext cx="68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Slave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06511" y="5789895"/>
            <a:ext cx="68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Slave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67041" y="2118169"/>
            <a:ext cx="76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Result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90657" y="1690992"/>
            <a:ext cx="60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Task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17550" y="2332838"/>
            <a:ext cx="60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Task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04634" y="3516357"/>
            <a:ext cx="60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Task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11052" y="4060062"/>
            <a:ext cx="60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Task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90735" y="2997140"/>
            <a:ext cx="76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Result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34197" y="4060062"/>
            <a:ext cx="76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Result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12781" y="4428871"/>
            <a:ext cx="76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Result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27603" y="5532548"/>
            <a:ext cx="123473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Data Cached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 RAM/Disk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52551" y="5209383"/>
            <a:ext cx="123473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Data Cached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 RAM/Disk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08927" y="2858640"/>
            <a:ext cx="123473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Data Cached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 RAM/Disk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03227" y="1378785"/>
            <a:ext cx="123473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Data Cached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 RAM/Disk</a:t>
            </a:r>
          </a:p>
        </p:txBody>
      </p:sp>
    </p:spTree>
    <p:extLst>
      <p:ext uri="{BB962C8B-B14F-4D97-AF65-F5344CB8AC3E}">
        <p14:creationId xmlns:p14="http://schemas.microsoft.com/office/powerpoint/2010/main" val="218297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Flink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95884" y="5534994"/>
            <a:ext cx="1600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Local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48484" y="5534994"/>
            <a:ext cx="1600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Remote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801084" y="5534994"/>
            <a:ext cx="1600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YARN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553684" y="5524500"/>
            <a:ext cx="1600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Tez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315200" y="5524500"/>
            <a:ext cx="1600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Embedded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95884" y="4800600"/>
            <a:ext cx="8619516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Streaming Dataflow Runtime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95884" y="4114800"/>
            <a:ext cx="4733316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DataSet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181601" y="4114800"/>
            <a:ext cx="3731508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DataStream</a:t>
            </a:r>
          </a:p>
        </p:txBody>
      </p:sp>
      <p:sp>
        <p:nvSpPr>
          <p:cNvPr id="13" name="Rounded Rectangle 12"/>
          <p:cNvSpPr/>
          <p:nvPr/>
        </p:nvSpPr>
        <p:spPr bwMode="auto">
          <a:xfrm rot="16200000">
            <a:off x="-428017" y="2705100"/>
            <a:ext cx="1981200" cy="533400"/>
          </a:xfrm>
          <a:prstGeom prst="roundRect">
            <a:avLst/>
          </a:prstGeom>
          <a:solidFill>
            <a:srgbClr val="B7E854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Hadoop MR</a:t>
            </a:r>
          </a:p>
        </p:txBody>
      </p:sp>
      <p:sp>
        <p:nvSpPr>
          <p:cNvPr id="14" name="Rounded Rectangle 13"/>
          <p:cNvSpPr/>
          <p:nvPr/>
        </p:nvSpPr>
        <p:spPr bwMode="auto">
          <a:xfrm rot="16200000">
            <a:off x="257783" y="2704458"/>
            <a:ext cx="1981200" cy="533400"/>
          </a:xfrm>
          <a:prstGeom prst="roundRect">
            <a:avLst/>
          </a:prstGeom>
          <a:solidFill>
            <a:srgbClr val="B7E854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Table</a:t>
            </a:r>
          </a:p>
        </p:txBody>
      </p:sp>
      <p:sp>
        <p:nvSpPr>
          <p:cNvPr id="15" name="Rounded Rectangle 14"/>
          <p:cNvSpPr/>
          <p:nvPr/>
        </p:nvSpPr>
        <p:spPr bwMode="auto">
          <a:xfrm rot="16200000">
            <a:off x="947353" y="2704457"/>
            <a:ext cx="1981200" cy="533400"/>
          </a:xfrm>
          <a:prstGeom prst="roundRect">
            <a:avLst/>
          </a:prstGeom>
          <a:solidFill>
            <a:srgbClr val="B7E854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Gelly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 rot="16200000">
            <a:off x="1633154" y="2705100"/>
            <a:ext cx="1981200" cy="533400"/>
          </a:xfrm>
          <a:prstGeom prst="roundRect">
            <a:avLst/>
          </a:prstGeom>
          <a:solidFill>
            <a:srgbClr val="B7E854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ML</a:t>
            </a:r>
          </a:p>
        </p:txBody>
      </p:sp>
      <p:sp>
        <p:nvSpPr>
          <p:cNvPr id="17" name="Rounded Rectangle 16"/>
          <p:cNvSpPr/>
          <p:nvPr/>
        </p:nvSpPr>
        <p:spPr bwMode="auto">
          <a:xfrm rot="16200000">
            <a:off x="2314547" y="2704456"/>
            <a:ext cx="1981200" cy="533400"/>
          </a:xfrm>
          <a:prstGeom prst="roundRect">
            <a:avLst/>
          </a:prstGeom>
          <a:solidFill>
            <a:srgbClr val="B7E854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Dataflow</a:t>
            </a:r>
          </a:p>
        </p:txBody>
      </p:sp>
      <p:sp>
        <p:nvSpPr>
          <p:cNvPr id="18" name="Rounded Rectangle 17"/>
          <p:cNvSpPr/>
          <p:nvPr/>
        </p:nvSpPr>
        <p:spPr bwMode="auto">
          <a:xfrm rot="16200000">
            <a:off x="3009900" y="2704455"/>
            <a:ext cx="1981200" cy="533400"/>
          </a:xfrm>
          <a:prstGeom prst="roundRect">
            <a:avLst/>
          </a:prstGeom>
          <a:solidFill>
            <a:srgbClr val="B7E854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MRQL</a:t>
            </a:r>
          </a:p>
        </p:txBody>
      </p:sp>
      <p:sp>
        <p:nvSpPr>
          <p:cNvPr id="19" name="Rounded Rectangle 18"/>
          <p:cNvSpPr/>
          <p:nvPr/>
        </p:nvSpPr>
        <p:spPr bwMode="auto">
          <a:xfrm rot="16200000">
            <a:off x="3695700" y="2715333"/>
            <a:ext cx="1981200" cy="533400"/>
          </a:xfrm>
          <a:prstGeom prst="roundRect">
            <a:avLst/>
          </a:prstGeom>
          <a:solidFill>
            <a:srgbClr val="B7E854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Cascading</a:t>
            </a:r>
          </a:p>
        </p:txBody>
      </p:sp>
      <p:sp>
        <p:nvSpPr>
          <p:cNvPr id="20" name="Rounded Rectangle 19"/>
          <p:cNvSpPr/>
          <p:nvPr/>
        </p:nvSpPr>
        <p:spPr bwMode="auto">
          <a:xfrm rot="16200000">
            <a:off x="4457701" y="2738560"/>
            <a:ext cx="1981200" cy="533400"/>
          </a:xfrm>
          <a:prstGeom prst="roundRect">
            <a:avLst/>
          </a:prstGeom>
          <a:solidFill>
            <a:srgbClr val="3CD2FB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Table</a:t>
            </a:r>
          </a:p>
        </p:txBody>
      </p:sp>
      <p:sp>
        <p:nvSpPr>
          <p:cNvPr id="21" name="Rounded Rectangle 20"/>
          <p:cNvSpPr/>
          <p:nvPr/>
        </p:nvSpPr>
        <p:spPr bwMode="auto">
          <a:xfrm rot="16200000">
            <a:off x="5161018" y="2738560"/>
            <a:ext cx="1981200" cy="533400"/>
          </a:xfrm>
          <a:prstGeom prst="roundRect">
            <a:avLst/>
          </a:prstGeom>
          <a:solidFill>
            <a:srgbClr val="3CD2FB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SAMOA</a:t>
            </a:r>
          </a:p>
        </p:txBody>
      </p:sp>
      <p:sp>
        <p:nvSpPr>
          <p:cNvPr id="22" name="Rounded Rectangle 21"/>
          <p:cNvSpPr/>
          <p:nvPr/>
        </p:nvSpPr>
        <p:spPr bwMode="auto">
          <a:xfrm rot="16200000">
            <a:off x="5829300" y="2738934"/>
            <a:ext cx="1981200" cy="533400"/>
          </a:xfrm>
          <a:prstGeom prst="roundRect">
            <a:avLst/>
          </a:prstGeom>
          <a:solidFill>
            <a:srgbClr val="3CD2FB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Dataflow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075" y="228600"/>
            <a:ext cx="1611015" cy="8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Flink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Execution:</a:t>
            </a:r>
          </a:p>
          <a:p>
            <a:pPr lvl="1"/>
            <a:r>
              <a:rPr lang="en-US" dirty="0" smtClean="0"/>
              <a:t>Programs compiled into an execution plan</a:t>
            </a:r>
          </a:p>
          <a:p>
            <a:pPr lvl="1"/>
            <a:r>
              <a:rPr lang="en-US" dirty="0" smtClean="0"/>
              <a:t>Plan is optimized</a:t>
            </a:r>
          </a:p>
          <a:p>
            <a:pPr lvl="1"/>
            <a:r>
              <a:rPr lang="en-US" dirty="0" smtClean="0"/>
              <a:t>Executed</a:t>
            </a:r>
          </a:p>
          <a:p>
            <a:pPr lvl="1"/>
            <a:endParaRPr lang="en-US" dirty="0"/>
          </a:p>
          <a:p>
            <a:r>
              <a:rPr lang="en-US" dirty="0" smtClean="0"/>
              <a:t>Design goals:</a:t>
            </a:r>
          </a:p>
          <a:p>
            <a:pPr lvl="1"/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Hybrid batch and streaming runtime</a:t>
            </a:r>
          </a:p>
          <a:p>
            <a:pPr lvl="1"/>
            <a:r>
              <a:rPr lang="en-US" dirty="0" smtClean="0"/>
              <a:t>Simplicity for the developer</a:t>
            </a:r>
          </a:p>
          <a:p>
            <a:pPr lvl="1"/>
            <a:r>
              <a:rPr lang="en-US" dirty="0" smtClean="0"/>
              <a:t>Rich libraries</a:t>
            </a:r>
          </a:p>
          <a:p>
            <a:pPr lvl="1"/>
            <a:r>
              <a:rPr lang="en-US" dirty="0" smtClean="0"/>
              <a:t>Integration with many systems</a:t>
            </a:r>
          </a:p>
          <a:p>
            <a:pPr lvl="1"/>
            <a:endParaRPr lang="en-US" dirty="0"/>
          </a:p>
          <a:p>
            <a:r>
              <a:rPr lang="en-US" dirty="0" smtClean="0"/>
              <a:t>Flink is similar to Spark, but with different internals:</a:t>
            </a:r>
          </a:p>
          <a:p>
            <a:pPr lvl="1"/>
            <a:r>
              <a:rPr lang="en-US" dirty="0" smtClean="0"/>
              <a:t>Streaming is the native architecture</a:t>
            </a:r>
            <a:r>
              <a:rPr lang="en-US" smtClean="0"/>
              <a:t>, batch </a:t>
            </a:r>
            <a:r>
              <a:rPr lang="en-US" dirty="0" smtClean="0"/>
              <a:t>is a special case of a </a:t>
            </a:r>
            <a:r>
              <a:rPr lang="en-US" smtClean="0"/>
              <a:t>finite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1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Publish-subscribe messaging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Durable</a:t>
            </a:r>
          </a:p>
          <a:p>
            <a:pPr lvl="1"/>
            <a:r>
              <a:rPr lang="en-US" dirty="0" smtClean="0"/>
              <a:t>Distributed</a:t>
            </a:r>
          </a:p>
          <a:p>
            <a:endParaRPr lang="en-US" dirty="0" smtClean="0"/>
          </a:p>
          <a:p>
            <a:r>
              <a:rPr lang="en-US" dirty="0" smtClean="0"/>
              <a:t>Kafka is not part of Hadoop, </a:t>
            </a:r>
            <a:br>
              <a:rPr lang="en-US" dirty="0" smtClean="0"/>
            </a:br>
            <a:r>
              <a:rPr lang="en-US" dirty="0" smtClean="0"/>
              <a:t>but commonly </a:t>
            </a:r>
            <a:br>
              <a:rPr lang="en-US" dirty="0" smtClean="0"/>
            </a:br>
            <a:r>
              <a:rPr lang="en-US" dirty="0" smtClean="0"/>
              <a:t>used to bring data into </a:t>
            </a:r>
            <a:br>
              <a:rPr lang="en-US" dirty="0" smtClean="0"/>
            </a:br>
            <a:r>
              <a:rPr lang="en-US" dirty="0" smtClean="0"/>
              <a:t>Hadoop/Spark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690" y="3429000"/>
            <a:ext cx="32766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77063"/>
            <a:ext cx="952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34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Use Cases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</a:p>
          <a:p>
            <a:r>
              <a:rPr lang="en-US" dirty="0" smtClean="0"/>
              <a:t>User activity tracking</a:t>
            </a:r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Log aggregation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Event sourcing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0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ChangeArrowheads="1"/>
          </p:cNvSpPr>
          <p:nvPr/>
        </p:nvSpPr>
        <p:spPr bwMode="auto">
          <a:xfrm>
            <a:off x="0" y="1311275"/>
            <a:ext cx="9144000" cy="1587500"/>
          </a:xfrm>
          <a:prstGeom prst="rect">
            <a:avLst/>
          </a:prstGeom>
          <a:solidFill>
            <a:srgbClr val="00B0F0">
              <a:alpha val="1490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000" b="0" dirty="0">
              <a:solidFill>
                <a:srgbClr val="000000"/>
              </a:solidFill>
              <a:latin typeface="Calibri" pitchFamily="34" charset="0"/>
              <a:cs typeface="Myriad Pro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338263" y="1460500"/>
            <a:ext cx="1762125" cy="868363"/>
          </a:xfrm>
          <a:prstGeom prst="roundRect">
            <a:avLst>
              <a:gd name="adj" fmla="val 9963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B0F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b="0" dirty="0">
              <a:solidFill>
                <a:srgbClr val="FFFFFF"/>
              </a:solidFill>
              <a:latin typeface="Calibri" pitchFamily="34" charset="0"/>
              <a:cs typeface="Myriad Pro"/>
            </a:endParaRPr>
          </a:p>
        </p:txBody>
      </p: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-39688" y="2898775"/>
            <a:ext cx="9144001" cy="1552575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000" b="0" dirty="0">
              <a:solidFill>
                <a:srgbClr val="000000"/>
              </a:solidFill>
              <a:latin typeface="Calibri" pitchFamily="34" charset="0"/>
              <a:cs typeface="Myriad Pro"/>
            </a:endParaRP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0" y="4451350"/>
            <a:ext cx="9144000" cy="1743075"/>
          </a:xfrm>
          <a:prstGeom prst="rect">
            <a:avLst/>
          </a:prstGeom>
          <a:solidFill>
            <a:srgbClr val="00B05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000" b="0" dirty="0">
              <a:solidFill>
                <a:srgbClr val="000000"/>
              </a:solidFill>
              <a:latin typeface="Calibri" pitchFamily="34" charset="0"/>
              <a:cs typeface="Myriad Pro"/>
            </a:endParaRPr>
          </a:p>
        </p:txBody>
      </p:sp>
      <p:pic>
        <p:nvPicPr>
          <p:cNvPr id="45062" name="Picture 3" descr="wareh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0363" y="1438275"/>
            <a:ext cx="8763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5" name="Rectang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 anchor="b"/>
          <a:lstStyle/>
          <a:p>
            <a:r>
              <a:rPr lang="en-US" sz="2800" dirty="0" smtClean="0"/>
              <a:t>Integrating Relational, Streams, and Hadoop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066" name="Text Box 15"/>
          <p:cNvSpPr txBox="1">
            <a:spLocks noChangeAspect="1" noChangeArrowheads="1"/>
          </p:cNvSpPr>
          <p:nvPr/>
        </p:nvSpPr>
        <p:spPr bwMode="auto">
          <a:xfrm rot="-5400000">
            <a:off x="402994" y="3175312"/>
            <a:ext cx="395749" cy="76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marL="342900" indent="-342900" algn="r">
              <a:lnSpc>
                <a:spcPct val="85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Streams</a:t>
            </a:r>
          </a:p>
        </p:txBody>
      </p:sp>
      <p:sp>
        <p:nvSpPr>
          <p:cNvPr id="45067" name="Text Box 27"/>
          <p:cNvSpPr txBox="1">
            <a:spLocks noChangeAspect="1" noChangeArrowheads="1"/>
          </p:cNvSpPr>
          <p:nvPr/>
        </p:nvSpPr>
        <p:spPr bwMode="auto">
          <a:xfrm rot="-5400000">
            <a:off x="560951" y="4922044"/>
            <a:ext cx="395749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42900" indent="-342900" algn="r">
              <a:lnSpc>
                <a:spcPct val="85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Big Data</a:t>
            </a:r>
          </a:p>
        </p:txBody>
      </p:sp>
      <p:sp>
        <p:nvSpPr>
          <p:cNvPr id="45068" name="Text Box 46"/>
          <p:cNvSpPr txBox="1">
            <a:spLocks noChangeAspect="1" noChangeArrowheads="1"/>
          </p:cNvSpPr>
          <p:nvPr/>
        </p:nvSpPr>
        <p:spPr bwMode="auto">
          <a:xfrm rot="-5400000">
            <a:off x="266689" y="1341563"/>
            <a:ext cx="652486" cy="1044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marL="342900" indent="-342900" algn="r">
              <a:lnSpc>
                <a:spcPct val="85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Traditional</a:t>
            </a:r>
          </a:p>
          <a:p>
            <a:pPr marL="342900" indent="-342900" algn="r">
              <a:lnSpc>
                <a:spcPct val="85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Warehouse</a:t>
            </a:r>
          </a:p>
        </p:txBody>
      </p:sp>
      <p:pic>
        <p:nvPicPr>
          <p:cNvPr id="45069" name="Picture 35" descr="repor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7463" y="1339850"/>
            <a:ext cx="608012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70" name="Picture 36" descr="repor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1475" y="1543050"/>
            <a:ext cx="6080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71" name="Picture 3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7800" y="1436688"/>
            <a:ext cx="73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72" name="Line 44"/>
          <p:cNvSpPr>
            <a:spLocks noChangeAspect="1" noChangeShapeType="1"/>
          </p:cNvSpPr>
          <p:nvPr/>
        </p:nvSpPr>
        <p:spPr bwMode="auto">
          <a:xfrm>
            <a:off x="6164263" y="1800225"/>
            <a:ext cx="28892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Myriad Pro"/>
            </a:endParaRPr>
          </a:p>
        </p:txBody>
      </p:sp>
      <p:sp>
        <p:nvSpPr>
          <p:cNvPr id="45073" name="Line 45"/>
          <p:cNvSpPr>
            <a:spLocks noChangeAspect="1" noChangeShapeType="1"/>
          </p:cNvSpPr>
          <p:nvPr/>
        </p:nvSpPr>
        <p:spPr bwMode="auto">
          <a:xfrm>
            <a:off x="7297738" y="1808163"/>
            <a:ext cx="331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Myriad Pro"/>
            </a:endParaRPr>
          </a:p>
        </p:txBody>
      </p:sp>
      <p:pic>
        <p:nvPicPr>
          <p:cNvPr id="45074" name="Picture 35" descr="repor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9363" y="2992438"/>
            <a:ext cx="608012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75" name="Picture 36" descr="repor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1475" y="3195638"/>
            <a:ext cx="6080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76" name="Line 45"/>
          <p:cNvSpPr>
            <a:spLocks noChangeAspect="1" noChangeShapeType="1"/>
          </p:cNvSpPr>
          <p:nvPr/>
        </p:nvSpPr>
        <p:spPr bwMode="auto">
          <a:xfrm>
            <a:off x="4506913" y="3459163"/>
            <a:ext cx="297973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Myriad Pro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481638" y="4567238"/>
            <a:ext cx="3127375" cy="1165225"/>
            <a:chOff x="3606" y="576"/>
            <a:chExt cx="1970" cy="550"/>
          </a:xfrm>
        </p:grpSpPr>
        <p:pic>
          <p:nvPicPr>
            <p:cNvPr id="45103" name="Picture 35" descr="report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46" y="576"/>
              <a:ext cx="383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04" name="Picture 36" descr="report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93" y="672"/>
              <a:ext cx="383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05" name="Picture 37" descr="warehous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06" y="622"/>
              <a:ext cx="504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06" name="Picture 3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71" y="622"/>
              <a:ext cx="464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107" name="Line 44"/>
            <p:cNvSpPr>
              <a:spLocks noChangeAspect="1" noChangeShapeType="1"/>
            </p:cNvSpPr>
            <p:nvPr/>
          </p:nvSpPr>
          <p:spPr bwMode="auto">
            <a:xfrm>
              <a:off x="4042" y="794"/>
              <a:ext cx="18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  <a:cs typeface="Myriad Pro"/>
              </a:endParaRPr>
            </a:p>
          </p:txBody>
        </p:sp>
        <p:sp>
          <p:nvSpPr>
            <p:cNvPr id="45108" name="Line 45"/>
            <p:cNvSpPr>
              <a:spLocks noChangeAspect="1" noChangeShapeType="1"/>
            </p:cNvSpPr>
            <p:nvPr/>
          </p:nvSpPr>
          <p:spPr bwMode="auto">
            <a:xfrm>
              <a:off x="4756" y="797"/>
              <a:ext cx="2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  <a:cs typeface="Myriad Pro"/>
              </a:endParaRPr>
            </a:p>
          </p:txBody>
        </p:sp>
      </p:grpSp>
      <p:sp>
        <p:nvSpPr>
          <p:cNvPr id="45078" name="Line 43"/>
          <p:cNvSpPr>
            <a:spLocks noChangeAspect="1" noChangeShapeType="1"/>
          </p:cNvSpPr>
          <p:nvPr/>
        </p:nvSpPr>
        <p:spPr bwMode="auto">
          <a:xfrm>
            <a:off x="3186113" y="1847850"/>
            <a:ext cx="2122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Myriad Pro"/>
            </a:endParaRPr>
          </a:p>
        </p:txBody>
      </p:sp>
      <p:sp>
        <p:nvSpPr>
          <p:cNvPr id="45079" name="Line 10"/>
          <p:cNvSpPr>
            <a:spLocks noChangeAspect="1" noChangeShapeType="1"/>
          </p:cNvSpPr>
          <p:nvPr/>
        </p:nvSpPr>
        <p:spPr bwMode="auto">
          <a:xfrm>
            <a:off x="3148013" y="3503613"/>
            <a:ext cx="488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Myriad Pro"/>
            </a:endParaRPr>
          </a:p>
        </p:txBody>
      </p:sp>
      <p:sp>
        <p:nvSpPr>
          <p:cNvPr id="45080" name="Line 43"/>
          <p:cNvSpPr>
            <a:spLocks noChangeAspect="1" noChangeShapeType="1"/>
          </p:cNvSpPr>
          <p:nvPr/>
        </p:nvSpPr>
        <p:spPr bwMode="auto">
          <a:xfrm>
            <a:off x="3195638" y="4962525"/>
            <a:ext cx="2208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Myriad Pro"/>
            </a:endParaRPr>
          </a:p>
        </p:txBody>
      </p:sp>
      <p:sp>
        <p:nvSpPr>
          <p:cNvPr id="45081" name="Line 34"/>
          <p:cNvSpPr>
            <a:spLocks noChangeShapeType="1"/>
          </p:cNvSpPr>
          <p:nvPr/>
        </p:nvSpPr>
        <p:spPr bwMode="auto">
          <a:xfrm flipV="1">
            <a:off x="3176588" y="5216525"/>
            <a:ext cx="2228850" cy="585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  <a:cs typeface="Myriad Pro"/>
            </a:endParaRPr>
          </a:p>
        </p:txBody>
      </p:sp>
      <p:sp>
        <p:nvSpPr>
          <p:cNvPr id="45082" name="Text Box 14"/>
          <p:cNvSpPr txBox="1">
            <a:spLocks noChangeAspect="1" noChangeArrowheads="1"/>
          </p:cNvSpPr>
          <p:nvPr/>
        </p:nvSpPr>
        <p:spPr bwMode="auto">
          <a:xfrm>
            <a:off x="2727325" y="3889375"/>
            <a:ext cx="1263650" cy="5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In-Motion Analytics</a:t>
            </a:r>
          </a:p>
        </p:txBody>
      </p:sp>
      <p:sp>
        <p:nvSpPr>
          <p:cNvPr id="45083" name="Text Box 22"/>
          <p:cNvSpPr txBox="1">
            <a:spLocks noChangeAspect="1" noChangeArrowheads="1"/>
          </p:cNvSpPr>
          <p:nvPr/>
        </p:nvSpPr>
        <p:spPr bwMode="auto">
          <a:xfrm>
            <a:off x="6143625" y="5411788"/>
            <a:ext cx="1663700" cy="5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Batch oriented data analytics</a:t>
            </a:r>
          </a:p>
        </p:txBody>
      </p:sp>
      <p:sp>
        <p:nvSpPr>
          <p:cNvPr id="45084" name="Text Box 23"/>
          <p:cNvSpPr txBox="1">
            <a:spLocks noChangeAspect="1" noChangeArrowheads="1"/>
          </p:cNvSpPr>
          <p:nvPr/>
        </p:nvSpPr>
        <p:spPr bwMode="auto">
          <a:xfrm>
            <a:off x="7808913" y="5414963"/>
            <a:ext cx="790575" cy="31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lnSpc>
                <a:spcPct val="90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Results</a:t>
            </a:r>
          </a:p>
        </p:txBody>
      </p:sp>
      <p:sp>
        <p:nvSpPr>
          <p:cNvPr id="45085" name="Text Box 31"/>
          <p:cNvSpPr txBox="1">
            <a:spLocks noChangeAspect="1" noChangeArrowheads="1"/>
          </p:cNvSpPr>
          <p:nvPr/>
        </p:nvSpPr>
        <p:spPr bwMode="auto">
          <a:xfrm>
            <a:off x="3165924" y="5124450"/>
            <a:ext cx="1351652" cy="31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lnSpc>
                <a:spcPct val="90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Massive Scale</a:t>
            </a:r>
          </a:p>
        </p:txBody>
      </p:sp>
      <p:sp>
        <p:nvSpPr>
          <p:cNvPr id="45086" name="Text Box 40"/>
          <p:cNvSpPr txBox="1">
            <a:spLocks noChangeAspect="1" noChangeArrowheads="1"/>
          </p:cNvSpPr>
          <p:nvPr/>
        </p:nvSpPr>
        <p:spPr bwMode="auto">
          <a:xfrm>
            <a:off x="5212225" y="2179638"/>
            <a:ext cx="11452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lnSpc>
                <a:spcPct val="90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Database &amp;</a:t>
            </a:r>
          </a:p>
          <a:p>
            <a:pPr marL="342900" indent="-342900" algn="ctr">
              <a:lnSpc>
                <a:spcPct val="90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Warehouse</a:t>
            </a:r>
          </a:p>
        </p:txBody>
      </p:sp>
      <p:sp>
        <p:nvSpPr>
          <p:cNvPr id="45087" name="Text Box 41"/>
          <p:cNvSpPr txBox="1">
            <a:spLocks noChangeAspect="1" noChangeArrowheads="1"/>
          </p:cNvSpPr>
          <p:nvPr/>
        </p:nvSpPr>
        <p:spPr bwMode="auto">
          <a:xfrm>
            <a:off x="6249988" y="2179638"/>
            <a:ext cx="1301750" cy="5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At-rest data analytics</a:t>
            </a:r>
          </a:p>
        </p:txBody>
      </p:sp>
      <p:sp>
        <p:nvSpPr>
          <p:cNvPr id="45088" name="Text Box 42"/>
          <p:cNvSpPr txBox="1">
            <a:spLocks noChangeAspect="1" noChangeArrowheads="1"/>
          </p:cNvSpPr>
          <p:nvPr/>
        </p:nvSpPr>
        <p:spPr bwMode="auto">
          <a:xfrm>
            <a:off x="7494588" y="2133600"/>
            <a:ext cx="790575" cy="31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lnSpc>
                <a:spcPct val="90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Results</a:t>
            </a:r>
          </a:p>
        </p:txBody>
      </p:sp>
      <p:sp>
        <p:nvSpPr>
          <p:cNvPr id="45089" name="Text Box 48"/>
          <p:cNvSpPr txBox="1">
            <a:spLocks noChangeAspect="1" noChangeArrowheads="1"/>
          </p:cNvSpPr>
          <p:nvPr/>
        </p:nvSpPr>
        <p:spPr bwMode="auto">
          <a:xfrm>
            <a:off x="7048500" y="3819525"/>
            <a:ext cx="1689100" cy="5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>
                <a:srgbClr val="EF803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Ultra Low Latency Results</a:t>
            </a:r>
          </a:p>
        </p:txBody>
      </p:sp>
      <p:sp>
        <p:nvSpPr>
          <p:cNvPr id="45090" name="Line 43"/>
          <p:cNvSpPr>
            <a:spLocks noChangeShapeType="1"/>
          </p:cNvSpPr>
          <p:nvPr/>
        </p:nvSpPr>
        <p:spPr bwMode="auto">
          <a:xfrm flipV="1">
            <a:off x="6138863" y="2457450"/>
            <a:ext cx="1628775" cy="213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  <a:cs typeface="Myriad Pro"/>
            </a:endParaRPr>
          </a:p>
        </p:txBody>
      </p:sp>
      <p:sp>
        <p:nvSpPr>
          <p:cNvPr id="45091" name="Line 44"/>
          <p:cNvSpPr>
            <a:spLocks noChangeShapeType="1"/>
          </p:cNvSpPr>
          <p:nvPr/>
        </p:nvSpPr>
        <p:spPr bwMode="auto">
          <a:xfrm flipV="1">
            <a:off x="5767388" y="2698750"/>
            <a:ext cx="0" cy="186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  <a:cs typeface="Myriad Pro"/>
            </a:endParaRPr>
          </a:p>
        </p:txBody>
      </p:sp>
      <p:sp>
        <p:nvSpPr>
          <p:cNvPr id="45092" name="Line 45"/>
          <p:cNvSpPr>
            <a:spLocks noChangeShapeType="1"/>
          </p:cNvSpPr>
          <p:nvPr/>
        </p:nvSpPr>
        <p:spPr bwMode="auto">
          <a:xfrm flipV="1">
            <a:off x="5957888" y="2868613"/>
            <a:ext cx="809625" cy="1711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  <a:cs typeface="Myriad Pro"/>
            </a:endParaRPr>
          </a:p>
        </p:txBody>
      </p:sp>
      <p:sp>
        <p:nvSpPr>
          <p:cNvPr id="45094" name="Line 47"/>
          <p:cNvSpPr>
            <a:spLocks noChangeShapeType="1"/>
          </p:cNvSpPr>
          <p:nvPr/>
        </p:nvSpPr>
        <p:spPr bwMode="auto">
          <a:xfrm flipH="1" flipV="1">
            <a:off x="4414838" y="3843338"/>
            <a:ext cx="923925" cy="941387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  <a:cs typeface="Myriad Pro"/>
            </a:endParaRPr>
          </a:p>
        </p:txBody>
      </p:sp>
      <p:sp>
        <p:nvSpPr>
          <p:cNvPr id="22568" name="Rectangle 49"/>
          <p:cNvSpPr>
            <a:spLocks noChangeArrowheads="1"/>
          </p:cNvSpPr>
          <p:nvPr/>
        </p:nvSpPr>
        <p:spPr bwMode="auto">
          <a:xfrm>
            <a:off x="5300663" y="5505797"/>
            <a:ext cx="990600" cy="28725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/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Myriad Pro"/>
              </a:rPr>
              <a:t>Hadoop</a:t>
            </a:r>
          </a:p>
        </p:txBody>
      </p:sp>
      <p:sp>
        <p:nvSpPr>
          <p:cNvPr id="51240" name="Text Box 52"/>
          <p:cNvSpPr txBox="1">
            <a:spLocks noChangeArrowheads="1"/>
          </p:cNvSpPr>
          <p:nvPr/>
        </p:nvSpPr>
        <p:spPr bwMode="auto">
          <a:xfrm>
            <a:off x="1281113" y="1466850"/>
            <a:ext cx="18573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Myriad Pro"/>
              </a:rPr>
              <a:t>Traditional / Relational                  Data Sources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338263" y="4516438"/>
            <a:ext cx="1762125" cy="871537"/>
          </a:xfrm>
          <a:prstGeom prst="roundRect">
            <a:avLst>
              <a:gd name="adj" fmla="val 9963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B05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b="0" dirty="0">
              <a:solidFill>
                <a:srgbClr val="FFFFFF"/>
              </a:solidFill>
              <a:latin typeface="Calibri" pitchFamily="34" charset="0"/>
              <a:cs typeface="Myriad Pro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338263" y="3087688"/>
            <a:ext cx="1762125" cy="869950"/>
          </a:xfrm>
          <a:prstGeom prst="roundRect">
            <a:avLst>
              <a:gd name="adj" fmla="val 9963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C0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b="0" dirty="0">
              <a:solidFill>
                <a:srgbClr val="FFFFFF"/>
              </a:solidFill>
              <a:latin typeface="Calibri" pitchFamily="34" charset="0"/>
              <a:cs typeface="Myriad Pro"/>
            </a:endParaRPr>
          </a:p>
        </p:txBody>
      </p:sp>
      <p:sp>
        <p:nvSpPr>
          <p:cNvPr id="51243" name="Text Box 53"/>
          <p:cNvSpPr txBox="1">
            <a:spLocks noChangeArrowheads="1"/>
          </p:cNvSpPr>
          <p:nvPr/>
        </p:nvSpPr>
        <p:spPr bwMode="auto">
          <a:xfrm>
            <a:off x="1271588" y="3101975"/>
            <a:ext cx="18573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Myriad Pro"/>
              </a:rPr>
              <a:t>Non-Traditional / Non-Relational        Data Sources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326488" y="5449888"/>
            <a:ext cx="1762125" cy="614362"/>
          </a:xfrm>
          <a:prstGeom prst="roundRect">
            <a:avLst>
              <a:gd name="adj" fmla="val 9963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B05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b="0" dirty="0">
              <a:solidFill>
                <a:srgbClr val="FFFFFF"/>
              </a:solidFill>
              <a:latin typeface="Calibri" pitchFamily="34" charset="0"/>
              <a:cs typeface="Myriad Pro"/>
            </a:endParaRPr>
          </a:p>
        </p:txBody>
      </p:sp>
      <p:sp>
        <p:nvSpPr>
          <p:cNvPr id="51245" name="Text Box 51"/>
          <p:cNvSpPr txBox="1">
            <a:spLocks noChangeArrowheads="1"/>
          </p:cNvSpPr>
          <p:nvPr/>
        </p:nvSpPr>
        <p:spPr bwMode="auto">
          <a:xfrm>
            <a:off x="1339850" y="4618038"/>
            <a:ext cx="1739900" cy="5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Myriad Pro"/>
              </a:rPr>
              <a:t>Varied data formats </a:t>
            </a:r>
          </a:p>
        </p:txBody>
      </p:sp>
      <p:sp>
        <p:nvSpPr>
          <p:cNvPr id="51246" name="Text Box 54"/>
          <p:cNvSpPr txBox="1">
            <a:spLocks noChangeArrowheads="1"/>
          </p:cNvSpPr>
          <p:nvPr/>
        </p:nvSpPr>
        <p:spPr bwMode="auto">
          <a:xfrm>
            <a:off x="1193138" y="5459413"/>
            <a:ext cx="1933575" cy="5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Myriad Pro"/>
              </a:rPr>
              <a:t>Semi-structured, unstructured...</a:t>
            </a:r>
          </a:p>
        </p:txBody>
      </p:sp>
      <p:sp>
        <p:nvSpPr>
          <p:cNvPr id="53" name="Regular Pentagon 52"/>
          <p:cNvSpPr/>
          <p:nvPr/>
        </p:nvSpPr>
        <p:spPr bwMode="auto">
          <a:xfrm>
            <a:off x="3540828" y="3049832"/>
            <a:ext cx="1265484" cy="760095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Event</a:t>
            </a:r>
            <a:b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</a:b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System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54" name="Line 46"/>
          <p:cNvSpPr>
            <a:spLocks noChangeShapeType="1"/>
          </p:cNvSpPr>
          <p:nvPr/>
        </p:nvSpPr>
        <p:spPr bwMode="auto">
          <a:xfrm flipH="1">
            <a:off x="4414838" y="2063750"/>
            <a:ext cx="923925" cy="9413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7389541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/>
      <p:bldP spid="57" grpId="0" animBg="1"/>
      <p:bldP spid="45060" grpId="0" animBg="1"/>
      <p:bldP spid="45061" grpId="0" animBg="1"/>
      <p:bldP spid="45066" grpId="0"/>
      <p:bldP spid="45067" grpId="0"/>
      <p:bldP spid="45068" grpId="0"/>
      <p:bldP spid="45072" grpId="0" animBg="1"/>
      <p:bldP spid="45073" grpId="0" animBg="1"/>
      <p:bldP spid="45076" grpId="0" animBg="1"/>
      <p:bldP spid="45078" grpId="0" animBg="1"/>
      <p:bldP spid="45079" grpId="0" animBg="1"/>
      <p:bldP spid="45080" grpId="0" animBg="1"/>
      <p:bldP spid="45081" grpId="0" animBg="1"/>
      <p:bldP spid="45082" grpId="0"/>
      <p:bldP spid="45083" grpId="0"/>
      <p:bldP spid="45084" grpId="0"/>
      <p:bldP spid="45085" grpId="0"/>
      <p:bldP spid="45086" grpId="0"/>
      <p:bldP spid="45087" grpId="0"/>
      <p:bldP spid="45088" grpId="0"/>
      <p:bldP spid="45089" grpId="0"/>
      <p:bldP spid="45090" grpId="0" animBg="1"/>
      <p:bldP spid="45091" grpId="0" animBg="1"/>
      <p:bldP spid="45092" grpId="0" animBg="1"/>
      <p:bldP spid="45094" grpId="0" animBg="1"/>
      <p:bldP spid="22568" grpId="0"/>
      <p:bldP spid="51240" grpId="0"/>
      <p:bldP spid="58" grpId="0" animBg="1"/>
      <p:bldP spid="59" grpId="0" animBg="1"/>
      <p:bldP spid="51243" grpId="0"/>
      <p:bldP spid="60" grpId="0" animBg="1"/>
      <p:bldP spid="51245" grpId="0"/>
      <p:bldP spid="51246" grpId="0"/>
      <p:bldP spid="53" grpId="0" animBg="1"/>
      <p:bldP spid="54" grpId="0" animBg="1"/>
      <p:bldP spid="5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Hadoop ecosystem is diverse and growing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Zookeper</a:t>
            </a:r>
            <a:endParaRPr lang="en-US" dirty="0" smtClean="0"/>
          </a:p>
          <a:p>
            <a:pPr lvl="1"/>
            <a:r>
              <a:rPr lang="en-US" dirty="0" smtClean="0"/>
              <a:t>Yarn</a:t>
            </a:r>
          </a:p>
          <a:p>
            <a:pPr lvl="1"/>
            <a:r>
              <a:rPr lang="en-US" dirty="0" err="1" smtClean="0"/>
              <a:t>Tez</a:t>
            </a:r>
            <a:endParaRPr lang="en-US" dirty="0" smtClean="0"/>
          </a:p>
          <a:p>
            <a:pPr lvl="1"/>
            <a:r>
              <a:rPr lang="en-US" dirty="0" err="1" smtClean="0"/>
              <a:t>HCatalog</a:t>
            </a:r>
            <a:endParaRPr lang="en-US" dirty="0" smtClean="0"/>
          </a:p>
          <a:p>
            <a:pPr lvl="1"/>
            <a:r>
              <a:rPr lang="en-US" dirty="0" smtClean="0"/>
              <a:t>Sqoop</a:t>
            </a:r>
          </a:p>
          <a:p>
            <a:pPr lvl="1"/>
            <a:r>
              <a:rPr lang="en-US" smtClean="0"/>
              <a:t>Flume</a:t>
            </a:r>
            <a:endParaRPr lang="en-US" dirty="0" smtClean="0"/>
          </a:p>
          <a:p>
            <a:pPr lvl="1"/>
            <a:r>
              <a:rPr lang="en-US" dirty="0" smtClean="0"/>
              <a:t>HBase</a:t>
            </a:r>
          </a:p>
          <a:p>
            <a:pPr lvl="1"/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Flink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Built on top of HDFS</a:t>
            </a:r>
          </a:p>
          <a:p>
            <a:r>
              <a:rPr lang="en-US" dirty="0" smtClean="0"/>
              <a:t>Compression</a:t>
            </a:r>
          </a:p>
          <a:p>
            <a:r>
              <a:rPr lang="en-US" dirty="0" smtClean="0"/>
              <a:t>In-memory column families</a:t>
            </a:r>
          </a:p>
          <a:p>
            <a:r>
              <a:rPr lang="en-US" dirty="0" smtClean="0"/>
              <a:t>Bloom filters</a:t>
            </a:r>
          </a:p>
          <a:p>
            <a:r>
              <a:rPr lang="en-US" dirty="0" smtClean="0"/>
              <a:t>Bulk loading</a:t>
            </a:r>
          </a:p>
          <a:p>
            <a:r>
              <a:rPr lang="en-US" dirty="0"/>
              <a:t>Zookeeper </a:t>
            </a:r>
            <a:r>
              <a:rPr lang="en-US" dirty="0" smtClean="0"/>
              <a:t>as the coordinator for the cluster</a:t>
            </a:r>
            <a:endParaRPr lang="en-US" dirty="0"/>
          </a:p>
          <a:p>
            <a:r>
              <a:rPr lang="en-US" dirty="0"/>
              <a:t>Tables can be input/output for MapReduce jobs</a:t>
            </a:r>
          </a:p>
          <a:p>
            <a:r>
              <a:rPr lang="en-US" dirty="0"/>
              <a:t>Access through Java, Pig, Hive, REST, Avro, Thrift</a:t>
            </a:r>
          </a:p>
          <a:p>
            <a:pPr lvl="1"/>
            <a:r>
              <a:rPr lang="en-US" dirty="0"/>
              <a:t>SQL layer on top: Phoenix</a:t>
            </a:r>
          </a:p>
          <a:p>
            <a:pPr lvl="1"/>
            <a:r>
              <a:rPr lang="en-US" dirty="0"/>
              <a:t>APIs in many languages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0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Scan</a:t>
            </a:r>
          </a:p>
          <a:p>
            <a:r>
              <a:rPr lang="en-US" dirty="0" err="1" smtClean="0"/>
              <a:t>IncrementColumnValue</a:t>
            </a:r>
            <a:endParaRPr lang="en-US" dirty="0" smtClean="0"/>
          </a:p>
          <a:p>
            <a:r>
              <a:rPr lang="en-US" dirty="0" smtClean="0"/>
              <a:t>MapReduce Source and Sink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Column family: ~ table</a:t>
            </a:r>
          </a:p>
          <a:p>
            <a:r>
              <a:rPr lang="en-US" dirty="0" smtClean="0"/>
              <a:t>Sparse, multi-dimensional map</a:t>
            </a:r>
          </a:p>
          <a:p>
            <a:r>
              <a:rPr lang="en-US" dirty="0" smtClean="0"/>
              <a:t>(row, column, timestamp) </a:t>
            </a:r>
            <a:r>
              <a:rPr lang="en-US" dirty="0" smtClean="0">
                <a:sym typeface="Wingdings"/>
              </a:rPr>
              <a:t> cell</a:t>
            </a:r>
          </a:p>
          <a:p>
            <a:r>
              <a:rPr lang="en-US" dirty="0" smtClean="0">
                <a:sym typeface="Wingdings"/>
              </a:rPr>
              <a:t>Region: contiguous set of lexicographically sorted rows</a:t>
            </a:r>
          </a:p>
          <a:p>
            <a:pPr lvl="1"/>
            <a:r>
              <a:rPr lang="en-US" dirty="0" smtClean="0">
                <a:sym typeface="Wingdings"/>
              </a:rPr>
              <a:t>Unit of scalability</a:t>
            </a:r>
            <a:endParaRPr lang="en-US" dirty="0">
              <a:sym typeface="Wingdings"/>
            </a:endParaRPr>
          </a:p>
          <a:p>
            <a:r>
              <a:rPr lang="en-US" dirty="0"/>
              <a:t>HBase does have JOIN</a:t>
            </a:r>
          </a:p>
          <a:p>
            <a:pPr lvl="1"/>
            <a:r>
              <a:rPr lang="en-US" dirty="0" err="1"/>
              <a:t>Denormalization</a:t>
            </a:r>
            <a:r>
              <a:rPr lang="en-US" dirty="0"/>
              <a:t> is the common </a:t>
            </a:r>
            <a:r>
              <a:rPr lang="en-US" dirty="0" smtClean="0"/>
              <a:t>workaround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Schema design is essential</a:t>
            </a:r>
          </a:p>
          <a:p>
            <a:r>
              <a:rPr lang="en-US" dirty="0" smtClean="0">
                <a:sym typeface="Wingdings"/>
              </a:rPr>
              <a:t>Bloom filters automatically generated</a:t>
            </a:r>
          </a:p>
          <a:p>
            <a:pPr lvl="1"/>
            <a:r>
              <a:rPr lang="en-US" dirty="0" smtClean="0">
                <a:sym typeface="Wingdings"/>
              </a:rPr>
              <a:t>Very fast for misses: non-existing keys</a:t>
            </a:r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4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HBase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Random read and write needed</a:t>
            </a:r>
          </a:p>
          <a:p>
            <a:r>
              <a:rPr lang="en-US" dirty="0" smtClean="0"/>
              <a:t>High speed</a:t>
            </a:r>
          </a:p>
          <a:p>
            <a:r>
              <a:rPr lang="en-US" dirty="0" smtClean="0"/>
              <a:t>Access pattern known in advance</a:t>
            </a:r>
          </a:p>
          <a:p>
            <a:r>
              <a:rPr lang="en-US" dirty="0" smtClean="0"/>
              <a:t>Data model is simple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Zookeper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Distributed coordination service </a:t>
            </a:r>
          </a:p>
          <a:p>
            <a:pPr lvl="1"/>
            <a:r>
              <a:rPr lang="en-US" dirty="0" smtClean="0"/>
              <a:t>Uses a shared hierarchical namespace of </a:t>
            </a:r>
            <a:br>
              <a:rPr lang="en-US" dirty="0" smtClean="0"/>
            </a:br>
            <a:r>
              <a:rPr lang="en-US" dirty="0" smtClean="0"/>
              <a:t>data registers</a:t>
            </a:r>
          </a:p>
          <a:p>
            <a:r>
              <a:rPr lang="en-US" dirty="0" smtClean="0"/>
              <a:t>Loosely coupled</a:t>
            </a:r>
          </a:p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Automatic failover, uses majority voting</a:t>
            </a:r>
          </a:p>
          <a:p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All reads are from memory</a:t>
            </a:r>
          </a:p>
          <a:p>
            <a:r>
              <a:rPr lang="en-US" dirty="0" smtClean="0"/>
              <a:t>Widespread</a:t>
            </a:r>
          </a:p>
          <a:p>
            <a:pPr lvl="1"/>
            <a:r>
              <a:rPr lang="en-US" dirty="0" smtClean="0"/>
              <a:t>Many modern distributed technologies depend on 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1255" y="152400"/>
            <a:ext cx="1444580" cy="20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Common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</a:p>
          <a:p>
            <a:r>
              <a:rPr lang="en-US" dirty="0" smtClean="0"/>
              <a:t>Cluster management</a:t>
            </a:r>
          </a:p>
          <a:p>
            <a:pPr lvl="1"/>
            <a:r>
              <a:rPr lang="en-US" dirty="0" smtClean="0"/>
              <a:t>Who is available?</a:t>
            </a:r>
          </a:p>
          <a:p>
            <a:r>
              <a:rPr lang="en-US" dirty="0" smtClean="0"/>
              <a:t>Distributed synchronization</a:t>
            </a:r>
          </a:p>
          <a:p>
            <a:r>
              <a:rPr lang="en-US" dirty="0" smtClean="0"/>
              <a:t>Naming service</a:t>
            </a:r>
          </a:p>
          <a:p>
            <a:r>
              <a:rPr lang="en-US" dirty="0" smtClean="0"/>
              <a:t>Client rebalancing, leader election</a:t>
            </a:r>
          </a:p>
          <a:p>
            <a:r>
              <a:rPr lang="en-US" dirty="0" smtClean="0"/>
              <a:t>Simple, but highly reliable data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2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Hierarchical file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Atomic</a:t>
            </a:r>
            <a:endParaRPr lang="en-US" dirty="0"/>
          </a:p>
          <a:p>
            <a:r>
              <a:rPr lang="en-US" dirty="0" smtClean="0"/>
              <a:t>Consists of </a:t>
            </a:r>
            <a:r>
              <a:rPr lang="en-US" i="1" dirty="0" err="1" smtClean="0"/>
              <a:t>znodes</a:t>
            </a:r>
            <a:endParaRPr lang="en-US" i="1" dirty="0" smtClean="0"/>
          </a:p>
          <a:p>
            <a:pPr lvl="1"/>
            <a:r>
              <a:rPr lang="en-US" dirty="0" smtClean="0"/>
              <a:t>Byte arrays</a:t>
            </a:r>
          </a:p>
          <a:p>
            <a:pPr lvl="1"/>
            <a:r>
              <a:rPr lang="en-US" dirty="0" smtClean="0"/>
              <a:t>Persistent</a:t>
            </a:r>
          </a:p>
          <a:p>
            <a:pPr lvl="1"/>
            <a:r>
              <a:rPr lang="en-US" dirty="0" smtClean="0"/>
              <a:t>Ephemeral</a:t>
            </a:r>
          </a:p>
          <a:p>
            <a:r>
              <a:rPr lang="en-US" dirty="0" smtClean="0"/>
              <a:t>Watchers</a:t>
            </a:r>
          </a:p>
          <a:p>
            <a:pPr lvl="1"/>
            <a:r>
              <a:rPr lang="en-US" dirty="0" smtClean="0"/>
              <a:t>Pub-sub architecture</a:t>
            </a:r>
          </a:p>
          <a:p>
            <a:r>
              <a:rPr lang="en-US" dirty="0" smtClean="0"/>
              <a:t>Started as a Hadoop subproject, now a top level Apache project</a:t>
            </a:r>
          </a:p>
        </p:txBody>
      </p:sp>
    </p:spTree>
    <p:extLst>
      <p:ext uri="{BB962C8B-B14F-4D97-AF65-F5344CB8AC3E}">
        <p14:creationId xmlns:p14="http://schemas.microsoft.com/office/powerpoint/2010/main" val="2884265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19566</TotalTime>
  <Words>909</Words>
  <Application>Microsoft Macintosh PowerPoint</Application>
  <PresentationFormat>On-screen Show (4:3)</PresentationFormat>
  <Paragraphs>314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HBase</vt:lpstr>
      <vt:lpstr>HBase Features</vt:lpstr>
      <vt:lpstr>HBase API</vt:lpstr>
      <vt:lpstr>HBase Data Model</vt:lpstr>
      <vt:lpstr>When To Use HBase</vt:lpstr>
      <vt:lpstr>Zookeper</vt:lpstr>
      <vt:lpstr>Zookeeper Common Uses</vt:lpstr>
      <vt:lpstr>Zookeeper Architecture</vt:lpstr>
      <vt:lpstr>HCatalog</vt:lpstr>
      <vt:lpstr>Sqoop</vt:lpstr>
      <vt:lpstr>Flume</vt:lpstr>
      <vt:lpstr>Some Common Hadoop Systems</vt:lpstr>
      <vt:lpstr>YARN: Yet Another Resource Negotiator</vt:lpstr>
      <vt:lpstr>Resource Management with YARN</vt:lpstr>
      <vt:lpstr>YARN: Execution of Tasks</vt:lpstr>
      <vt:lpstr>Apache Tez</vt:lpstr>
      <vt:lpstr>Tez vs. Map Reduce in Execution</vt:lpstr>
      <vt:lpstr>Tez Benefits</vt:lpstr>
      <vt:lpstr>Beyond Classical Hadoop: Spark &amp; Flink</vt:lpstr>
      <vt:lpstr>Apache Spark</vt:lpstr>
      <vt:lpstr>Apache Spark</vt:lpstr>
      <vt:lpstr>Spark Execution Model</vt:lpstr>
      <vt:lpstr>Apache Flink Stack</vt:lpstr>
      <vt:lpstr>Apache Flink Characteristics</vt:lpstr>
      <vt:lpstr>Apache Kafka</vt:lpstr>
      <vt:lpstr>Kafka Use Cases</vt:lpstr>
      <vt:lpstr>Integrating Relational, Streams, and Hadoop</vt:lpstr>
      <vt:lpstr>Conclusion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v b</cp:lastModifiedBy>
  <cp:revision>789</cp:revision>
  <cp:lastPrinted>2014-04-15T20:58:29Z</cp:lastPrinted>
  <dcterms:created xsi:type="dcterms:W3CDTF">2014-03-31T20:09:59Z</dcterms:created>
  <dcterms:modified xsi:type="dcterms:W3CDTF">2016-01-17T22:50:20Z</dcterms:modified>
</cp:coreProperties>
</file>