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3" r:id="rId16"/>
    <p:sldId id="344" r:id="rId17"/>
    <p:sldId id="340" r:id="rId18"/>
    <p:sldId id="341" r:id="rId19"/>
    <p:sldId id="342" r:id="rId20"/>
    <p:sldId id="345" r:id="rId21"/>
    <p:sldId id="346" r:id="rId22"/>
    <p:sldId id="347" r:id="rId23"/>
    <p:sldId id="348" r:id="rId24"/>
    <p:sldId id="34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3"/>
            <p14:sldId id="344"/>
            <p14:sldId id="340"/>
            <p14:sldId id="341"/>
            <p14:sldId id="342"/>
            <p14:sldId id="345"/>
            <p14:sldId id="346"/>
            <p14:sldId id="347"/>
            <p14:sldId id="348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14" d="100"/>
          <a:sy n="114" d="100"/>
        </p:scale>
        <p:origin x="-112" y="-25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Hive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Database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USE</a:t>
            </a:r>
            <a:r>
              <a:rPr lang="en-US" dirty="0" smtClean="0"/>
              <a:t> command sets a database as your working database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USE sales;</a:t>
            </a:r>
          </a:p>
          <a:p>
            <a:pPr marL="392113" indent="-342900"/>
            <a:r>
              <a:rPr lang="en-US" dirty="0" smtClean="0"/>
              <a:t>After you </a:t>
            </a:r>
            <a:r>
              <a:rPr lang="en-US" sz="2000" dirty="0" smtClean="0">
                <a:latin typeface="Monaco"/>
                <a:cs typeface="Monaco"/>
              </a:rPr>
              <a:t>USE</a:t>
            </a:r>
            <a:r>
              <a:rPr lang="en-US" dirty="0" smtClean="0"/>
              <a:t> a database, commands like </a:t>
            </a:r>
            <a:r>
              <a:rPr lang="en-US" sz="2000" dirty="0" smtClean="0">
                <a:latin typeface="Monaco"/>
                <a:cs typeface="Monaco"/>
              </a:rPr>
              <a:t>SHOW TABLES; </a:t>
            </a:r>
            <a:r>
              <a:rPr lang="en-US" dirty="0" smtClean="0"/>
              <a:t>will list the tables in that database</a:t>
            </a:r>
          </a:p>
          <a:p>
            <a:pPr marL="392113" indent="-342900"/>
            <a:r>
              <a:rPr lang="en-US" dirty="0" smtClean="0"/>
              <a:t>To find out what database is currently in use by the CLI, </a:t>
            </a:r>
            <a:r>
              <a:rPr lang="en-US" sz="2000" dirty="0" smtClean="0">
                <a:latin typeface="Monaco"/>
                <a:cs typeface="Monaco"/>
              </a:rPr>
              <a:t>use set </a:t>
            </a:r>
            <a:r>
              <a:rPr lang="en-US" sz="2000" dirty="0" err="1" smtClean="0">
                <a:latin typeface="Monaco"/>
                <a:cs typeface="Monaco"/>
              </a:rPr>
              <a:t>hive.cli.print.current.db</a:t>
            </a:r>
            <a:r>
              <a:rPr lang="en-US" sz="2000" dirty="0" smtClean="0">
                <a:latin typeface="Monaco"/>
                <a:cs typeface="Monaco"/>
              </a:rPr>
              <a:t>=true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8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Database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drop a database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DROP DATABASE IF EXISTS sales;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IF EXISTS </a:t>
            </a:r>
            <a:r>
              <a:rPr lang="en-US" dirty="0" smtClean="0"/>
              <a:t>clause is optional and suppresses a warning if sales doesn't exist</a:t>
            </a:r>
          </a:p>
          <a:p>
            <a:r>
              <a:rPr lang="en-US" dirty="0" smtClean="0"/>
              <a:t>Hive won't permit you to drop a database if it contains tables</a:t>
            </a:r>
          </a:p>
          <a:p>
            <a:pPr lvl="1"/>
            <a:r>
              <a:rPr lang="en-US" dirty="0" smtClean="0"/>
              <a:t>Drop the tables first</a:t>
            </a:r>
          </a:p>
          <a:p>
            <a:pPr lvl="1"/>
            <a:r>
              <a:rPr lang="en-US" dirty="0" smtClean="0"/>
              <a:t>Append </a:t>
            </a:r>
            <a:r>
              <a:rPr lang="en-US" sz="1800" dirty="0" smtClean="0">
                <a:latin typeface="Monaco"/>
                <a:cs typeface="Monaco"/>
              </a:rPr>
              <a:t>CASCADE</a:t>
            </a:r>
            <a:r>
              <a:rPr lang="en-US" dirty="0" smtClean="0"/>
              <a:t> keyword to the command which will cause Hive to drop the tables in the database first</a:t>
            </a:r>
          </a:p>
          <a:p>
            <a:r>
              <a:rPr lang="en-US" dirty="0" smtClean="0"/>
              <a:t>When a database is dropped, its directory is also deleted</a:t>
            </a:r>
          </a:p>
        </p:txBody>
      </p:sp>
    </p:spTree>
    <p:extLst>
      <p:ext uri="{BB962C8B-B14F-4D97-AF65-F5344CB8AC3E}">
        <p14:creationId xmlns:p14="http://schemas.microsoft.com/office/powerpoint/2010/main" val="69868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Database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can set key-value pairs in the </a:t>
            </a:r>
            <a:r>
              <a:rPr lang="en-US" sz="2000" dirty="0" smtClean="0">
                <a:latin typeface="Monaco"/>
                <a:cs typeface="Monaco"/>
              </a:rPr>
              <a:t>DBPROPERTIES</a:t>
            </a:r>
            <a:r>
              <a:rPr lang="en-US" dirty="0" smtClean="0"/>
              <a:t> for a database using the </a:t>
            </a:r>
            <a:r>
              <a:rPr lang="en-US" sz="2000" dirty="0" smtClean="0">
                <a:latin typeface="Monaco"/>
                <a:cs typeface="Monaco"/>
              </a:rPr>
              <a:t>ALTER DATABASE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No other metadata about the database can be changed including its name and directory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ALTER DATABASE sales SET DBPROPERTIES ('edited-by' = 'Joe </a:t>
            </a:r>
            <a:r>
              <a:rPr lang="en-US" sz="1800" dirty="0" err="1" smtClean="0">
                <a:latin typeface="Monaco"/>
                <a:cs typeface="Monaco"/>
              </a:rPr>
              <a:t>Dba</a:t>
            </a:r>
            <a:r>
              <a:rPr lang="en-US" sz="1800" dirty="0" smtClean="0">
                <a:latin typeface="Monaco"/>
                <a:cs typeface="Monaco"/>
              </a:rPr>
              <a:t>');</a:t>
            </a:r>
          </a:p>
          <a:p>
            <a:r>
              <a:rPr lang="en-US" dirty="0" smtClean="0"/>
              <a:t>There is no way to unset or delete a </a:t>
            </a:r>
            <a:r>
              <a:rPr lang="en-US" sz="2000" dirty="0" smtClean="0">
                <a:latin typeface="Monaco"/>
                <a:cs typeface="Monaco"/>
              </a:rPr>
              <a:t>DBPROPERTY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4488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 smtClean="0">
                <a:latin typeface="Monaco"/>
                <a:cs typeface="Monaco"/>
              </a:rPr>
              <a:t>CREATE TABLE IF NOT EXISTS  </a:t>
            </a:r>
            <a:r>
              <a:rPr lang="en-US" sz="1600" dirty="0" err="1" smtClean="0">
                <a:latin typeface="Monaco"/>
                <a:cs typeface="Monaco"/>
              </a:rPr>
              <a:t>human_resources.employees</a:t>
            </a:r>
            <a:r>
              <a:rPr lang="en-US" sz="1600" dirty="0" smtClean="0">
                <a:latin typeface="Monaco"/>
                <a:cs typeface="Monaco"/>
              </a:rPr>
              <a:t> (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name STRING COMMENT 'Employee name',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	salary FLOAT COMMENT 'Employee salary',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subordinates ARRAY&lt;STRING&gt; COMMENT 'Names of subordinates',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deductions MAP&lt;STRING, FLOAT&gt;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		COMMENT 'Keys are deduction names, values are %s',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address STRUCT&lt;</a:t>
            </a:r>
            <a:r>
              <a:rPr lang="en-US" sz="1600" dirty="0" err="1" smtClean="0">
                <a:latin typeface="Monaco"/>
                <a:cs typeface="Monaco"/>
              </a:rPr>
              <a:t>street:STRING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Monaco"/>
                <a:cs typeface="Monaco"/>
              </a:rPr>
              <a:t>city:STRING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Monaco"/>
                <a:cs typeface="Monaco"/>
              </a:rPr>
              <a:t>state:STRING</a:t>
            </a:r>
            <a:r>
              <a:rPr lang="en-US" sz="1600" dirty="0" smtClean="0">
                <a:latin typeface="Monaco"/>
                <a:cs typeface="Monaco"/>
              </a:rPr>
              <a:t>, </a:t>
            </a:r>
            <a:r>
              <a:rPr lang="en-US" sz="1600" dirty="0" err="1" smtClean="0">
                <a:latin typeface="Monaco"/>
                <a:cs typeface="Monaco"/>
              </a:rPr>
              <a:t>zip:INT</a:t>
            </a:r>
            <a:r>
              <a:rPr lang="en-US" sz="1600" dirty="0" smtClean="0">
                <a:latin typeface="Monaco"/>
                <a:cs typeface="Monaco"/>
              </a:rPr>
              <a:t>&gt; );</a:t>
            </a:r>
          </a:p>
          <a:p>
            <a:r>
              <a:rPr lang="en-US" dirty="0"/>
              <a:t>Y</a:t>
            </a:r>
            <a:r>
              <a:rPr lang="en-US" dirty="0" smtClean="0"/>
              <a:t>ou can prefix a database name if creating a table in a database that you are not currently </a:t>
            </a:r>
            <a:r>
              <a:rPr lang="en-US" smtClean="0"/>
              <a:t>"using"</a:t>
            </a:r>
            <a:endParaRPr lang="en-US" dirty="0" smtClean="0"/>
          </a:p>
          <a:p>
            <a:r>
              <a:rPr lang="en-US" dirty="0" smtClean="0"/>
              <a:t>If you add the option </a:t>
            </a:r>
            <a:r>
              <a:rPr lang="en-US" sz="2000" dirty="0" smtClean="0">
                <a:latin typeface="Monaco"/>
                <a:cs typeface="Monaco"/>
              </a:rPr>
              <a:t>IF NOT EXISTS</a:t>
            </a:r>
            <a:r>
              <a:rPr lang="en-US" dirty="0" smtClean="0"/>
              <a:t>, Hive will silently ignore the statement if the table already exists</a:t>
            </a:r>
          </a:p>
          <a:p>
            <a:pPr lvl="1"/>
            <a:r>
              <a:rPr lang="en-US" dirty="0" smtClean="0"/>
              <a:t>Useful in scripts that should create a table the first time they run</a:t>
            </a:r>
          </a:p>
        </p:txBody>
      </p:sp>
    </p:spTree>
    <p:extLst>
      <p:ext uri="{BB962C8B-B14F-4D97-AF65-F5344CB8AC3E}">
        <p14:creationId xmlns:p14="http://schemas.microsoft.com/office/powerpoint/2010/main" val="134430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Schema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can copy the schema but not the data of an existing table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CREATE TABLE IF NOT EXISTS human_resources.employees2 LIKE </a:t>
            </a:r>
            <a:r>
              <a:rPr lang="en-US" sz="1800" dirty="0" err="1" smtClean="0">
                <a:latin typeface="Monaco"/>
                <a:cs typeface="Monaco"/>
              </a:rPr>
              <a:t>human_resources.employees</a:t>
            </a:r>
            <a:r>
              <a:rPr lang="en-US" sz="1800" dirty="0" smtClean="0">
                <a:latin typeface="Monaco"/>
                <a:cs typeface="Monaco"/>
              </a:rPr>
              <a:t>;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2809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Most table properties can be altered with </a:t>
            </a:r>
            <a:r>
              <a:rPr lang="en-US" sz="2000" dirty="0" smtClean="0">
                <a:latin typeface="Monaco"/>
                <a:cs typeface="Monaco"/>
              </a:rPr>
              <a:t>ALTER TABLE</a:t>
            </a:r>
          </a:p>
          <a:p>
            <a:r>
              <a:rPr lang="en-US" sz="2000" dirty="0" smtClean="0">
                <a:latin typeface="Monaco"/>
                <a:cs typeface="Monaco"/>
              </a:rPr>
              <a:t>ALTER TABLE </a:t>
            </a:r>
            <a:r>
              <a:rPr lang="en-US" dirty="0" smtClean="0"/>
              <a:t>modifies table metadata </a:t>
            </a:r>
            <a:r>
              <a:rPr lang="en-US" i="1" dirty="0" smtClean="0"/>
              <a:t>only</a:t>
            </a:r>
            <a:r>
              <a:rPr lang="en-US" dirty="0" smtClean="0"/>
              <a:t> – it's up to the user to make sure that the actual data is correct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ALTER TABLE </a:t>
            </a:r>
            <a:r>
              <a:rPr lang="en-US" sz="1800" dirty="0" err="1" smtClean="0">
                <a:latin typeface="Monaco"/>
                <a:cs typeface="Monaco"/>
              </a:rPr>
              <a:t>log_messages</a:t>
            </a:r>
            <a:r>
              <a:rPr lang="en-US" sz="1800" dirty="0" smtClean="0">
                <a:latin typeface="Monaco"/>
                <a:cs typeface="Monaco"/>
              </a:rPr>
              <a:t> RENAME TO </a:t>
            </a:r>
            <a:r>
              <a:rPr lang="en-US" sz="1800" dirty="0" err="1" smtClean="0">
                <a:latin typeface="Monaco"/>
                <a:cs typeface="Monaco"/>
              </a:rPr>
              <a:t>logmsgs</a:t>
            </a:r>
            <a:r>
              <a:rPr lang="en-US" sz="1800" dirty="0" smtClean="0">
                <a:latin typeface="Monaco"/>
                <a:cs typeface="Monaco"/>
              </a:rPr>
              <a:t>;</a:t>
            </a:r>
          </a:p>
          <a:p>
            <a:r>
              <a:rPr lang="en-US" dirty="0" smtClean="0"/>
              <a:t>You can rename a column, change its position, type, or comment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ALTER TABLE </a:t>
            </a:r>
            <a:r>
              <a:rPr lang="en-US" sz="1800" dirty="0" err="1" smtClean="0">
                <a:latin typeface="Monaco"/>
                <a:cs typeface="Monaco"/>
              </a:rPr>
              <a:t>log_messages</a:t>
            </a:r>
            <a:r>
              <a:rPr lang="en-US" sz="1800" dirty="0" smtClean="0">
                <a:latin typeface="Monaco"/>
                <a:cs typeface="Monaco"/>
              </a:rPr>
              <a:t> CHANGE COLUMN </a:t>
            </a:r>
            <a:r>
              <a:rPr lang="en-US" sz="1800" dirty="0" err="1" smtClean="0">
                <a:latin typeface="Monaco"/>
                <a:cs typeface="Monaco"/>
              </a:rPr>
              <a:t>hms</a:t>
            </a:r>
            <a:r>
              <a:rPr lang="en-US" sz="1800" dirty="0" smtClean="0">
                <a:latin typeface="Monaco"/>
                <a:cs typeface="Monaco"/>
              </a:rPr>
              <a:t> </a:t>
            </a:r>
            <a:r>
              <a:rPr lang="en-US" sz="1800" dirty="0" err="1" smtClean="0">
                <a:latin typeface="Monaco"/>
                <a:cs typeface="Monaco"/>
              </a:rPr>
              <a:t>hours_minutes_seconds</a:t>
            </a:r>
            <a:r>
              <a:rPr lang="en-US" sz="1800" dirty="0" smtClean="0">
                <a:latin typeface="Monaco"/>
                <a:cs typeface="Monaco"/>
              </a:rPr>
              <a:t> INT AFTER severity</a:t>
            </a:r>
          </a:p>
          <a:p>
            <a:r>
              <a:rPr lang="en-US" dirty="0" smtClean="0"/>
              <a:t>You can add new columns to the end of the existing columns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ALTER TABLE </a:t>
            </a:r>
            <a:r>
              <a:rPr lang="en-US" sz="1800" dirty="0" err="1" smtClean="0">
                <a:latin typeface="Monaco"/>
                <a:cs typeface="Monaco"/>
              </a:rPr>
              <a:t>log_messages</a:t>
            </a:r>
            <a:r>
              <a:rPr lang="en-US" sz="1800" dirty="0" smtClean="0">
                <a:latin typeface="Monaco"/>
                <a:cs typeface="Monaco"/>
              </a:rPr>
              <a:t> ADD COLUMNS (</a:t>
            </a:r>
          </a:p>
          <a:p>
            <a:pPr marL="280988" lvl="1" indent="0">
              <a:buNone/>
            </a:pPr>
            <a:r>
              <a:rPr lang="en-US" sz="1800" dirty="0" smtClean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app_name</a:t>
            </a:r>
            <a:r>
              <a:rPr lang="en-US" sz="1800" dirty="0" smtClean="0">
                <a:latin typeface="Monaco"/>
                <a:cs typeface="Monaco"/>
              </a:rPr>
              <a:t> STRING COMMENT 'Application name',</a:t>
            </a:r>
          </a:p>
          <a:p>
            <a:pPr marL="280988" lvl="1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err="1" smtClean="0">
                <a:latin typeface="Monaco"/>
                <a:cs typeface="Monaco"/>
              </a:rPr>
              <a:t>session_id</a:t>
            </a:r>
            <a:r>
              <a:rPr lang="en-US" sz="1800" dirty="0" smtClean="0">
                <a:latin typeface="Monaco"/>
                <a:cs typeface="Monaco"/>
              </a:rPr>
              <a:t> LONG COMMENT 'Session id');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130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or Replace Columns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ALTER TABLE </a:t>
            </a:r>
            <a:r>
              <a:rPr lang="en-US" sz="2000" dirty="0" err="1" smtClean="0">
                <a:latin typeface="Monaco"/>
                <a:cs typeface="Monaco"/>
              </a:rPr>
              <a:t>log_messages</a:t>
            </a:r>
            <a:r>
              <a:rPr lang="en-US" sz="2000" dirty="0" smtClean="0">
                <a:latin typeface="Monaco"/>
                <a:cs typeface="Monaco"/>
              </a:rPr>
              <a:t> REPLACE COLUMNS (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hours_mins_secs</a:t>
            </a:r>
            <a:r>
              <a:rPr lang="en-US" sz="2000" dirty="0" smtClean="0">
                <a:latin typeface="Monaco"/>
                <a:cs typeface="Monaco"/>
              </a:rPr>
              <a:t> INT,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severity STRING,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message STRING );</a:t>
            </a:r>
          </a:p>
          <a:p>
            <a:r>
              <a:rPr lang="en-US" dirty="0" smtClean="0"/>
              <a:t>This statement will remove all existing columns and replaces them with the specified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8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vs. External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Hive has a concept of </a:t>
            </a:r>
            <a:r>
              <a:rPr lang="en-US" i="1" dirty="0" smtClean="0"/>
              <a:t>managed</a:t>
            </a:r>
            <a:r>
              <a:rPr lang="en-US" dirty="0" smtClean="0"/>
              <a:t> and </a:t>
            </a:r>
            <a:r>
              <a:rPr lang="en-US" i="1" dirty="0" smtClean="0"/>
              <a:t>external</a:t>
            </a:r>
            <a:r>
              <a:rPr lang="en-US" dirty="0" smtClean="0"/>
              <a:t> tables</a:t>
            </a:r>
          </a:p>
          <a:p>
            <a:endParaRPr lang="en-US" dirty="0" smtClean="0"/>
          </a:p>
          <a:p>
            <a:r>
              <a:rPr lang="en-US" dirty="0" smtClean="0"/>
              <a:t>For a </a:t>
            </a:r>
            <a:r>
              <a:rPr lang="en-US" i="1" dirty="0" smtClean="0"/>
              <a:t>managed</a:t>
            </a:r>
            <a:r>
              <a:rPr lang="en-US" dirty="0" smtClean="0"/>
              <a:t> table, Hive controls the lifecycle of the data</a:t>
            </a:r>
          </a:p>
          <a:p>
            <a:pPr lvl="1"/>
            <a:r>
              <a:rPr lang="en-US" dirty="0" smtClean="0"/>
              <a:t>Hive stores the data for the table in a subdirectory under the directory defined by </a:t>
            </a:r>
            <a:r>
              <a:rPr lang="en-US" sz="1800" dirty="0" err="1" smtClean="0">
                <a:latin typeface="Monaco"/>
                <a:cs typeface="Monaco"/>
              </a:rPr>
              <a:t>hive.metastore.warehouse.dir</a:t>
            </a:r>
            <a:endParaRPr lang="en-US" sz="1800" dirty="0" smtClean="0">
              <a:latin typeface="Monaco"/>
              <a:cs typeface="Monaco"/>
            </a:endParaRPr>
          </a:p>
          <a:p>
            <a:pPr lvl="1"/>
            <a:r>
              <a:rPr lang="en-US" dirty="0" smtClean="0"/>
              <a:t>When the managed table is dropped, Hive deletes the data in the table</a:t>
            </a:r>
          </a:p>
          <a:p>
            <a:r>
              <a:rPr lang="en-US" dirty="0" smtClean="0"/>
              <a:t>By default, the </a:t>
            </a:r>
            <a:r>
              <a:rPr lang="en-US" sz="2000" dirty="0" smtClean="0">
                <a:latin typeface="Monaco"/>
                <a:cs typeface="Monaco"/>
              </a:rPr>
              <a:t>CREATE TABLE </a:t>
            </a:r>
            <a:r>
              <a:rPr lang="en-US" dirty="0" smtClean="0"/>
              <a:t>command creates a </a:t>
            </a:r>
            <a:r>
              <a:rPr lang="en-US" i="1" dirty="0" smtClean="0"/>
              <a:t>managed</a:t>
            </a:r>
            <a:r>
              <a:rPr lang="en-US" dirty="0" smtClean="0"/>
              <a:t>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0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Suppose you have data that is created and primarily used by another tool like Pig</a:t>
            </a:r>
          </a:p>
          <a:p>
            <a:r>
              <a:rPr lang="en-US" dirty="0" smtClean="0"/>
              <a:t>You may want to run queries against it but not give Hive </a:t>
            </a:r>
            <a:r>
              <a:rPr lang="en-US" i="1" dirty="0" smtClean="0"/>
              <a:t>ownership</a:t>
            </a:r>
            <a:r>
              <a:rPr lang="en-US" dirty="0" smtClean="0"/>
              <a:t> of the data</a:t>
            </a:r>
          </a:p>
          <a:p>
            <a:r>
              <a:rPr lang="en-US" dirty="0" smtClean="0"/>
              <a:t>You can define an </a:t>
            </a:r>
            <a:r>
              <a:rPr lang="en-US" i="1" dirty="0" smtClean="0"/>
              <a:t>external</a:t>
            </a:r>
            <a:r>
              <a:rPr lang="en-US" dirty="0" smtClean="0"/>
              <a:t> table that points to that data but doesn't take ownership of it</a:t>
            </a:r>
          </a:p>
          <a:p>
            <a:r>
              <a:rPr lang="en-US" dirty="0" smtClean="0"/>
              <a:t>When you drop an external table, the data </a:t>
            </a:r>
            <a:r>
              <a:rPr lang="en-US" i="1" dirty="0" smtClean="0"/>
              <a:t>is not deleted </a:t>
            </a:r>
            <a:r>
              <a:rPr lang="en-US" dirty="0" smtClean="0"/>
              <a:t>although the Hive </a:t>
            </a:r>
            <a:r>
              <a:rPr lang="en-US" i="1" dirty="0" smtClean="0"/>
              <a:t>metadata</a:t>
            </a:r>
            <a:r>
              <a:rPr lang="en-US" dirty="0" smtClean="0"/>
              <a:t> for that table will be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4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External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CREATE EXTERNAL TABLE IF NOT EXISTS stocks (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exchange STRING,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symbol STRING 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  ROW FORMAT DELIMITED FIELDS TERMINATED BY ',',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LOCATION '/data/stocks';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EXTERNAL</a:t>
            </a:r>
            <a:r>
              <a:rPr lang="en-US" dirty="0" smtClean="0"/>
              <a:t> keyword tells Hive this table is external and the </a:t>
            </a:r>
            <a:r>
              <a:rPr lang="en-US" sz="2000" dirty="0" smtClean="0">
                <a:latin typeface="Monaco"/>
                <a:cs typeface="Monaco"/>
              </a:rPr>
              <a:t>LOCATION</a:t>
            </a:r>
            <a:r>
              <a:rPr lang="en-US" dirty="0" smtClean="0"/>
              <a:t> clause is required to tell Hive where it is located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8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That Kind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76400"/>
            <a:ext cx="5105400" cy="389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1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Partitioned, Managed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Partitioning tables can have performance benefits and helps organize data in a logical fashion</a:t>
            </a:r>
          </a:p>
          <a:p>
            <a:r>
              <a:rPr lang="en-US" dirty="0" smtClean="0"/>
              <a:t>Imagine that you work in a multinational company and HR runs queries with </a:t>
            </a:r>
            <a:r>
              <a:rPr lang="en-US" sz="2000" dirty="0" smtClean="0">
                <a:latin typeface="Monaco"/>
                <a:cs typeface="Monaco"/>
              </a:rPr>
              <a:t>WHERE</a:t>
            </a:r>
            <a:r>
              <a:rPr lang="en-US" dirty="0" smtClean="0"/>
              <a:t> clauses that restrict results to a particular country</a:t>
            </a:r>
          </a:p>
          <a:p>
            <a:r>
              <a:rPr lang="en-US" sz="2000" dirty="0" smtClean="0">
                <a:latin typeface="Monaco"/>
                <a:cs typeface="Monaco"/>
              </a:rPr>
              <a:t>CREATE TABLE employees (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name STRING,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salary FLOAT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address STRUCT&lt;</a:t>
            </a:r>
            <a:r>
              <a:rPr lang="en-US" sz="2000" dirty="0" err="1" smtClean="0">
                <a:latin typeface="Monaco"/>
                <a:cs typeface="Monaco"/>
              </a:rPr>
              <a:t>street:STRING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city:STRING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state:STRING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zip:INT</a:t>
            </a:r>
            <a:r>
              <a:rPr lang="en-US" sz="2000" dirty="0" smtClean="0">
                <a:latin typeface="Monaco"/>
                <a:cs typeface="Monaco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PARTITIONED BY ( country STRING, </a:t>
            </a:r>
            <a:r>
              <a:rPr lang="en-US" sz="2000" dirty="0" err="1" smtClean="0">
                <a:latin typeface="Monaco"/>
                <a:cs typeface="Monaco"/>
              </a:rPr>
              <a:t>state:STRING</a:t>
            </a:r>
            <a:r>
              <a:rPr lang="en-US" sz="2000" dirty="0" smtClean="0">
                <a:latin typeface="Monaco"/>
                <a:cs typeface="Monaco"/>
              </a:rPr>
              <a:t> );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224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Table Storage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Partitioning tables changes how Hive structures the data storage</a:t>
            </a:r>
          </a:p>
          <a:p>
            <a:r>
              <a:rPr lang="en-US" dirty="0" smtClean="0"/>
              <a:t>The previous example would create subdirectories reflecting the partitioning structure</a:t>
            </a:r>
          </a:p>
          <a:p>
            <a:pPr marL="280988" lvl="1" indent="0">
              <a:buNone/>
            </a:pPr>
            <a:r>
              <a:rPr lang="is-IS" sz="1800" dirty="0" smtClean="0">
                <a:latin typeface="Monaco"/>
                <a:cs typeface="Monaco"/>
              </a:rPr>
              <a:t>...</a:t>
            </a:r>
          </a:p>
          <a:p>
            <a:pPr marL="280988" lvl="1" indent="0">
              <a:buNone/>
            </a:pPr>
            <a:r>
              <a:rPr lang="is-IS" sz="1800" dirty="0" smtClean="0">
                <a:latin typeface="Monaco"/>
                <a:cs typeface="Monaco"/>
              </a:rPr>
              <a:t>.../employees/country=CA/state=AB</a:t>
            </a:r>
          </a:p>
          <a:p>
            <a:pPr marL="280988" lvl="1" indent="0">
              <a:buNone/>
            </a:pPr>
            <a:r>
              <a:rPr lang="is-IS" sz="1800" dirty="0" smtClean="0">
                <a:latin typeface="Monaco"/>
                <a:cs typeface="Monaco"/>
              </a:rPr>
              <a:t>.../employees/country=CA/state=BC</a:t>
            </a:r>
          </a:p>
          <a:p>
            <a:pPr marL="280988" lvl="1" indent="0">
              <a:buNone/>
            </a:pPr>
            <a:r>
              <a:rPr lang="is-IS" sz="1800" dirty="0" smtClean="0">
                <a:latin typeface="Monaco"/>
                <a:cs typeface="Monaco"/>
              </a:rPr>
              <a:t>...</a:t>
            </a:r>
          </a:p>
          <a:p>
            <a:pPr marL="280988" lvl="1" indent="0">
              <a:buNone/>
            </a:pPr>
            <a:r>
              <a:rPr lang="is-IS" sz="1800" dirty="0" smtClean="0">
                <a:latin typeface="Monaco"/>
                <a:cs typeface="Monaco"/>
              </a:rPr>
              <a:t>.../employees/country=US/state=AL</a:t>
            </a:r>
          </a:p>
          <a:p>
            <a:pPr marL="280988" lvl="1" indent="0">
              <a:buNone/>
            </a:pPr>
            <a:r>
              <a:rPr lang="is-IS" sz="1800" dirty="0" smtClean="0">
                <a:latin typeface="Monaco"/>
                <a:cs typeface="Monaco"/>
              </a:rPr>
              <a:t>.../employees/country=US/state=AK</a:t>
            </a:r>
          </a:p>
          <a:p>
            <a:pPr marL="280988" lvl="1" indent="0">
              <a:buNone/>
            </a:pPr>
            <a:r>
              <a:rPr lang="is-IS" sz="1800" dirty="0" smtClean="0">
                <a:latin typeface="Monaco"/>
                <a:cs typeface="Monaco"/>
              </a:rPr>
              <a:t>...</a:t>
            </a:r>
            <a:endParaRPr lang="en-US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521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partition keys are </a:t>
            </a:r>
            <a:r>
              <a:rPr lang="en-US" sz="2000" dirty="0" smtClean="0">
                <a:latin typeface="Monaco"/>
                <a:cs typeface="Monaco"/>
              </a:rPr>
              <a:t>country</a:t>
            </a:r>
            <a:r>
              <a:rPr lang="en-US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state</a:t>
            </a:r>
            <a:r>
              <a:rPr lang="en-US" dirty="0" smtClean="0"/>
              <a:t> in this case and behave like regular columns</a:t>
            </a:r>
          </a:p>
          <a:p>
            <a:pPr lvl="1"/>
            <a:r>
              <a:rPr lang="en-US" dirty="0" smtClean="0"/>
              <a:t>SELECT * from employees WHERE country = 'US' and state = 'TX';</a:t>
            </a:r>
          </a:p>
          <a:p>
            <a:r>
              <a:rPr lang="en-US" dirty="0" smtClean="0"/>
              <a:t>Now Hive only has to scan the contents of one directory even if we have thousands of country and state directories</a:t>
            </a:r>
          </a:p>
          <a:p>
            <a:r>
              <a:rPr lang="en-US" dirty="0" smtClean="0"/>
              <a:t>For very large data sets, partitioning can dramatically improve query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4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Partitioned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Partitioning external tables gives you a way to share data with other tools while still optimizing query performance</a:t>
            </a:r>
          </a:p>
          <a:p>
            <a:r>
              <a:rPr lang="en-US" dirty="0" smtClean="0"/>
              <a:t>Suppose there are log files that need to be analyzed and a day's worth of log data is the correct size for a partition</a:t>
            </a:r>
          </a:p>
          <a:p>
            <a:r>
              <a:rPr lang="en-US" sz="2000" dirty="0" smtClean="0">
                <a:latin typeface="Monaco"/>
                <a:cs typeface="Monaco"/>
              </a:rPr>
              <a:t>CREATE TABLE IF NOT EXISTS </a:t>
            </a:r>
            <a:r>
              <a:rPr lang="en-US" sz="2000" dirty="0" err="1" smtClean="0">
                <a:latin typeface="Monaco"/>
                <a:cs typeface="Monaco"/>
              </a:rPr>
              <a:t>log_messages</a:t>
            </a:r>
            <a:r>
              <a:rPr lang="en-US" sz="2000" dirty="0" smtClean="0">
                <a:latin typeface="Monaco"/>
                <a:cs typeface="Monaco"/>
              </a:rPr>
              <a:t> (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hours_minutes_seconds</a:t>
            </a:r>
            <a:r>
              <a:rPr lang="en-US" sz="2000" dirty="0" smtClean="0">
                <a:latin typeface="Monaco"/>
                <a:cs typeface="Monaco"/>
              </a:rPr>
              <a:t> INT,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severity STRING,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message STRING )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PARITIONED BY (year INT, month INT, day INT)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 ROW FORMAT DELIMITED FIELDS TERMINATED BY '\t';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9945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Partition to External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an external table, partitions are added separately to specify the location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ALTER TABLE </a:t>
            </a:r>
            <a:r>
              <a:rPr lang="en-US" sz="1800" dirty="0" err="1" smtClean="0">
                <a:latin typeface="Monaco"/>
                <a:cs typeface="Monaco"/>
              </a:rPr>
              <a:t>log_messages</a:t>
            </a:r>
            <a:r>
              <a:rPr lang="en-US" sz="1800" dirty="0" smtClean="0">
                <a:latin typeface="Monaco"/>
                <a:cs typeface="Monaco"/>
              </a:rPr>
              <a:t> ADD PARTITION(year = 2016, month = 1, day = 2) LOCATION '</a:t>
            </a:r>
            <a:r>
              <a:rPr lang="en-US" sz="1800" dirty="0" err="1" smtClean="0">
                <a:latin typeface="Monaco"/>
                <a:cs typeface="Monaco"/>
              </a:rPr>
              <a:t>hdfs</a:t>
            </a:r>
            <a:r>
              <a:rPr lang="en-US" sz="1800" dirty="0" smtClean="0">
                <a:latin typeface="Monaco"/>
                <a:cs typeface="Monaco"/>
              </a:rPr>
              <a:t>://server/data/</a:t>
            </a:r>
            <a:r>
              <a:rPr lang="en-US" sz="1800" dirty="0" err="1" smtClean="0">
                <a:latin typeface="Monaco"/>
                <a:cs typeface="Monaco"/>
              </a:rPr>
              <a:t>log_messages</a:t>
            </a:r>
            <a:r>
              <a:rPr lang="en-US" sz="1800" dirty="0" smtClean="0">
                <a:latin typeface="Monaco"/>
                <a:cs typeface="Monaco"/>
              </a:rPr>
              <a:t>/2016/01/02';</a:t>
            </a:r>
          </a:p>
          <a:p>
            <a:r>
              <a:rPr lang="en-US" dirty="0" smtClean="0"/>
              <a:t>Like non-partitioned external tables, Hive does not own the data and does not delete data if the table </a:t>
            </a:r>
            <a:r>
              <a:rPr lang="en-US" smtClean="0"/>
              <a:t>is dropped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0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Hive?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Apache Hive </a:t>
            </a:r>
            <a:r>
              <a:rPr lang="en-US" dirty="0" smtClean="0"/>
              <a:t>is a data warehouse infrastructure built on top of </a:t>
            </a:r>
            <a:r>
              <a:rPr lang="en-US" dirty="0" err="1" smtClean="0"/>
              <a:t>Hadoop</a:t>
            </a:r>
            <a:r>
              <a:rPr lang="en-US" dirty="0" smtClean="0"/>
              <a:t> for providing data summarization, query, and analysis</a:t>
            </a:r>
          </a:p>
          <a:p>
            <a:r>
              <a:rPr lang="en-US" dirty="0" smtClean="0"/>
              <a:t>Provides a SQL-like language called </a:t>
            </a:r>
            <a:r>
              <a:rPr lang="en-US" dirty="0" err="1" smtClean="0"/>
              <a:t>HiveQL</a:t>
            </a:r>
            <a:endParaRPr lang="en-US" dirty="0" smtClean="0"/>
          </a:p>
          <a:p>
            <a:r>
              <a:rPr lang="en-US" dirty="0" smtClean="0"/>
              <a:t>Best suited for applications where data is relatively static and fast response times are not required</a:t>
            </a:r>
          </a:p>
          <a:p>
            <a:r>
              <a:rPr lang="en-US" dirty="0" smtClean="0"/>
              <a:t>Abstraction over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Internally </a:t>
            </a:r>
            <a:r>
              <a:rPr lang="en-US" dirty="0" err="1" smtClean="0"/>
              <a:t>HiveQL</a:t>
            </a:r>
            <a:r>
              <a:rPr lang="en-US" dirty="0" smtClean="0"/>
              <a:t> is converted into Map and Reduce tasks in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Developed to make programming </a:t>
            </a:r>
            <a:r>
              <a:rPr lang="en-US" dirty="0" err="1" smtClean="0"/>
              <a:t>MapReduce</a:t>
            </a:r>
            <a:r>
              <a:rPr lang="en-US" dirty="0" smtClean="0"/>
              <a:t> jobs easier than using Java</a:t>
            </a:r>
          </a:p>
          <a:p>
            <a:r>
              <a:rPr lang="en-US" dirty="0"/>
              <a:t>Project originally started by Facebook in 2008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vs. Hive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Both were developed as independent projects</a:t>
            </a:r>
          </a:p>
          <a:p>
            <a:pPr marL="280988" lvl="1" indent="-280988"/>
            <a:r>
              <a:rPr lang="en-US" sz="2200" dirty="0"/>
              <a:t>Pig is a procedural data flow language (Pig Latin) where Hive has a declarative language (</a:t>
            </a:r>
            <a:r>
              <a:rPr lang="en-US" sz="2200" dirty="0" err="1"/>
              <a:t>HiveQL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Hive is a good choice:</a:t>
            </a:r>
          </a:p>
          <a:p>
            <a:pPr lvl="1"/>
            <a:r>
              <a:rPr lang="en-US" dirty="0" smtClean="0"/>
              <a:t>when you want to query the data</a:t>
            </a:r>
          </a:p>
          <a:p>
            <a:pPr lvl="1"/>
            <a:r>
              <a:rPr lang="en-US" dirty="0" smtClean="0"/>
              <a:t>if you are familiar with SQL</a:t>
            </a:r>
          </a:p>
          <a:p>
            <a:pPr lvl="1"/>
            <a:r>
              <a:rPr lang="en-US" dirty="0" smtClean="0"/>
              <a:t>when you have </a:t>
            </a:r>
            <a:r>
              <a:rPr lang="en-US" b="1" dirty="0" smtClean="0"/>
              <a:t>structured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Pig is a good choice:</a:t>
            </a:r>
          </a:p>
          <a:p>
            <a:pPr lvl="1"/>
            <a:r>
              <a:rPr lang="en-US" dirty="0" smtClean="0"/>
              <a:t>for Extract -&gt; Transform -&gt; Load</a:t>
            </a:r>
          </a:p>
          <a:p>
            <a:pPr lvl="1"/>
            <a:r>
              <a:rPr lang="en-US" dirty="0" smtClean="0"/>
              <a:t>preparing your data so that it is easier to analyze</a:t>
            </a:r>
          </a:p>
          <a:p>
            <a:pPr lvl="1"/>
            <a:r>
              <a:rPr lang="en-US" dirty="0" smtClean="0"/>
              <a:t>when you have a long series of steps to perform</a:t>
            </a:r>
          </a:p>
          <a:p>
            <a:pPr lvl="1"/>
            <a:r>
              <a:rPr lang="en-US" dirty="0" smtClean="0"/>
              <a:t>when you have </a:t>
            </a:r>
            <a:r>
              <a:rPr lang="en-US" b="1" dirty="0" smtClean="0"/>
              <a:t>unstructured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Both compile to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</p:txBody>
      </p:sp>
    </p:spTree>
    <p:extLst>
      <p:ext uri="{BB962C8B-B14F-4D97-AF65-F5344CB8AC3E}">
        <p14:creationId xmlns:p14="http://schemas.microsoft.com/office/powerpoint/2010/main" val="297650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Hive runs on top 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hive</a:t>
            </a:r>
            <a:r>
              <a:rPr lang="en-US" dirty="0" smtClean="0"/>
              <a:t> command line interface can be used to type in statements one at a time or run Hive scripts</a:t>
            </a:r>
          </a:p>
          <a:p>
            <a:r>
              <a:rPr lang="en-US" dirty="0" smtClean="0"/>
              <a:t>An optional </a:t>
            </a:r>
            <a:r>
              <a:rPr lang="en-US" dirty="0" err="1" smtClean="0"/>
              <a:t>HiveServer</a:t>
            </a:r>
            <a:r>
              <a:rPr lang="en-US" dirty="0" smtClean="0"/>
              <a:t> can be installed that allows remote client to submit requests to Hive</a:t>
            </a:r>
          </a:p>
          <a:p>
            <a:pPr lvl="1"/>
            <a:r>
              <a:rPr lang="en-US" dirty="0" err="1" smtClean="0"/>
              <a:t>HiveServer</a:t>
            </a:r>
            <a:r>
              <a:rPr lang="en-US" dirty="0"/>
              <a:t> </a:t>
            </a:r>
            <a:r>
              <a:rPr lang="en-US" dirty="0" smtClean="0"/>
              <a:t>is built on top of Apache Thrift</a:t>
            </a:r>
          </a:p>
          <a:p>
            <a:pPr lvl="1"/>
            <a:r>
              <a:rPr lang="en-US" dirty="0" smtClean="0"/>
              <a:t>Access using JDBC and ODBC are also provided</a:t>
            </a:r>
          </a:p>
          <a:p>
            <a:r>
              <a:rPr lang="en-US" dirty="0" smtClean="0"/>
              <a:t>Hive web interface (HWI)</a:t>
            </a:r>
          </a:p>
          <a:p>
            <a:r>
              <a:rPr lang="en-US" dirty="0" smtClean="0"/>
              <a:t>All Hive installations require a </a:t>
            </a:r>
            <a:r>
              <a:rPr lang="en-US" i="1" dirty="0" err="1" smtClean="0"/>
              <a:t>metastore</a:t>
            </a:r>
            <a:r>
              <a:rPr lang="en-US" dirty="0" smtClean="0"/>
              <a:t> service which Hive uses to store table schemas and other metadata</a:t>
            </a:r>
          </a:p>
          <a:p>
            <a:pPr lvl="1"/>
            <a:r>
              <a:rPr lang="en-US" dirty="0" smtClean="0"/>
              <a:t>By default, Hive uses a built in Derby SQL server</a:t>
            </a:r>
          </a:p>
          <a:p>
            <a:pPr lvl="1"/>
            <a:r>
              <a:rPr lang="en-US" dirty="0" smtClean="0"/>
              <a:t>For clusters, MySQL or </a:t>
            </a:r>
            <a:r>
              <a:rPr lang="en-US" dirty="0" err="1" smtClean="0"/>
              <a:t>PostgresSQL</a:t>
            </a:r>
            <a:r>
              <a:rPr lang="en-US" dirty="0" smtClean="0"/>
              <a:t> are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Hive Modules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Hive Architecture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5347"/>
            <a:ext cx="4800600" cy="56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is the Hive query language</a:t>
            </a:r>
          </a:p>
          <a:p>
            <a:r>
              <a:rPr lang="en-US" dirty="0" smtClean="0"/>
              <a:t>Based on SQL but does not fully conform to any ANSI SQL standard</a:t>
            </a:r>
          </a:p>
          <a:p>
            <a:r>
              <a:rPr lang="en-US" dirty="0" smtClean="0"/>
              <a:t>Hive does not support row-level inserts, updates, and deletes</a:t>
            </a:r>
          </a:p>
          <a:p>
            <a:r>
              <a:rPr lang="en-US" dirty="0" smtClean="0"/>
              <a:t>Hive does not support transactions</a:t>
            </a:r>
          </a:p>
          <a:p>
            <a:r>
              <a:rPr lang="en-US" dirty="0" smtClean="0"/>
              <a:t>Hive adds some extensions to provide better performance in the context of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Like Pig, Hive supports User Defined Functions (UDF)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1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Hive concept of a database is a collection of tables</a:t>
            </a:r>
          </a:p>
          <a:p>
            <a:r>
              <a:rPr lang="en-US" dirty="0" smtClean="0"/>
              <a:t>Hive creates a top level directory for each database with files for tables contained within</a:t>
            </a:r>
          </a:p>
          <a:p>
            <a:r>
              <a:rPr lang="en-US" dirty="0"/>
              <a:t>If you don't specify a database, the </a:t>
            </a:r>
            <a:r>
              <a:rPr lang="en-US" sz="2000" dirty="0">
                <a:latin typeface="Monaco"/>
                <a:cs typeface="Monaco"/>
              </a:rPr>
              <a:t>default</a:t>
            </a:r>
            <a:r>
              <a:rPr lang="en-US" dirty="0"/>
              <a:t> database is used</a:t>
            </a:r>
          </a:p>
          <a:p>
            <a:pPr lvl="1"/>
            <a:r>
              <a:rPr lang="en-US" sz="1800" dirty="0">
                <a:latin typeface="Monaco"/>
                <a:cs typeface="Monaco"/>
              </a:rPr>
              <a:t>hive&gt; CREATE DATABASE sales</a:t>
            </a:r>
            <a:r>
              <a:rPr lang="en-US" sz="1800" dirty="0" smtClean="0">
                <a:latin typeface="Monaco"/>
                <a:cs typeface="Monaco"/>
              </a:rPr>
              <a:t>;</a:t>
            </a:r>
            <a:endParaRPr lang="en-US" dirty="0" smtClean="0"/>
          </a:p>
          <a:p>
            <a:r>
              <a:rPr lang="en-US" dirty="0" smtClean="0"/>
              <a:t>You can see databases that exist with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SHOW DATABASES;</a:t>
            </a:r>
          </a:p>
          <a:p>
            <a:pPr marL="280988" lvl="1" indent="0">
              <a:buNone/>
            </a:pPr>
            <a:r>
              <a:rPr lang="en-US" sz="1800" dirty="0" smtClean="0">
                <a:latin typeface="Monaco"/>
                <a:cs typeface="Monaco"/>
              </a:rPr>
              <a:t>	default</a:t>
            </a:r>
          </a:p>
          <a:p>
            <a:pPr marL="280988" lvl="1" indent="0">
              <a:buNone/>
            </a:pPr>
            <a:r>
              <a:rPr lang="en-US" sz="1800" dirty="0">
                <a:latin typeface="Monaco"/>
                <a:cs typeface="Monaco"/>
              </a:rPr>
              <a:t>	</a:t>
            </a:r>
            <a:r>
              <a:rPr lang="en-US" sz="1800" dirty="0" smtClean="0">
                <a:latin typeface="Monaco"/>
                <a:cs typeface="Monaco"/>
              </a:rPr>
              <a:t>sales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SHOW DATABASES LIKE 's.*';</a:t>
            </a:r>
          </a:p>
          <a:p>
            <a:pPr marL="280988" lvl="1" indent="0">
              <a:buNone/>
            </a:pPr>
            <a:r>
              <a:rPr lang="en-US" sz="1800" dirty="0" smtClean="0">
                <a:latin typeface="Monaco"/>
                <a:cs typeface="Monaco"/>
              </a:rPr>
              <a:t>	sales</a:t>
            </a:r>
          </a:p>
        </p:txBody>
      </p:sp>
    </p:spTree>
    <p:extLst>
      <p:ext uri="{BB962C8B-B14F-4D97-AF65-F5344CB8AC3E}">
        <p14:creationId xmlns:p14="http://schemas.microsoft.com/office/powerpoint/2010/main" val="327700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can override the desired location for the database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CREATE DATABASE sales</a:t>
            </a:r>
          </a:p>
          <a:p>
            <a:pPr marL="280988" lvl="1" indent="0">
              <a:buNone/>
            </a:pP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&gt; LOCATION '/my/preferred/directory';</a:t>
            </a:r>
          </a:p>
          <a:p>
            <a:r>
              <a:rPr lang="en-US" dirty="0" smtClean="0"/>
              <a:t>You can add a descriptive comment to the database which will be shown by the </a:t>
            </a:r>
            <a:r>
              <a:rPr lang="en-US" sz="2000" dirty="0" smtClean="0">
                <a:latin typeface="Monaco"/>
                <a:cs typeface="Monaco"/>
              </a:rPr>
              <a:t>DESCRIBE DATABASE </a:t>
            </a:r>
            <a:r>
              <a:rPr lang="en-US" dirty="0" smtClean="0"/>
              <a:t>command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hive&gt; CREATE DATABASE sales</a:t>
            </a:r>
          </a:p>
          <a:p>
            <a:pPr marL="280988" lvl="1" indent="0">
              <a:buNone/>
            </a:pP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&gt; COMMENT 'Holds all sales tables';</a:t>
            </a:r>
          </a:p>
          <a:p>
            <a:pPr marL="392113" indent="-342900"/>
            <a:r>
              <a:rPr lang="en-US" dirty="0" smtClean="0"/>
              <a:t>You can associate key value properties with the database but their only function is to provide added information to the output of </a:t>
            </a:r>
            <a:r>
              <a:rPr lang="en-US" sz="2000" dirty="0" smtClean="0">
                <a:latin typeface="Monaco"/>
                <a:cs typeface="Monaco"/>
              </a:rPr>
              <a:t>DESCRIBE DATABASE EXTENDED &lt;database&gt;</a:t>
            </a:r>
          </a:p>
          <a:p>
            <a:pPr marL="623888" lvl="1" indent="-342900"/>
            <a:r>
              <a:rPr lang="en-US" sz="1800" dirty="0" smtClean="0">
                <a:latin typeface="Monaco"/>
                <a:cs typeface="Monaco"/>
              </a:rPr>
              <a:t>hive&gt; CREATE DATABASE sales</a:t>
            </a:r>
          </a:p>
          <a:p>
            <a:pPr marL="280988" lvl="1" indent="0">
              <a:buNone/>
            </a:pP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&gt; WITH DBPROPERTIES ('creator' = 'John Doe', 'date' = '2016-01-01');</a:t>
            </a:r>
          </a:p>
        </p:txBody>
      </p:sp>
    </p:spTree>
    <p:extLst>
      <p:ext uri="{BB962C8B-B14F-4D97-AF65-F5344CB8AC3E}">
        <p14:creationId xmlns:p14="http://schemas.microsoft.com/office/powerpoint/2010/main" val="185696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19469</TotalTime>
  <Words>1350</Words>
  <Application>Microsoft Macintosh PowerPoint</Application>
  <PresentationFormat>On-screen Show (4:3)</PresentationFormat>
  <Paragraphs>191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Not That Kind</vt:lpstr>
      <vt:lpstr>What is Hive?</vt:lpstr>
      <vt:lpstr>Pig vs. Hive</vt:lpstr>
      <vt:lpstr>Hive Components</vt:lpstr>
      <vt:lpstr>Major Hive Modules</vt:lpstr>
      <vt:lpstr>HiveQL</vt:lpstr>
      <vt:lpstr>Create Database</vt:lpstr>
      <vt:lpstr>Create Database Continued</vt:lpstr>
      <vt:lpstr>Use Database</vt:lpstr>
      <vt:lpstr>Drop Database</vt:lpstr>
      <vt:lpstr>Alter Database</vt:lpstr>
      <vt:lpstr>Creating Tables</vt:lpstr>
      <vt:lpstr>Copy Schema</vt:lpstr>
      <vt:lpstr>Alter Table</vt:lpstr>
      <vt:lpstr>Delete or Replace Columns</vt:lpstr>
      <vt:lpstr>Managed vs. External Tables</vt:lpstr>
      <vt:lpstr>External Tables</vt:lpstr>
      <vt:lpstr>Create an External Table</vt:lpstr>
      <vt:lpstr>Partitioned, Managed Tables</vt:lpstr>
      <vt:lpstr>Partitioned Table Storage</vt:lpstr>
      <vt:lpstr>Performance</vt:lpstr>
      <vt:lpstr>External Partitioned Tables</vt:lpstr>
      <vt:lpstr>Adding a Partition to External Table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Barrett Cervenka</cp:lastModifiedBy>
  <cp:revision>767</cp:revision>
  <cp:lastPrinted>2014-04-15T20:58:29Z</cp:lastPrinted>
  <dcterms:created xsi:type="dcterms:W3CDTF">2014-03-31T20:09:59Z</dcterms:created>
  <dcterms:modified xsi:type="dcterms:W3CDTF">2016-01-14T01:39:54Z</dcterms:modified>
</cp:coreProperties>
</file>