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51" r:id="rId17"/>
    <p:sldId id="341" r:id="rId18"/>
    <p:sldId id="352" r:id="rId19"/>
    <p:sldId id="342" r:id="rId20"/>
    <p:sldId id="343" r:id="rId21"/>
    <p:sldId id="344" r:id="rId22"/>
    <p:sldId id="345" r:id="rId23"/>
    <p:sldId id="346" r:id="rId24"/>
    <p:sldId id="347" r:id="rId25"/>
    <p:sldId id="35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51"/>
            <p14:sldId id="341"/>
            <p14:sldId id="352"/>
            <p14:sldId id="342"/>
            <p14:sldId id="343"/>
            <p14:sldId id="344"/>
            <p14:sldId id="345"/>
            <p14:sldId id="346"/>
            <p14:sldId id="347"/>
            <p14:sldId id="3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115" d="100"/>
          <a:sy n="115" d="100"/>
        </p:scale>
        <p:origin x="-120" y="-368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HiveQL</a:t>
            </a:r>
            <a:r>
              <a:rPr lang="en-US" dirty="0" smtClean="0"/>
              <a:t> Data Manipulation </a:t>
            </a:r>
            <a:r>
              <a:rPr lang="en-US" smtClean="0"/>
              <a:t>and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Columns with Regular Expressions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You can use regular expressions to select columns</a:t>
            </a:r>
          </a:p>
          <a:p>
            <a:r>
              <a:rPr lang="en-US" dirty="0" smtClean="0"/>
              <a:t>This example selects the symbol column and all columns from </a:t>
            </a:r>
            <a:r>
              <a:rPr lang="en-US" sz="2000" dirty="0" smtClean="0">
                <a:latin typeface="Monaco"/>
                <a:cs typeface="Monaco"/>
              </a:rPr>
              <a:t>stocks</a:t>
            </a:r>
            <a:r>
              <a:rPr lang="en-US" dirty="0" smtClean="0"/>
              <a:t> whose names start with the prefix </a:t>
            </a:r>
            <a:r>
              <a:rPr lang="en-US" sz="2000" dirty="0" smtClean="0">
                <a:latin typeface="Monaco"/>
                <a:cs typeface="Monaco"/>
              </a:rPr>
              <a:t>price</a:t>
            </a:r>
          </a:p>
          <a:p>
            <a:endParaRPr lang="en-US" dirty="0"/>
          </a:p>
          <a:p>
            <a:r>
              <a:rPr lang="en-US" sz="2000" dirty="0" smtClean="0">
                <a:latin typeface="Monaco"/>
                <a:cs typeface="Monaco"/>
              </a:rPr>
              <a:t>SELECT symbol, `price.*` FROM stocks;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2010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Clause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LIMIT clause puts an upper limit on the number of rows returned</a:t>
            </a:r>
          </a:p>
          <a:p>
            <a:endParaRPr lang="en-US" dirty="0"/>
          </a:p>
          <a:p>
            <a:r>
              <a:rPr lang="en-US" sz="2000" dirty="0" smtClean="0">
                <a:latin typeface="Monaco"/>
                <a:cs typeface="Monaco"/>
              </a:rPr>
              <a:t>SELECT name, salary FROM employees LIMIT 10;</a:t>
            </a:r>
          </a:p>
        </p:txBody>
      </p:sp>
    </p:spTree>
    <p:extLst>
      <p:ext uri="{BB962C8B-B14F-4D97-AF65-F5344CB8AC3E}">
        <p14:creationId xmlns:p14="http://schemas.microsoft.com/office/powerpoint/2010/main" val="82110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is-IS" dirty="0" smtClean="0"/>
              <a:t>… WHEN ... THEN 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CASE </a:t>
            </a:r>
            <a:r>
              <a:rPr lang="is-IS" dirty="0" smtClean="0"/>
              <a:t>… WHEN ... THEN clauses are like if statements for individual columns in query results</a:t>
            </a:r>
          </a:p>
          <a:p>
            <a:r>
              <a:rPr lang="is-IS" sz="1800" dirty="0" smtClean="0">
                <a:latin typeface="Monaco"/>
                <a:cs typeface="Monaco"/>
              </a:rPr>
              <a:t>SELECT name, salary</a:t>
            </a:r>
          </a:p>
          <a:p>
            <a:pPr marL="0" indent="0">
              <a:buNone/>
            </a:pPr>
            <a:r>
              <a:rPr lang="is-IS" sz="1800" dirty="0">
                <a:latin typeface="Monaco"/>
                <a:cs typeface="Monaco"/>
              </a:rPr>
              <a:t>	</a:t>
            </a:r>
            <a:r>
              <a:rPr lang="is-IS" sz="1800" dirty="0" smtClean="0">
                <a:latin typeface="Monaco"/>
                <a:cs typeface="Monaco"/>
              </a:rPr>
              <a:t>CASE</a:t>
            </a:r>
          </a:p>
          <a:p>
            <a:pPr marL="0" indent="0">
              <a:buNone/>
            </a:pPr>
            <a:r>
              <a:rPr lang="is-IS" sz="1800" dirty="0">
                <a:latin typeface="Monaco"/>
                <a:cs typeface="Monaco"/>
              </a:rPr>
              <a:t>	</a:t>
            </a:r>
            <a:r>
              <a:rPr lang="is-IS" sz="1800" dirty="0" smtClean="0">
                <a:latin typeface="Monaco"/>
                <a:cs typeface="Monaco"/>
              </a:rPr>
              <a:t>  WHEN salary &lt; 5000 THEN 'low'</a:t>
            </a:r>
          </a:p>
          <a:p>
            <a:pPr marL="0" indent="0">
              <a:buNone/>
            </a:pPr>
            <a:r>
              <a:rPr lang="is-IS" sz="1800" dirty="0">
                <a:latin typeface="Monaco"/>
                <a:cs typeface="Monaco"/>
              </a:rPr>
              <a:t>	</a:t>
            </a:r>
            <a:r>
              <a:rPr lang="is-IS" sz="1800" dirty="0" smtClean="0">
                <a:latin typeface="Monaco"/>
                <a:cs typeface="Monaco"/>
              </a:rPr>
              <a:t>  WHEN salary &gt;= 50000 AND salary &lt; 7000 THEN 'middle'</a:t>
            </a:r>
          </a:p>
          <a:p>
            <a:pPr marL="0" indent="0">
              <a:buNone/>
            </a:pPr>
            <a:r>
              <a:rPr lang="is-IS" sz="1800" dirty="0">
                <a:latin typeface="Monaco"/>
                <a:cs typeface="Monaco"/>
              </a:rPr>
              <a:t>	</a:t>
            </a:r>
            <a:r>
              <a:rPr lang="is-IS" sz="1800" dirty="0" smtClean="0">
                <a:latin typeface="Monaco"/>
                <a:cs typeface="Monaco"/>
              </a:rPr>
              <a:t>  WHEN salary &gt;= 70000 AND salary &lt; 100000 THEN 'high'</a:t>
            </a:r>
          </a:p>
          <a:p>
            <a:pPr marL="0" indent="0">
              <a:buNone/>
            </a:pPr>
            <a:r>
              <a:rPr lang="is-IS" sz="1800" dirty="0">
                <a:latin typeface="Monaco"/>
                <a:cs typeface="Monaco"/>
              </a:rPr>
              <a:t>	</a:t>
            </a:r>
            <a:r>
              <a:rPr lang="is-IS" sz="1800" dirty="0" smtClean="0">
                <a:latin typeface="Monaco"/>
                <a:cs typeface="Monaco"/>
              </a:rPr>
              <a:t>  ELSE 'very high'</a:t>
            </a:r>
          </a:p>
          <a:p>
            <a:pPr marL="0" indent="0">
              <a:buNone/>
            </a:pPr>
            <a:r>
              <a:rPr lang="is-IS" sz="1800" dirty="0">
                <a:latin typeface="Monaco"/>
                <a:cs typeface="Monaco"/>
              </a:rPr>
              <a:t>	</a:t>
            </a:r>
            <a:r>
              <a:rPr lang="is-IS" sz="1800" dirty="0" smtClean="0">
                <a:latin typeface="Monaco"/>
                <a:cs typeface="Monaco"/>
              </a:rPr>
              <a:t>END AS bracket FROM employees</a:t>
            </a:r>
            <a:endParaRPr lang="en-US" sz="1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08312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WHERE</a:t>
            </a:r>
            <a:r>
              <a:rPr lang="en-US" dirty="0" smtClean="0"/>
              <a:t> clauses are filters that select which records to return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predicate expressions</a:t>
            </a:r>
            <a:r>
              <a:rPr lang="en-US" dirty="0" smtClean="0"/>
              <a:t>, applying </a:t>
            </a:r>
            <a:r>
              <a:rPr lang="en-US" i="1" dirty="0" smtClean="0"/>
              <a:t>predicate operators</a:t>
            </a:r>
          </a:p>
          <a:p>
            <a:r>
              <a:rPr lang="en-US" dirty="0" smtClean="0"/>
              <a:t>Most should be self explanatory</a:t>
            </a:r>
          </a:p>
          <a:p>
            <a:pPr lvl="1"/>
            <a:r>
              <a:rPr lang="en-US" dirty="0" smtClean="0"/>
              <a:t>A = B</a:t>
            </a:r>
          </a:p>
          <a:p>
            <a:pPr lvl="1"/>
            <a:r>
              <a:rPr lang="en-US" dirty="0" smtClean="0"/>
              <a:t>A != B</a:t>
            </a:r>
          </a:p>
          <a:p>
            <a:pPr lvl="1"/>
            <a:r>
              <a:rPr lang="en-US" dirty="0" smtClean="0"/>
              <a:t>A &lt; B</a:t>
            </a:r>
          </a:p>
          <a:p>
            <a:pPr lvl="1"/>
            <a:r>
              <a:rPr lang="en-US" dirty="0" smtClean="0"/>
              <a:t>A &lt;= B</a:t>
            </a:r>
          </a:p>
          <a:p>
            <a:pPr lvl="1"/>
            <a:r>
              <a:rPr lang="en-US" dirty="0" smtClean="0"/>
              <a:t>A &gt; B</a:t>
            </a:r>
          </a:p>
          <a:p>
            <a:pPr lvl="1"/>
            <a:r>
              <a:rPr lang="en-US" dirty="0" smtClean="0"/>
              <a:t>A &gt;= B</a:t>
            </a:r>
          </a:p>
          <a:p>
            <a:pPr lvl="1"/>
            <a:r>
              <a:rPr lang="en-US" dirty="0" smtClean="0"/>
              <a:t>A IS NULL</a:t>
            </a:r>
          </a:p>
          <a:p>
            <a:pPr lvl="1"/>
            <a:r>
              <a:rPr lang="en-US" dirty="0" smtClean="0"/>
              <a:t>A IS NOT NULL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2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Operators: LIKE and RLIKE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couple predicate operators may require explanation</a:t>
            </a:r>
          </a:p>
          <a:p>
            <a:r>
              <a:rPr lang="en-US" dirty="0" smtClean="0"/>
              <a:t>A LIKE B</a:t>
            </a:r>
          </a:p>
          <a:p>
            <a:pPr lvl="1"/>
            <a:r>
              <a:rPr lang="en-US" dirty="0" smtClean="0"/>
              <a:t>True if A matches the SQL simplified </a:t>
            </a:r>
            <a:r>
              <a:rPr lang="en-US" i="1" dirty="0" smtClean="0"/>
              <a:t>regular expression </a:t>
            </a:r>
            <a:r>
              <a:rPr lang="en-US" dirty="0" smtClean="0"/>
              <a:t>given by B; false otherwise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foobar</a:t>
            </a:r>
            <a:r>
              <a:rPr lang="en-US" dirty="0" smtClean="0"/>
              <a:t>' like 'foo' evaluates to false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foobar</a:t>
            </a:r>
            <a:r>
              <a:rPr lang="en-US" dirty="0" smtClean="0"/>
              <a:t>' like 'foo___' evaluates to true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foobar</a:t>
            </a:r>
            <a:r>
              <a:rPr lang="en-US" dirty="0" smtClean="0"/>
              <a:t>' like 'foo%' evaluates to true</a:t>
            </a:r>
          </a:p>
          <a:p>
            <a:r>
              <a:rPr lang="en-US" dirty="0" smtClean="0"/>
              <a:t>A RLIKE B </a:t>
            </a:r>
            <a:r>
              <a:rPr lang="en-US" b="1" dirty="0" smtClean="0"/>
              <a:t>or</a:t>
            </a:r>
            <a:r>
              <a:rPr lang="en-US" dirty="0" smtClean="0"/>
              <a:t> A REGEXP B</a:t>
            </a:r>
          </a:p>
          <a:p>
            <a:pPr lvl="1"/>
            <a:r>
              <a:rPr lang="en-US" dirty="0" smtClean="0"/>
              <a:t>Null if A or B is null, true if any (possibly empty) substring of A matches the Java regular </a:t>
            </a:r>
            <a:r>
              <a:rPr lang="en-US" dirty="0" err="1" smtClean="0"/>
              <a:t>expresison</a:t>
            </a:r>
            <a:r>
              <a:rPr lang="en-US" dirty="0" smtClean="0"/>
              <a:t> B, otherwise false.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foobar</a:t>
            </a:r>
            <a:r>
              <a:rPr lang="en-US" dirty="0" smtClean="0"/>
              <a:t>' RLIKE 'foo' evaluates to true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foobar</a:t>
            </a:r>
            <a:r>
              <a:rPr lang="en-US" dirty="0" smtClean="0"/>
              <a:t>' RLIKE '^f.*r$' evaluates to true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7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GROUP BY </a:t>
            </a:r>
            <a:r>
              <a:rPr lang="en-US" dirty="0" smtClean="0"/>
              <a:t>statement is often used with aggregate functions to group the result</a:t>
            </a:r>
          </a:p>
          <a:p>
            <a:r>
              <a:rPr lang="en-US" sz="2000" dirty="0" smtClean="0">
                <a:latin typeface="Monaco"/>
                <a:cs typeface="Monaco"/>
              </a:rPr>
              <a:t>SELECT year(</a:t>
            </a:r>
            <a:r>
              <a:rPr lang="en-US" sz="2000" dirty="0" err="1" smtClean="0">
                <a:latin typeface="Monaco"/>
                <a:cs typeface="Monaco"/>
              </a:rPr>
              <a:t>ymd</a:t>
            </a:r>
            <a:r>
              <a:rPr lang="en-US" sz="2000" dirty="0" smtClean="0">
                <a:latin typeface="Monaco"/>
                <a:cs typeface="Monaco"/>
              </a:rPr>
              <a:t>), </a:t>
            </a:r>
            <a:r>
              <a:rPr lang="en-US" sz="2000" dirty="0" err="1" smtClean="0">
                <a:latin typeface="Monaco"/>
                <a:cs typeface="Monaco"/>
              </a:rPr>
              <a:t>avg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price_close</a:t>
            </a:r>
            <a:r>
              <a:rPr lang="en-US" sz="2000" dirty="0" smtClean="0">
                <a:latin typeface="Monaco"/>
                <a:cs typeface="Monaco"/>
              </a:rPr>
              <a:t>) from stocks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WHERE exchange = 'NASDAQ' and symbol = 'AAPL'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GROUP by year(</a:t>
            </a:r>
            <a:r>
              <a:rPr lang="en-US" sz="2000" dirty="0" err="1" smtClean="0">
                <a:latin typeface="Monaco"/>
                <a:cs typeface="Monaco"/>
              </a:rPr>
              <a:t>ymd</a:t>
            </a:r>
            <a:r>
              <a:rPr lang="en-US" sz="2000" dirty="0" smtClean="0">
                <a:latin typeface="Monaco"/>
                <a:cs typeface="Monaco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de-DE" dirty="0" smtClean="0"/>
              <a:t>1990    </a:t>
            </a:r>
            <a:r>
              <a:rPr lang="de-DE" dirty="0"/>
              <a:t>37.56268799823263</a:t>
            </a:r>
          </a:p>
          <a:p>
            <a:pPr marL="0" indent="0">
              <a:buNone/>
            </a:pPr>
            <a:r>
              <a:rPr lang="de-DE" dirty="0"/>
              <a:t>1991    52.49553383386182</a:t>
            </a:r>
          </a:p>
          <a:p>
            <a:pPr marL="0" indent="0">
              <a:buNone/>
            </a:pPr>
            <a:r>
              <a:rPr lang="de-DE" dirty="0"/>
              <a:t>1992    54.80338610251119</a:t>
            </a:r>
          </a:p>
          <a:p>
            <a:pPr marL="0" indent="0">
              <a:buNone/>
            </a:pPr>
            <a:r>
              <a:rPr lang="de-DE" dirty="0"/>
              <a:t>1993    41.02671956450572</a:t>
            </a:r>
          </a:p>
          <a:p>
            <a:pPr marL="0" indent="0">
              <a:buNone/>
            </a:pPr>
            <a:r>
              <a:rPr lang="de-DE" dirty="0"/>
              <a:t>1994    34.0813495847914</a:t>
            </a:r>
          </a:p>
          <a:p>
            <a:pPr marL="0" indent="0">
              <a:buNone/>
            </a:pPr>
            <a:r>
              <a:rPr lang="de-DE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2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HAVING clause lets you constrain the groups produced by GROUP BY</a:t>
            </a:r>
          </a:p>
          <a:p>
            <a:r>
              <a:rPr lang="en-US" sz="2000" dirty="0">
                <a:latin typeface="Monaco"/>
                <a:cs typeface="Monaco"/>
              </a:rPr>
              <a:t>SELECT year(</a:t>
            </a:r>
            <a:r>
              <a:rPr lang="en-US" sz="2000" dirty="0" err="1">
                <a:latin typeface="Monaco"/>
                <a:cs typeface="Monaco"/>
              </a:rPr>
              <a:t>ymd</a:t>
            </a:r>
            <a:r>
              <a:rPr lang="en-US" sz="2000" dirty="0">
                <a:latin typeface="Monaco"/>
                <a:cs typeface="Monaco"/>
              </a:rPr>
              <a:t>), </a:t>
            </a:r>
            <a:r>
              <a:rPr lang="en-US" sz="2000" dirty="0" err="1">
                <a:latin typeface="Monaco"/>
                <a:cs typeface="Monaco"/>
              </a:rPr>
              <a:t>avg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price_close</a:t>
            </a:r>
            <a:r>
              <a:rPr lang="en-US" sz="2000" dirty="0">
                <a:latin typeface="Monaco"/>
                <a:cs typeface="Monaco"/>
              </a:rPr>
              <a:t>) FROM stocks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WHERE </a:t>
            </a:r>
            <a:r>
              <a:rPr lang="en-US" sz="2000" dirty="0">
                <a:latin typeface="Monaco"/>
                <a:cs typeface="Monaco"/>
              </a:rPr>
              <a:t>exchange = 'NASDAQ' AND symbol = 'AAPL'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GROUP </a:t>
            </a:r>
            <a:r>
              <a:rPr lang="en-US" sz="2000" dirty="0">
                <a:latin typeface="Monaco"/>
                <a:cs typeface="Monaco"/>
              </a:rPr>
              <a:t>BY year(</a:t>
            </a:r>
            <a:r>
              <a:rPr lang="en-US" sz="2000" dirty="0" err="1">
                <a:latin typeface="Monaco"/>
                <a:cs typeface="Monaco"/>
              </a:rPr>
              <a:t>ymd</a:t>
            </a:r>
            <a:r>
              <a:rPr lang="en-US" sz="2000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HAVING </a:t>
            </a:r>
            <a:r>
              <a:rPr lang="en-US" sz="2000" dirty="0" err="1">
                <a:latin typeface="Monaco"/>
                <a:cs typeface="Monaco"/>
              </a:rPr>
              <a:t>avg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price_close</a:t>
            </a:r>
            <a:r>
              <a:rPr lang="en-US" sz="2000" dirty="0">
                <a:latin typeface="Monaco"/>
                <a:cs typeface="Monaco"/>
              </a:rPr>
              <a:t>) &gt; 50.0;</a:t>
            </a:r>
          </a:p>
          <a:p>
            <a:pPr marL="0" indent="0">
              <a:buNone/>
            </a:pPr>
            <a:r>
              <a:rPr lang="en-US" dirty="0" smtClean="0"/>
              <a:t>1991    </a:t>
            </a:r>
            <a:r>
              <a:rPr lang="en-US" dirty="0"/>
              <a:t>52.49553383386182</a:t>
            </a:r>
          </a:p>
          <a:p>
            <a:pPr marL="0" indent="0">
              <a:buNone/>
            </a:pPr>
            <a:r>
              <a:rPr lang="en-US" dirty="0"/>
              <a:t>1992    54.80338610251119</a:t>
            </a:r>
          </a:p>
          <a:p>
            <a:pPr marL="0" indent="0">
              <a:buNone/>
            </a:pPr>
            <a:r>
              <a:rPr lang="en-US" dirty="0"/>
              <a:t>1999    57.77071460844979</a:t>
            </a:r>
          </a:p>
          <a:p>
            <a:pPr marL="0" indent="0">
              <a:buNone/>
            </a:pPr>
            <a:r>
              <a:rPr lang="en-US" dirty="0"/>
              <a:t>2000    71.74892876261757</a:t>
            </a:r>
          </a:p>
          <a:p>
            <a:pPr marL="0" indent="0">
              <a:buNone/>
            </a:pPr>
            <a:r>
              <a:rPr lang="en-US" dirty="0"/>
              <a:t>2005    52.401745992993554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34773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Hive supports the classic SQL </a:t>
            </a:r>
            <a:r>
              <a:rPr lang="en-US" sz="2000" dirty="0" smtClean="0">
                <a:latin typeface="Monaco"/>
                <a:cs typeface="Monaco"/>
              </a:rPr>
              <a:t>JOIN</a:t>
            </a:r>
            <a:r>
              <a:rPr lang="en-US" dirty="0" smtClean="0"/>
              <a:t> statement, but only </a:t>
            </a:r>
            <a:r>
              <a:rPr lang="en-US" i="1" dirty="0" err="1" smtClean="0"/>
              <a:t>equi</a:t>
            </a:r>
            <a:r>
              <a:rPr lang="en-US" i="1" dirty="0" smtClean="0"/>
              <a:t>-joins</a:t>
            </a:r>
            <a:r>
              <a:rPr lang="en-US" dirty="0" smtClean="0"/>
              <a:t> are supported</a:t>
            </a:r>
          </a:p>
          <a:p>
            <a:r>
              <a:rPr lang="en-US" dirty="0" smtClean="0"/>
              <a:t>In an inner join, records are discarded unless join criteria finds matching records in every table being joined</a:t>
            </a:r>
          </a:p>
          <a:p>
            <a:r>
              <a:rPr lang="en-US" sz="2000" dirty="0" smtClean="0">
                <a:latin typeface="Monaco"/>
                <a:cs typeface="Monaco"/>
              </a:rPr>
              <a:t>SELECT </a:t>
            </a:r>
            <a:r>
              <a:rPr lang="en-US" sz="2000" dirty="0" err="1" smtClean="0">
                <a:latin typeface="Monaco"/>
                <a:cs typeface="Monaco"/>
              </a:rPr>
              <a:t>a.ymd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a.price_close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b.price_close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FROM stocks a JOIN stocks b ON </a:t>
            </a:r>
            <a:r>
              <a:rPr lang="en-US" sz="2000" dirty="0" err="1" smtClean="0">
                <a:latin typeface="Monaco"/>
                <a:cs typeface="Monaco"/>
              </a:rPr>
              <a:t>a.ymd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b.ymd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WHERE </a:t>
            </a:r>
            <a:r>
              <a:rPr lang="en-US" sz="2000" dirty="0" err="1" smtClean="0">
                <a:latin typeface="Monaco"/>
                <a:cs typeface="Monaco"/>
              </a:rPr>
              <a:t>a.symbol</a:t>
            </a:r>
            <a:r>
              <a:rPr lang="en-US" sz="2000" dirty="0" smtClean="0">
                <a:latin typeface="Monaco"/>
                <a:cs typeface="Monaco"/>
              </a:rPr>
              <a:t> = 'AAPL' AND </a:t>
            </a:r>
            <a:r>
              <a:rPr lang="en-US" sz="2000" dirty="0" err="1" smtClean="0">
                <a:latin typeface="Monaco"/>
                <a:cs typeface="Monaco"/>
              </a:rPr>
              <a:t>b.symbol</a:t>
            </a:r>
            <a:r>
              <a:rPr lang="en-US" sz="2000" dirty="0" smtClean="0">
                <a:latin typeface="Monaco"/>
                <a:cs typeface="Monaco"/>
              </a:rPr>
              <a:t> = 'IBM'</a:t>
            </a:r>
          </a:p>
          <a:p>
            <a:pPr lvl="1"/>
            <a:r>
              <a:rPr lang="en-US" dirty="0" smtClean="0"/>
              <a:t>The </a:t>
            </a:r>
            <a:r>
              <a:rPr lang="en-US" sz="1800" dirty="0" smtClean="0">
                <a:latin typeface="Monaco"/>
                <a:cs typeface="Monaco"/>
              </a:rPr>
              <a:t>ON</a:t>
            </a:r>
            <a:r>
              <a:rPr lang="en-US" dirty="0" smtClean="0"/>
              <a:t> clause specifies the conditions for joining records</a:t>
            </a:r>
          </a:p>
          <a:p>
            <a:pPr lvl="1"/>
            <a:r>
              <a:rPr lang="en-US" dirty="0" smtClean="0"/>
              <a:t>The </a:t>
            </a:r>
            <a:r>
              <a:rPr lang="en-US" sz="1800" dirty="0" smtClean="0">
                <a:latin typeface="Monaco"/>
                <a:cs typeface="Monaco"/>
              </a:rPr>
              <a:t>WHERE</a:t>
            </a:r>
            <a:r>
              <a:rPr lang="en-US" dirty="0" smtClean="0"/>
              <a:t> clause limits the </a:t>
            </a:r>
            <a:r>
              <a:rPr lang="en-US" dirty="0" err="1" smtClean="0"/>
              <a:t>lefthand</a:t>
            </a:r>
            <a:r>
              <a:rPr lang="en-US" dirty="0" smtClean="0"/>
              <a:t> table to AAPL records and the </a:t>
            </a:r>
            <a:r>
              <a:rPr lang="en-US" dirty="0" err="1" smtClean="0"/>
              <a:t>righthand</a:t>
            </a:r>
            <a:r>
              <a:rPr lang="en-US" dirty="0" smtClean="0"/>
              <a:t> table to IBM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6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Equality Joins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Hive does not support join conditions that are not equality conditions as it is difficult to express such conditions as a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</a:p>
          <a:p>
            <a:r>
              <a:rPr lang="en-US" dirty="0" smtClean="0"/>
              <a:t>Pig offers a </a:t>
            </a:r>
            <a:r>
              <a:rPr lang="en-US" i="1" dirty="0" smtClean="0"/>
              <a:t>cross product </a:t>
            </a:r>
            <a:r>
              <a:rPr lang="en-US" dirty="0" smtClean="0"/>
              <a:t>feature that makes it possible to implement this join</a:t>
            </a:r>
          </a:p>
          <a:p>
            <a:r>
              <a:rPr lang="en-US" dirty="0" smtClean="0"/>
              <a:t>Example of an </a:t>
            </a:r>
            <a:r>
              <a:rPr lang="en-US" b="1" dirty="0" smtClean="0"/>
              <a:t>invalid</a:t>
            </a:r>
            <a:r>
              <a:rPr lang="en-US" dirty="0" smtClean="0"/>
              <a:t> Hive query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SELECT </a:t>
            </a:r>
            <a:r>
              <a:rPr lang="en-US" sz="1800" dirty="0" err="1" smtClean="0">
                <a:latin typeface="Monaco"/>
                <a:cs typeface="Monaco"/>
              </a:rPr>
              <a:t>a.ymd</a:t>
            </a:r>
            <a:r>
              <a:rPr lang="en-US" sz="1800" dirty="0" smtClean="0">
                <a:latin typeface="Monaco"/>
                <a:cs typeface="Monaco"/>
              </a:rPr>
              <a:t>, </a:t>
            </a:r>
            <a:r>
              <a:rPr lang="en-US" sz="1800" dirty="0" err="1" smtClean="0">
                <a:latin typeface="Monaco"/>
                <a:cs typeface="Monaco"/>
              </a:rPr>
              <a:t>a.price_close</a:t>
            </a:r>
            <a:r>
              <a:rPr lang="en-US" sz="1800" dirty="0" smtClean="0">
                <a:latin typeface="Monaco"/>
                <a:cs typeface="Monaco"/>
              </a:rPr>
              <a:t>, </a:t>
            </a:r>
            <a:r>
              <a:rPr lang="en-US" sz="1800" dirty="0" err="1" smtClean="0">
                <a:latin typeface="Monaco"/>
                <a:cs typeface="Monaco"/>
              </a:rPr>
              <a:t>b.price_close</a:t>
            </a:r>
            <a:endParaRPr lang="en-US" sz="1800" dirty="0" smtClean="0">
              <a:latin typeface="Monaco"/>
              <a:cs typeface="Monaco"/>
            </a:endParaRPr>
          </a:p>
          <a:p>
            <a:pPr marL="280988" lvl="1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FROM stocks a JOIN stocks B</a:t>
            </a:r>
          </a:p>
          <a:p>
            <a:pPr marL="280988" lvl="1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ON </a:t>
            </a:r>
            <a:r>
              <a:rPr lang="en-US" sz="1800" dirty="0" err="1" smtClean="0">
                <a:latin typeface="Monaco"/>
                <a:cs typeface="Monaco"/>
              </a:rPr>
              <a:t>a.ymd</a:t>
            </a:r>
            <a:r>
              <a:rPr lang="en-US" sz="1800" dirty="0" smtClean="0">
                <a:latin typeface="Monaco"/>
                <a:cs typeface="Monaco"/>
              </a:rPr>
              <a:t> &lt;= </a:t>
            </a:r>
            <a:r>
              <a:rPr lang="en-US" sz="1800" dirty="0" err="1" smtClean="0">
                <a:latin typeface="Monaco"/>
                <a:cs typeface="Monaco"/>
              </a:rPr>
              <a:t>b.ymd</a:t>
            </a:r>
            <a:endParaRPr lang="en-US" sz="1800" dirty="0" smtClean="0">
              <a:latin typeface="Monaco"/>
              <a:cs typeface="Monaco"/>
            </a:endParaRPr>
          </a:p>
          <a:p>
            <a:pPr marL="280988" lvl="1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WHERE </a:t>
            </a:r>
            <a:r>
              <a:rPr lang="en-US" sz="1800" dirty="0" err="1" smtClean="0">
                <a:latin typeface="Monaco"/>
                <a:cs typeface="Monaco"/>
              </a:rPr>
              <a:t>a.symbol</a:t>
            </a:r>
            <a:r>
              <a:rPr lang="en-US" sz="1800" dirty="0" smtClean="0">
                <a:latin typeface="Monaco"/>
                <a:cs typeface="Monaco"/>
              </a:rPr>
              <a:t> = 'AAPL' AND </a:t>
            </a:r>
            <a:r>
              <a:rPr lang="en-US" sz="1800" dirty="0" err="1" smtClean="0">
                <a:latin typeface="Monaco"/>
                <a:cs typeface="Monaco"/>
              </a:rPr>
              <a:t>b.symbol</a:t>
            </a:r>
            <a:r>
              <a:rPr lang="en-US" sz="1800" dirty="0" smtClean="0">
                <a:latin typeface="Monaco"/>
                <a:cs typeface="Monaco"/>
              </a:rPr>
              <a:t> = 'IBM'</a:t>
            </a:r>
            <a:endParaRPr lang="en-US" sz="1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8624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All records from the </a:t>
            </a:r>
            <a:r>
              <a:rPr lang="en-US" dirty="0" err="1" smtClean="0"/>
              <a:t>lefthand</a:t>
            </a:r>
            <a:r>
              <a:rPr lang="en-US" dirty="0" smtClean="0"/>
              <a:t> table that match the WHERE clause are returned. 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righthand</a:t>
            </a:r>
            <a:r>
              <a:rPr lang="en-US" dirty="0" smtClean="0"/>
              <a:t> table doesn't have a record that matches the ON criteria, NULL is used for each column</a:t>
            </a:r>
          </a:p>
          <a:p>
            <a:r>
              <a:rPr lang="en-US" sz="2000" dirty="0">
                <a:latin typeface="Monaco"/>
                <a:cs typeface="Monaco"/>
              </a:rPr>
              <a:t>SELECT </a:t>
            </a:r>
            <a:r>
              <a:rPr lang="en-US" sz="2000" dirty="0" err="1" smtClean="0">
                <a:latin typeface="Monaco"/>
                <a:cs typeface="Monaco"/>
              </a:rPr>
              <a:t>s.ymd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s.symbol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s.price_close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d.dividend</a:t>
            </a:r>
            <a:r>
              <a:rPr lang="en-US" sz="2000" dirty="0">
                <a:latin typeface="Monaco"/>
                <a:cs typeface="Monaco"/>
              </a:rPr>
              <a:t> FROM stocks s LEFT OUTER JOIN dividends d ON </a:t>
            </a:r>
            <a:r>
              <a:rPr lang="en-US" sz="2000" dirty="0" err="1">
                <a:latin typeface="Monaco"/>
                <a:cs typeface="Monaco"/>
              </a:rPr>
              <a:t>s.ymd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d.ymd</a:t>
            </a:r>
            <a:r>
              <a:rPr lang="en-US" sz="2000" dirty="0">
                <a:latin typeface="Monaco"/>
                <a:cs typeface="Monaco"/>
              </a:rPr>
              <a:t> AND </a:t>
            </a:r>
            <a:r>
              <a:rPr lang="en-US" sz="2000" dirty="0" err="1">
                <a:latin typeface="Monaco"/>
                <a:cs typeface="Monaco"/>
              </a:rPr>
              <a:t>s.symbol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d.symbol</a:t>
            </a:r>
            <a:r>
              <a:rPr lang="en-US" sz="2000" dirty="0">
                <a:latin typeface="Monaco"/>
                <a:cs typeface="Monaco"/>
              </a:rPr>
              <a:t> WHERE </a:t>
            </a:r>
            <a:r>
              <a:rPr lang="en-US" sz="2000" dirty="0" err="1">
                <a:latin typeface="Monaco"/>
                <a:cs typeface="Monaco"/>
              </a:rPr>
              <a:t>s.symbol</a:t>
            </a:r>
            <a:r>
              <a:rPr lang="en-US" sz="2000" dirty="0">
                <a:latin typeface="Monaco"/>
                <a:cs typeface="Monaco"/>
              </a:rPr>
              <a:t> = 'AAPL'</a:t>
            </a:r>
            <a:r>
              <a:rPr lang="en-US" sz="2000" dirty="0" smtClean="0">
                <a:latin typeface="Monaco"/>
                <a:cs typeface="Monaco"/>
              </a:rPr>
              <a:t>;</a:t>
            </a:r>
            <a:endParaRPr lang="en-US" sz="2000" dirty="0">
              <a:latin typeface="Monaco"/>
              <a:cs typeface="Monaco"/>
            </a:endParaRPr>
          </a:p>
          <a:p>
            <a:endParaRPr lang="de-DE" dirty="0" smtClean="0"/>
          </a:p>
          <a:p>
            <a:pPr marL="0" indent="0">
              <a:buNone/>
            </a:pPr>
            <a:r>
              <a:rPr lang="de-DE" sz="2000" dirty="0" smtClean="0"/>
              <a:t>1987</a:t>
            </a:r>
            <a:r>
              <a:rPr lang="de-DE" sz="2000" dirty="0"/>
              <a:t>-05-07      AAPL    80.25   NULL</a:t>
            </a:r>
          </a:p>
          <a:p>
            <a:pPr marL="0" indent="0">
              <a:buNone/>
            </a:pPr>
            <a:r>
              <a:rPr lang="de-DE" sz="2000" dirty="0" smtClean="0"/>
              <a:t>1987</a:t>
            </a:r>
            <a:r>
              <a:rPr lang="de-DE" sz="2000" dirty="0"/>
              <a:t>-05-08      AAPL    79.0    NULL</a:t>
            </a:r>
          </a:p>
          <a:p>
            <a:pPr marL="0" indent="0">
              <a:buNone/>
            </a:pPr>
            <a:r>
              <a:rPr lang="de-DE" sz="2000" dirty="0"/>
              <a:t>1987-05-11      AAPL    77.0    0.015</a:t>
            </a:r>
          </a:p>
          <a:p>
            <a:pPr marL="0" indent="0">
              <a:buNone/>
            </a:pPr>
            <a:r>
              <a:rPr lang="de-DE" sz="2000" dirty="0"/>
              <a:t>1987-05-12      AAPL    75.5    NULL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4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Hive has no row-level insert, update, and delete operations</a:t>
            </a:r>
          </a:p>
          <a:p>
            <a:r>
              <a:rPr lang="en-US" dirty="0" smtClean="0"/>
              <a:t>Hive does not do any transformation to the data when loading into tables</a:t>
            </a:r>
          </a:p>
          <a:p>
            <a:r>
              <a:rPr lang="en-US" sz="2000" dirty="0" smtClean="0">
                <a:latin typeface="Monaco"/>
                <a:cs typeface="Monaco"/>
              </a:rPr>
              <a:t>LOAD DATA LOCAL INPATH '</a:t>
            </a:r>
            <a:r>
              <a:rPr lang="en-US" sz="2000" dirty="0" err="1" smtClean="0">
                <a:latin typeface="Monaco"/>
                <a:cs typeface="Monaco"/>
              </a:rPr>
              <a:t>filepath</a:t>
            </a:r>
            <a:r>
              <a:rPr lang="en-US" sz="2000" dirty="0" smtClean="0">
                <a:latin typeface="Monaco"/>
                <a:cs typeface="Monaco"/>
              </a:rPr>
              <a:t>' OVERWRITE INTO TABLE </a:t>
            </a:r>
            <a:r>
              <a:rPr lang="en-US" sz="2000" dirty="0" err="1" smtClean="0">
                <a:latin typeface="Monaco"/>
                <a:cs typeface="Monaco"/>
              </a:rPr>
              <a:t>tablename</a:t>
            </a:r>
            <a:r>
              <a:rPr lang="en-US" sz="2000" dirty="0" smtClean="0">
                <a:latin typeface="Monaco"/>
                <a:cs typeface="Monaco"/>
              </a:rPr>
              <a:t> PARTITION (partcol1=val1)</a:t>
            </a: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filepath</a:t>
            </a:r>
            <a:r>
              <a:rPr lang="en-US" dirty="0" smtClean="0"/>
              <a:t> can be relative, absolute, or a URI</a:t>
            </a:r>
          </a:p>
          <a:p>
            <a:pPr lvl="1"/>
            <a:r>
              <a:rPr lang="en-US" dirty="0" smtClean="0"/>
              <a:t>If </a:t>
            </a:r>
            <a:r>
              <a:rPr lang="en-US" sz="1800" dirty="0" smtClean="0">
                <a:latin typeface="Monaco"/>
                <a:cs typeface="Monaco"/>
              </a:rPr>
              <a:t>LOCAL</a:t>
            </a:r>
            <a:r>
              <a:rPr lang="en-US" dirty="0" smtClean="0"/>
              <a:t> is specified, the load will look for </a:t>
            </a:r>
            <a:r>
              <a:rPr lang="en-US" dirty="0" err="1">
                <a:latin typeface="Monaco"/>
                <a:cs typeface="Monaco"/>
              </a:rPr>
              <a:t>filepath</a:t>
            </a:r>
            <a:r>
              <a:rPr lang="en-US" dirty="0"/>
              <a:t> </a:t>
            </a:r>
            <a:r>
              <a:rPr lang="en-US" dirty="0" smtClean="0"/>
              <a:t>in the local file system</a:t>
            </a:r>
          </a:p>
          <a:p>
            <a:pPr lvl="1"/>
            <a:r>
              <a:rPr lang="en-US" dirty="0" smtClean="0"/>
              <a:t>If </a:t>
            </a:r>
            <a:r>
              <a:rPr lang="en-US" sz="1800" dirty="0" smtClean="0">
                <a:latin typeface="Monaco"/>
                <a:cs typeface="Monaco"/>
              </a:rPr>
              <a:t>OVERWRITE</a:t>
            </a:r>
            <a:r>
              <a:rPr lang="en-US" dirty="0" smtClean="0"/>
              <a:t> is specified, the contents of the target table will be deleted and replaced by the files referred to by </a:t>
            </a:r>
            <a:r>
              <a:rPr lang="en-US" dirty="0" err="1">
                <a:latin typeface="Monaco"/>
                <a:cs typeface="Monaco"/>
              </a:rPr>
              <a:t>filepath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>
                <a:latin typeface="Monaco"/>
                <a:cs typeface="Monaco"/>
              </a:rPr>
              <a:t>filepath</a:t>
            </a:r>
            <a:r>
              <a:rPr lang="en-US" dirty="0"/>
              <a:t> </a:t>
            </a:r>
            <a:r>
              <a:rPr lang="en-US" dirty="0" smtClean="0"/>
              <a:t>can refer to a file or a directory in which case Hive moves all the files within the directory to the table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PARTITION</a:t>
            </a:r>
            <a:r>
              <a:rPr lang="en-US" dirty="0" smtClean="0"/>
              <a:t> is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9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Right outer joins return all records in the </a:t>
            </a:r>
            <a:r>
              <a:rPr lang="en-US" dirty="0" err="1" smtClean="0"/>
              <a:t>righthand</a:t>
            </a:r>
            <a:r>
              <a:rPr lang="en-US" dirty="0" smtClean="0"/>
              <a:t> table that match the </a:t>
            </a:r>
            <a:r>
              <a:rPr lang="en-US" sz="2000" dirty="0" smtClean="0">
                <a:latin typeface="Monaco"/>
                <a:cs typeface="Monaco"/>
              </a:rPr>
              <a:t>WHERE</a:t>
            </a:r>
            <a:r>
              <a:rPr lang="en-US" dirty="0" smtClean="0"/>
              <a:t> clause</a:t>
            </a:r>
          </a:p>
          <a:p>
            <a:r>
              <a:rPr lang="en-US" sz="2000" dirty="0" smtClean="0">
                <a:latin typeface="Monaco"/>
                <a:cs typeface="Monaco"/>
              </a:rPr>
              <a:t>NULL</a:t>
            </a:r>
            <a:r>
              <a:rPr lang="en-US" dirty="0" smtClean="0"/>
              <a:t> is used for fields of missing records in the </a:t>
            </a:r>
            <a:r>
              <a:rPr lang="en-US" dirty="0" err="1" smtClean="0"/>
              <a:t>lefthand</a:t>
            </a:r>
            <a:r>
              <a:rPr lang="en-US" dirty="0" smtClean="0"/>
              <a:t> table</a:t>
            </a:r>
          </a:p>
          <a:p>
            <a:r>
              <a:rPr lang="en-US" sz="2000" dirty="0">
                <a:latin typeface="Monaco"/>
                <a:cs typeface="Monaco"/>
              </a:rPr>
              <a:t>SELECT </a:t>
            </a:r>
            <a:r>
              <a:rPr lang="en-US" sz="2000" dirty="0" err="1">
                <a:latin typeface="Monaco"/>
                <a:cs typeface="Monaco"/>
              </a:rPr>
              <a:t>s.ymd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s.symbol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s.price_close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d.dividend</a:t>
            </a:r>
            <a:r>
              <a:rPr lang="en-US" sz="2000" dirty="0">
                <a:latin typeface="Monaco"/>
                <a:cs typeface="Monaco"/>
              </a:rPr>
              <a:t> FROM </a:t>
            </a:r>
            <a:r>
              <a:rPr lang="en-US" sz="2000" dirty="0" smtClean="0">
                <a:latin typeface="Monaco"/>
                <a:cs typeface="Monaco"/>
              </a:rPr>
              <a:t>dividends d RIGHT </a:t>
            </a:r>
            <a:r>
              <a:rPr lang="en-US" sz="2000" dirty="0">
                <a:latin typeface="Monaco"/>
                <a:cs typeface="Monaco"/>
              </a:rPr>
              <a:t>OUTER JOIN </a:t>
            </a:r>
            <a:r>
              <a:rPr lang="en-US" sz="2000" dirty="0" smtClean="0">
                <a:latin typeface="Monaco"/>
                <a:cs typeface="Monaco"/>
              </a:rPr>
              <a:t>stocks s </a:t>
            </a:r>
            <a:r>
              <a:rPr lang="en-US" sz="2000" dirty="0">
                <a:latin typeface="Monaco"/>
                <a:cs typeface="Monaco"/>
              </a:rPr>
              <a:t>ON </a:t>
            </a:r>
            <a:r>
              <a:rPr lang="en-US" sz="2000" dirty="0" err="1" smtClean="0">
                <a:latin typeface="Monaco"/>
                <a:cs typeface="Monaco"/>
              </a:rPr>
              <a:t>d.ymd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= </a:t>
            </a:r>
            <a:r>
              <a:rPr lang="en-US" sz="2000" dirty="0" err="1" smtClean="0">
                <a:latin typeface="Monaco"/>
                <a:cs typeface="Monaco"/>
              </a:rPr>
              <a:t>s.ymd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AND </a:t>
            </a:r>
            <a:r>
              <a:rPr lang="en-US" sz="2000" dirty="0" err="1" smtClean="0">
                <a:latin typeface="Monaco"/>
                <a:cs typeface="Monaco"/>
              </a:rPr>
              <a:t>d.symbol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= </a:t>
            </a:r>
            <a:r>
              <a:rPr lang="en-US" sz="2000" dirty="0" err="1" smtClean="0">
                <a:latin typeface="Monaco"/>
                <a:cs typeface="Monaco"/>
              </a:rPr>
              <a:t>s.symbol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WHERE </a:t>
            </a:r>
            <a:r>
              <a:rPr lang="en-US" sz="2000" dirty="0" err="1">
                <a:latin typeface="Monaco"/>
                <a:cs typeface="Monaco"/>
              </a:rPr>
              <a:t>s.symbol</a:t>
            </a:r>
            <a:r>
              <a:rPr lang="en-US" sz="2000" dirty="0">
                <a:latin typeface="Monaco"/>
                <a:cs typeface="Monaco"/>
              </a:rPr>
              <a:t> = 'AAPL'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de-DE" sz="2000" dirty="0"/>
              <a:t>1987-05-07      AAPL    80.25   NULL</a:t>
            </a:r>
          </a:p>
          <a:p>
            <a:pPr marL="0" indent="0">
              <a:buNone/>
            </a:pPr>
            <a:r>
              <a:rPr lang="de-DE" sz="2000" dirty="0"/>
              <a:t>1987-05-08      AAPL    79.0    NULL</a:t>
            </a:r>
          </a:p>
          <a:p>
            <a:pPr marL="0" indent="0">
              <a:buNone/>
            </a:pPr>
            <a:r>
              <a:rPr lang="de-DE" sz="2000" dirty="0"/>
              <a:t>1987-05-11      AAPL    77.0    0.015</a:t>
            </a:r>
          </a:p>
          <a:p>
            <a:pPr marL="0" indent="0">
              <a:buNone/>
            </a:pPr>
            <a:r>
              <a:rPr lang="de-DE" sz="2000" dirty="0"/>
              <a:t>1987-05-12      AAPL    75.5    NULL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08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full outer join returns all records from tables that match the </a:t>
            </a:r>
            <a:r>
              <a:rPr lang="en-US" sz="2000" dirty="0" smtClean="0">
                <a:latin typeface="Monaco"/>
                <a:cs typeface="Monaco"/>
              </a:rPr>
              <a:t>WHERE</a:t>
            </a:r>
            <a:r>
              <a:rPr lang="en-US" dirty="0" smtClean="0"/>
              <a:t> clause</a:t>
            </a:r>
          </a:p>
          <a:p>
            <a:r>
              <a:rPr lang="en-US" sz="2000" dirty="0" smtClean="0">
                <a:latin typeface="Monaco"/>
                <a:cs typeface="Monaco"/>
              </a:rPr>
              <a:t>NULL</a:t>
            </a:r>
            <a:r>
              <a:rPr lang="en-US" dirty="0" smtClean="0"/>
              <a:t> is used for fields in missing records in either table</a:t>
            </a:r>
          </a:p>
          <a:p>
            <a:r>
              <a:rPr lang="en-US" sz="2000" dirty="0">
                <a:latin typeface="Monaco"/>
                <a:cs typeface="Monaco"/>
              </a:rPr>
              <a:t>SELECT </a:t>
            </a:r>
            <a:r>
              <a:rPr lang="en-US" sz="2000" dirty="0" err="1">
                <a:latin typeface="Monaco"/>
                <a:cs typeface="Monaco"/>
              </a:rPr>
              <a:t>s.ymd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s.symbol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s.price_close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d.dividend</a:t>
            </a:r>
            <a:r>
              <a:rPr lang="en-US" sz="2000" dirty="0">
                <a:latin typeface="Monaco"/>
                <a:cs typeface="Monaco"/>
              </a:rPr>
              <a:t> FROM dividends d </a:t>
            </a:r>
            <a:r>
              <a:rPr lang="en-US" sz="2000" dirty="0" smtClean="0">
                <a:latin typeface="Monaco"/>
                <a:cs typeface="Monaco"/>
              </a:rPr>
              <a:t>FULL OUTER </a:t>
            </a:r>
            <a:r>
              <a:rPr lang="en-US" sz="2000" dirty="0">
                <a:latin typeface="Monaco"/>
                <a:cs typeface="Monaco"/>
              </a:rPr>
              <a:t>JOIN stocks s ON </a:t>
            </a:r>
            <a:r>
              <a:rPr lang="en-US" sz="2000" dirty="0" err="1">
                <a:latin typeface="Monaco"/>
                <a:cs typeface="Monaco"/>
              </a:rPr>
              <a:t>d.ymd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s.ymd</a:t>
            </a:r>
            <a:r>
              <a:rPr lang="en-US" sz="2000" dirty="0">
                <a:latin typeface="Monaco"/>
                <a:cs typeface="Monaco"/>
              </a:rPr>
              <a:t> AND </a:t>
            </a:r>
            <a:r>
              <a:rPr lang="en-US" sz="2000" dirty="0" err="1">
                <a:latin typeface="Monaco"/>
                <a:cs typeface="Monaco"/>
              </a:rPr>
              <a:t>d.symbol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s.symbol</a:t>
            </a:r>
            <a:r>
              <a:rPr lang="en-US" sz="2000" dirty="0">
                <a:latin typeface="Monaco"/>
                <a:cs typeface="Monaco"/>
              </a:rPr>
              <a:t> WHERE </a:t>
            </a:r>
            <a:r>
              <a:rPr lang="en-US" sz="2000" dirty="0" err="1">
                <a:latin typeface="Monaco"/>
                <a:cs typeface="Monaco"/>
              </a:rPr>
              <a:t>s.symbol</a:t>
            </a:r>
            <a:r>
              <a:rPr lang="en-US" sz="2000" dirty="0">
                <a:latin typeface="Monaco"/>
                <a:cs typeface="Monaco"/>
              </a:rPr>
              <a:t> = 'AAPL';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de-DE" sz="2000" dirty="0"/>
              <a:t>1987-05-07      AAPL    80.25   NULL</a:t>
            </a:r>
          </a:p>
          <a:p>
            <a:pPr marL="0" indent="0">
              <a:buNone/>
            </a:pPr>
            <a:r>
              <a:rPr lang="de-DE" sz="2000" dirty="0"/>
              <a:t>1987-05-08      AAPL    79.0    NULL</a:t>
            </a:r>
          </a:p>
          <a:p>
            <a:pPr marL="0" indent="0">
              <a:buNone/>
            </a:pPr>
            <a:r>
              <a:rPr lang="de-DE" sz="2000" dirty="0"/>
              <a:t>1987-05-11      AAPL    77.0    0.015</a:t>
            </a:r>
          </a:p>
          <a:p>
            <a:pPr marL="0" indent="0">
              <a:buNone/>
            </a:pPr>
            <a:r>
              <a:rPr lang="de-DE" sz="2000" dirty="0"/>
              <a:t>1987-05-12      AAPL    75.5    NULL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07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SEMI-JOIN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left semi-join returns records from the </a:t>
            </a:r>
            <a:r>
              <a:rPr lang="en-US" dirty="0" err="1" smtClean="0"/>
              <a:t>lefthand</a:t>
            </a:r>
            <a:r>
              <a:rPr lang="en-US" dirty="0" smtClean="0"/>
              <a:t> table if records are found in the </a:t>
            </a:r>
            <a:r>
              <a:rPr lang="en-US" dirty="0" err="1" smtClean="0"/>
              <a:t>righthand</a:t>
            </a:r>
            <a:r>
              <a:rPr lang="en-US" dirty="0" smtClean="0"/>
              <a:t> table that satisfy the ON predicates</a:t>
            </a:r>
          </a:p>
          <a:p>
            <a:r>
              <a:rPr lang="en-US" dirty="0" smtClean="0"/>
              <a:t>Most SQL dialects support an IN </a:t>
            </a:r>
            <a:r>
              <a:rPr lang="is-IS" dirty="0" smtClean="0"/>
              <a:t>… EXISTS that does the same thing</a:t>
            </a:r>
          </a:p>
          <a:p>
            <a:r>
              <a:rPr lang="is-IS" dirty="0" smtClean="0"/>
              <a:t>Right semi-joins </a:t>
            </a:r>
            <a:r>
              <a:rPr lang="is-IS" b="1" dirty="0" smtClean="0"/>
              <a:t>are not </a:t>
            </a:r>
            <a:r>
              <a:rPr lang="is-IS" dirty="0" smtClean="0"/>
              <a:t>supported in Hive</a:t>
            </a:r>
          </a:p>
          <a:p>
            <a:endParaRPr lang="is-IS" dirty="0" smtClean="0"/>
          </a:p>
          <a:p>
            <a:r>
              <a:rPr lang="is-IS" sz="2000" dirty="0" smtClean="0">
                <a:latin typeface="Monaco"/>
                <a:cs typeface="Monaco"/>
              </a:rPr>
              <a:t>SELECT s.ymd, s.symbol, s.price_close FROM stocks s LEFT SEMI JOIN dividends d ON s.ymd = d.ymd AND s.symbol = d.symbol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85839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 JOINs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Cartesian product join is a join where all the tuples in the left side of the join are paired with all the tuples of the right table</a:t>
            </a:r>
          </a:p>
          <a:p>
            <a:r>
              <a:rPr lang="en-US" b="1" dirty="0" smtClean="0"/>
              <a:t>Cartesian products create a lot of data!</a:t>
            </a:r>
          </a:p>
          <a:p>
            <a:r>
              <a:rPr lang="en-US" dirty="0" smtClean="0"/>
              <a:t>Cartesian products are not executed in parallel and they are not optimized in any way using </a:t>
            </a:r>
            <a:r>
              <a:rPr lang="en-US" dirty="0" err="1" smtClean="0"/>
              <a:t>MapReduce</a:t>
            </a:r>
            <a:endParaRPr lang="en-US" dirty="0" smtClean="0"/>
          </a:p>
          <a:p>
            <a:endParaRPr lang="en-US" dirty="0"/>
          </a:p>
          <a:p>
            <a:r>
              <a:rPr lang="en-US" sz="2000" dirty="0" smtClean="0">
                <a:latin typeface="Monaco"/>
                <a:cs typeface="Monaco"/>
              </a:rPr>
              <a:t>SELECT * FROM author JOIN store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37905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and SORT BY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ORDER BY</a:t>
            </a:r>
            <a:r>
              <a:rPr lang="en-US" dirty="0" smtClean="0"/>
              <a:t> clause performs a total ordering of the query result set</a:t>
            </a:r>
          </a:p>
          <a:p>
            <a:r>
              <a:rPr lang="en-US" dirty="0" smtClean="0"/>
              <a:t>All data is passed through a single reducer which may take a long time for large data sets</a:t>
            </a:r>
          </a:p>
          <a:p>
            <a:r>
              <a:rPr lang="en-US" dirty="0" smtClean="0"/>
              <a:t>Hive adds an alternative </a:t>
            </a:r>
            <a:r>
              <a:rPr lang="en-US" sz="2000" dirty="0" smtClean="0">
                <a:latin typeface="Monaco"/>
                <a:cs typeface="Monaco"/>
              </a:rPr>
              <a:t>SORT BY </a:t>
            </a:r>
            <a:r>
              <a:rPr lang="en-US" dirty="0" smtClean="0"/>
              <a:t>that orders the data only within each reducer performing a local ordering where each reducer's output will be sorted</a:t>
            </a:r>
          </a:p>
          <a:p>
            <a:pPr lvl="1"/>
            <a:r>
              <a:rPr lang="en-US" dirty="0" smtClean="0"/>
              <a:t>Better performance is traded for total ordering</a:t>
            </a:r>
          </a:p>
          <a:p>
            <a:pPr lvl="1"/>
            <a:endParaRPr lang="en-US" dirty="0"/>
          </a:p>
          <a:p>
            <a:r>
              <a:rPr lang="en-US" sz="2000" dirty="0" smtClean="0">
                <a:latin typeface="Monaco"/>
                <a:cs typeface="Monaco"/>
              </a:rPr>
              <a:t>SELECT </a:t>
            </a:r>
            <a:r>
              <a:rPr lang="en-US" sz="2000" dirty="0" err="1" smtClean="0">
                <a:latin typeface="Monaco"/>
                <a:cs typeface="Monaco"/>
              </a:rPr>
              <a:t>s.ymd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s.symbol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s.price_close</a:t>
            </a:r>
            <a:r>
              <a:rPr lang="en-US" sz="2000" dirty="0" smtClean="0">
                <a:latin typeface="Monaco"/>
                <a:cs typeface="Monaco"/>
              </a:rPr>
              <a:t> FROM stocks s SORT BY </a:t>
            </a:r>
            <a:r>
              <a:rPr lang="en-US" sz="2000" dirty="0" err="1" smtClean="0">
                <a:latin typeface="Monaco"/>
                <a:cs typeface="Monaco"/>
              </a:rPr>
              <a:t>s.ymd</a:t>
            </a:r>
            <a:r>
              <a:rPr lang="en-US" sz="2000" dirty="0" smtClean="0">
                <a:latin typeface="Monaco"/>
                <a:cs typeface="Monaco"/>
              </a:rPr>
              <a:t> ASC, </a:t>
            </a:r>
            <a:r>
              <a:rPr lang="en-US" sz="2000" dirty="0" err="1" smtClean="0">
                <a:latin typeface="Monaco"/>
                <a:cs typeface="Monaco"/>
              </a:rPr>
              <a:t>s.symbol</a:t>
            </a:r>
            <a:r>
              <a:rPr lang="en-US" sz="2000" dirty="0" smtClean="0">
                <a:latin typeface="Monaco"/>
                <a:cs typeface="Monaco"/>
              </a:rPr>
              <a:t> DESC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76378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UNION ALL combines two or more tables</a:t>
            </a:r>
          </a:p>
          <a:p>
            <a:r>
              <a:rPr lang="en-US" dirty="0" smtClean="0"/>
              <a:t>The number and names of columns returned by each select statement have to be the same</a:t>
            </a:r>
          </a:p>
          <a:p>
            <a:endParaRPr lang="en-US" dirty="0" smtClean="0"/>
          </a:p>
          <a:p>
            <a:r>
              <a:rPr lang="en-US" sz="2000" dirty="0" smtClean="0">
                <a:latin typeface="Monaco"/>
                <a:cs typeface="Monaco"/>
              </a:rPr>
              <a:t>SELECT * FROM ( </a:t>
            </a:r>
            <a:r>
              <a:rPr lang="en-US" sz="2000" dirty="0" err="1" smtClean="0">
                <a:latin typeface="Monaco"/>
                <a:cs typeface="Monaco"/>
              </a:rPr>
              <a:t>select_statement</a:t>
            </a:r>
            <a:r>
              <a:rPr lang="en-US" sz="2000" dirty="0" smtClean="0">
                <a:latin typeface="Monaco"/>
                <a:cs typeface="Monaco"/>
              </a:rPr>
              <a:t> UNION ALL </a:t>
            </a:r>
            <a:r>
              <a:rPr lang="en-US" sz="2000" dirty="0" err="1" smtClean="0">
                <a:latin typeface="Monaco"/>
                <a:cs typeface="Monaco"/>
              </a:rPr>
              <a:t>select_statement</a:t>
            </a:r>
            <a:r>
              <a:rPr lang="en-US" sz="2000" dirty="0" smtClean="0">
                <a:latin typeface="Monaco"/>
                <a:cs typeface="Monaco"/>
              </a:rPr>
              <a:t> ) </a:t>
            </a:r>
            <a:r>
              <a:rPr lang="en-US" sz="2000" dirty="0" err="1" smtClean="0">
                <a:latin typeface="Monaco"/>
                <a:cs typeface="Monaco"/>
              </a:rPr>
              <a:t>unionResult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3738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 Into Tables From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INSERT</a:t>
            </a:r>
            <a:r>
              <a:rPr lang="en-US" dirty="0" smtClean="0"/>
              <a:t> statement lets you load data into a table from a query</a:t>
            </a:r>
          </a:p>
          <a:p>
            <a:r>
              <a:rPr lang="en-US" sz="2000" dirty="0" smtClean="0">
                <a:latin typeface="Monaco"/>
                <a:cs typeface="Monaco"/>
              </a:rPr>
              <a:t>INSERT OVERWRITE TABLE employees PARTITION (country = 'US', state = 'TX') SELECT * FROM </a:t>
            </a:r>
            <a:r>
              <a:rPr lang="en-US" sz="2000" dirty="0" err="1" smtClean="0">
                <a:latin typeface="Monaco"/>
                <a:cs typeface="Monaco"/>
              </a:rPr>
              <a:t>staged_employees</a:t>
            </a:r>
            <a:r>
              <a:rPr lang="en-US" sz="2000" dirty="0" smtClean="0">
                <a:latin typeface="Monaco"/>
                <a:cs typeface="Monaco"/>
              </a:rPr>
              <a:t> se WHERE </a:t>
            </a:r>
            <a:r>
              <a:rPr lang="en-US" sz="2000" dirty="0" err="1" smtClean="0">
                <a:latin typeface="Monaco"/>
                <a:cs typeface="Monaco"/>
              </a:rPr>
              <a:t>se.cnty</a:t>
            </a:r>
            <a:r>
              <a:rPr lang="en-US" sz="2000" dirty="0" smtClean="0">
                <a:latin typeface="Monaco"/>
                <a:cs typeface="Monaco"/>
              </a:rPr>
              <a:t> = 'US' AND </a:t>
            </a:r>
            <a:r>
              <a:rPr lang="en-US" sz="2000" dirty="0" err="1" smtClean="0">
                <a:latin typeface="Monaco"/>
                <a:cs typeface="Monaco"/>
              </a:rPr>
              <a:t>se.st</a:t>
            </a:r>
            <a:r>
              <a:rPr lang="en-US" sz="2000" dirty="0" smtClean="0">
                <a:latin typeface="Monaco"/>
                <a:cs typeface="Monaco"/>
              </a:rPr>
              <a:t> = 'TX';</a:t>
            </a:r>
          </a:p>
          <a:p>
            <a:pPr lvl="1"/>
            <a:r>
              <a:rPr lang="en-US" dirty="0" smtClean="0"/>
              <a:t>Any previous contents of the partition are replaced with OVERWRITE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8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 Into Tables From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sz="2000" dirty="0" err="1" smtClean="0">
                <a:latin typeface="Monaco"/>
                <a:cs typeface="Monaco"/>
              </a:rPr>
              <a:t>staged_employees</a:t>
            </a:r>
            <a:r>
              <a:rPr lang="en-US" dirty="0" smtClean="0"/>
              <a:t> was very large from our previous example and you needed to cover all states?</a:t>
            </a:r>
          </a:p>
          <a:p>
            <a:r>
              <a:rPr lang="en-US" dirty="0" smtClean="0"/>
              <a:t>Hive offers an alternative </a:t>
            </a:r>
            <a:r>
              <a:rPr lang="en-US" sz="2000" dirty="0" smtClean="0">
                <a:latin typeface="Monaco"/>
                <a:cs typeface="Monaco"/>
              </a:rPr>
              <a:t>INSERT</a:t>
            </a:r>
            <a:r>
              <a:rPr lang="en-US" dirty="0" smtClean="0"/>
              <a:t> syntax that allows you to scan the input data once and split it multiple ways</a:t>
            </a: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staged_employees</a:t>
            </a:r>
            <a:r>
              <a:rPr lang="en-US" sz="2000" dirty="0" smtClean="0">
                <a:latin typeface="Monaco"/>
                <a:cs typeface="Monaco"/>
              </a:rPr>
              <a:t> se</a:t>
            </a:r>
            <a:r>
              <a:rPr lang="en-US" sz="2000" dirty="0">
                <a:latin typeface="Monaco"/>
                <a:cs typeface="Monaco"/>
              </a:rPr>
              <a:t>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INSERT OVERWRITE TABLE employees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  PARTITION (country = 'US', state='TX') 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  SELECT * WHERE </a:t>
            </a:r>
            <a:r>
              <a:rPr lang="en-US" sz="2000" dirty="0" err="1" smtClean="0">
                <a:latin typeface="Monaco"/>
                <a:cs typeface="Monaco"/>
              </a:rPr>
              <a:t>se.cnty</a:t>
            </a:r>
            <a:r>
              <a:rPr lang="en-US" sz="2000" dirty="0" smtClean="0">
                <a:latin typeface="Monaco"/>
                <a:cs typeface="Monaco"/>
              </a:rPr>
              <a:t> = 'US' AND </a:t>
            </a:r>
            <a:r>
              <a:rPr lang="en-US" sz="2000" dirty="0" err="1" smtClean="0">
                <a:latin typeface="Monaco"/>
                <a:cs typeface="Monaco"/>
              </a:rPr>
              <a:t>se.st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 'TX'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INSERT </a:t>
            </a:r>
            <a:r>
              <a:rPr lang="en-US" sz="2000" dirty="0">
                <a:latin typeface="Monaco"/>
                <a:cs typeface="Monaco"/>
              </a:rPr>
              <a:t>OVERWRITE TABLE employees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  PARTITION (country = 'US', state=</a:t>
            </a:r>
            <a:r>
              <a:rPr lang="en-US" sz="2000" dirty="0" smtClean="0">
                <a:latin typeface="Monaco"/>
                <a:cs typeface="Monaco"/>
              </a:rPr>
              <a:t>'OK'</a:t>
            </a:r>
            <a:r>
              <a:rPr lang="en-US" sz="2000" dirty="0">
                <a:latin typeface="Monaco"/>
                <a:cs typeface="Monaco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  SELECT * WHERE </a:t>
            </a:r>
            <a:r>
              <a:rPr lang="en-US" sz="2000" dirty="0" err="1">
                <a:latin typeface="Monaco"/>
                <a:cs typeface="Monaco"/>
              </a:rPr>
              <a:t>se.cnty</a:t>
            </a:r>
            <a:r>
              <a:rPr lang="en-US" sz="2000" dirty="0">
                <a:latin typeface="Monaco"/>
                <a:cs typeface="Monaco"/>
              </a:rPr>
              <a:t> = 'US' AND </a:t>
            </a:r>
            <a:r>
              <a:rPr lang="en-US" sz="2000" dirty="0" err="1">
                <a:latin typeface="Monaco"/>
                <a:cs typeface="Monaco"/>
              </a:rPr>
              <a:t>se.st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latin typeface="Monaco"/>
                <a:cs typeface="Monaco"/>
              </a:rPr>
              <a:t>'OK';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5947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Partition Inserts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Hive can infer the partitions to create based on query parameters</a:t>
            </a:r>
          </a:p>
          <a:p>
            <a:r>
              <a:rPr lang="en-US" dirty="0" smtClean="0"/>
              <a:t>The previous example can be changed:</a:t>
            </a:r>
          </a:p>
          <a:p>
            <a:r>
              <a:rPr lang="en-US" sz="2000" dirty="0" smtClean="0">
                <a:latin typeface="Monaco"/>
                <a:cs typeface="Monaco"/>
              </a:rPr>
              <a:t>INSERT OVERWRITE TABLE employees PARTITION (country, state) SELECT </a:t>
            </a:r>
            <a:r>
              <a:rPr lang="is-IS" sz="2000" dirty="0" smtClean="0">
                <a:latin typeface="Monaco"/>
                <a:cs typeface="Monaco"/>
              </a:rPr>
              <a:t>…, se.cnty, se.st FROM staged_employees se;</a:t>
            </a:r>
          </a:p>
          <a:p>
            <a:pPr lvl="1"/>
            <a:r>
              <a:rPr lang="is-IS" dirty="0" smtClean="0"/>
              <a:t>Hive determines the value of the partition keys, country, and state, from the </a:t>
            </a:r>
            <a:r>
              <a:rPr lang="is-IS" b="1" i="1" dirty="0" smtClean="0"/>
              <a:t>last two columns</a:t>
            </a:r>
            <a:r>
              <a:rPr lang="is-IS" dirty="0" smtClean="0"/>
              <a:t> in the </a:t>
            </a:r>
            <a:r>
              <a:rPr lang="is-IS" dirty="0" smtClean="0">
                <a:latin typeface="Monaco"/>
                <a:cs typeface="Monaco"/>
              </a:rPr>
              <a:t>SELECT</a:t>
            </a:r>
            <a:r>
              <a:rPr lang="is-IS" dirty="0" smtClean="0"/>
              <a:t> clause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138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and Loading Them in One Query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CREATE TABLE </a:t>
            </a:r>
            <a:r>
              <a:rPr lang="en-US" sz="2000" dirty="0" err="1" smtClean="0">
                <a:latin typeface="Monaco"/>
                <a:cs typeface="Monaco"/>
              </a:rPr>
              <a:t>tx_employees</a:t>
            </a:r>
            <a:r>
              <a:rPr lang="en-US" sz="2000" dirty="0" smtClean="0">
                <a:latin typeface="Monaco"/>
                <a:cs typeface="Monaco"/>
              </a:rPr>
              <a:t> AS SELECT name, salary, </a:t>
            </a:r>
            <a:r>
              <a:rPr lang="en-US" sz="2000" dirty="0" err="1" smtClean="0">
                <a:latin typeface="Monaco"/>
                <a:cs typeface="Monaco"/>
              </a:rPr>
              <a:t>adddress</a:t>
            </a:r>
            <a:r>
              <a:rPr lang="en-US" sz="2000" dirty="0" smtClean="0">
                <a:latin typeface="Monaco"/>
                <a:cs typeface="Monaco"/>
              </a:rPr>
              <a:t> FROM employees WHERE </a:t>
            </a:r>
            <a:r>
              <a:rPr lang="en-US" sz="2000" dirty="0" err="1" smtClean="0">
                <a:latin typeface="Monaco"/>
                <a:cs typeface="Monaco"/>
              </a:rPr>
              <a:t>se.state</a:t>
            </a:r>
            <a:r>
              <a:rPr lang="en-US" sz="2000" dirty="0" smtClean="0">
                <a:latin typeface="Monaco"/>
                <a:cs typeface="Monaco"/>
              </a:rPr>
              <a:t> = 'TX';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A common use for this feature is to extract a subset of data from a larger table</a:t>
            </a:r>
          </a:p>
          <a:p>
            <a:r>
              <a:rPr lang="en-US" dirty="0" smtClean="0"/>
              <a:t>This feature can't be used with external tables</a:t>
            </a:r>
          </a:p>
          <a:p>
            <a:pPr lvl="1"/>
            <a:r>
              <a:rPr lang="en-US" dirty="0" smtClean="0"/>
              <a:t>Populating a partition for an external table is done with an </a:t>
            </a:r>
            <a:r>
              <a:rPr lang="en-US" sz="1800" dirty="0" smtClean="0">
                <a:latin typeface="Monaco"/>
                <a:cs typeface="Monaco"/>
              </a:rPr>
              <a:t>ALTER TABLE</a:t>
            </a:r>
            <a:r>
              <a:rPr lang="en-US" dirty="0" smtClean="0"/>
              <a:t> statement where we are pointing metadata to a location where the data can be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INSERT OVERWRITE LOCAL DIRECTORY '/</a:t>
            </a:r>
            <a:r>
              <a:rPr lang="en-US" sz="2000" dirty="0" err="1" smtClean="0">
                <a:latin typeface="Monaco"/>
                <a:cs typeface="Monaco"/>
              </a:rPr>
              <a:t>tmp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tx_employees</a:t>
            </a:r>
            <a:r>
              <a:rPr lang="en-US" sz="2000" dirty="0" smtClean="0">
                <a:latin typeface="Monaco"/>
                <a:cs typeface="Monaco"/>
              </a:rPr>
              <a:t>' SELECT name, salary, address FROM employees WHERE </a:t>
            </a:r>
            <a:r>
              <a:rPr lang="en-US" sz="2000" dirty="0" err="1" smtClean="0">
                <a:latin typeface="Monaco"/>
                <a:cs typeface="Monaco"/>
              </a:rPr>
              <a:t>se.state</a:t>
            </a:r>
            <a:r>
              <a:rPr lang="en-US" sz="2000" dirty="0" smtClean="0">
                <a:latin typeface="Monaco"/>
                <a:cs typeface="Monaco"/>
              </a:rPr>
              <a:t> = 'TX';</a:t>
            </a:r>
          </a:p>
          <a:p>
            <a:pPr marL="0" indent="0">
              <a:buNone/>
            </a:pP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/>
              <a:t>The path can also be a URI</a:t>
            </a:r>
          </a:p>
          <a:p>
            <a:r>
              <a:rPr lang="en-US" dirty="0" smtClean="0"/>
              <a:t>Written to file with all fields serialized as strings</a:t>
            </a:r>
          </a:p>
          <a:p>
            <a:r>
              <a:rPr lang="en-US" dirty="0" smtClean="0"/>
              <a:t>OVERWRITE and LOCAL have the same meanings as previously discussed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3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is-IS" dirty="0" smtClean="0"/>
              <a:t>… FROM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This should look familiar if you have prior knowledge of SQL!</a:t>
            </a:r>
          </a:p>
          <a:p>
            <a:r>
              <a:rPr lang="en-US" dirty="0" smtClean="0"/>
              <a:t>For a given record, SELECT specifies the columns to keep as well as the output of function calls on one or more columns (like count(*))</a:t>
            </a:r>
          </a:p>
          <a:p>
            <a:r>
              <a:rPr lang="en-US" dirty="0" smtClean="0"/>
              <a:t>The FROM clause identifies which table, view, or nested query that records are selected</a:t>
            </a:r>
          </a:p>
          <a:p>
            <a:r>
              <a:rPr lang="en-US" sz="2000" dirty="0" smtClean="0">
                <a:latin typeface="Monaco"/>
                <a:cs typeface="Monaco"/>
              </a:rPr>
              <a:t>SELECT name, salary FROM employees;</a:t>
            </a:r>
          </a:p>
          <a:p>
            <a:pPr lvl="1"/>
            <a:r>
              <a:rPr lang="en-US" dirty="0" smtClean="0"/>
              <a:t>Equivalent to </a:t>
            </a:r>
            <a:r>
              <a:rPr lang="en-US" sz="1800" dirty="0" smtClean="0">
                <a:latin typeface="Monaco"/>
                <a:cs typeface="Monaco"/>
              </a:rPr>
              <a:t>SELECT </a:t>
            </a:r>
            <a:r>
              <a:rPr lang="en-US" sz="1800" dirty="0" err="1" smtClean="0">
                <a:latin typeface="Monaco"/>
                <a:cs typeface="Monaco"/>
              </a:rPr>
              <a:t>e.name</a:t>
            </a:r>
            <a:r>
              <a:rPr lang="en-US" sz="1800" dirty="0" smtClean="0">
                <a:latin typeface="Monaco"/>
                <a:cs typeface="Monaco"/>
              </a:rPr>
              <a:t>, </a:t>
            </a:r>
            <a:r>
              <a:rPr lang="en-US" sz="1800" dirty="0" err="1" smtClean="0">
                <a:latin typeface="Monaco"/>
                <a:cs typeface="Monaco"/>
              </a:rPr>
              <a:t>e.salary</a:t>
            </a:r>
            <a:r>
              <a:rPr lang="en-US" sz="1800" dirty="0" smtClean="0">
                <a:latin typeface="Monaco"/>
                <a:cs typeface="Monaco"/>
              </a:rPr>
              <a:t> FROM employees e; </a:t>
            </a:r>
            <a:r>
              <a:rPr lang="en-US" dirty="0" smtClean="0"/>
              <a:t>which will become useful when </a:t>
            </a:r>
            <a:r>
              <a:rPr lang="en-US" sz="1800" dirty="0" smtClean="0">
                <a:latin typeface="Monaco"/>
                <a:cs typeface="Monaco"/>
              </a:rPr>
              <a:t>JOINS</a:t>
            </a:r>
            <a:r>
              <a:rPr lang="en-US" dirty="0" smtClean="0"/>
              <a:t> are discussed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6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With Collections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 select the first element of an </a:t>
            </a:r>
            <a:r>
              <a:rPr lang="en-US" sz="2000" dirty="0" smtClean="0">
                <a:latin typeface="Monaco"/>
                <a:cs typeface="Monaco"/>
              </a:rPr>
              <a:t>ARRAY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SELECT name, subordinates[0] from employees;</a:t>
            </a:r>
          </a:p>
          <a:p>
            <a:endParaRPr lang="en-US" dirty="0" smtClean="0"/>
          </a:p>
          <a:p>
            <a:r>
              <a:rPr lang="en-US" dirty="0" smtClean="0"/>
              <a:t>To reference a </a:t>
            </a:r>
            <a:r>
              <a:rPr lang="en-US" sz="2000" dirty="0" smtClean="0">
                <a:latin typeface="Monaco"/>
                <a:cs typeface="Monaco"/>
              </a:rPr>
              <a:t>MAP</a:t>
            </a:r>
            <a:r>
              <a:rPr lang="en-US" dirty="0" smtClean="0"/>
              <a:t> element, use </a:t>
            </a:r>
            <a:r>
              <a:rPr lang="en-US" sz="2000" dirty="0" smtClean="0">
                <a:latin typeface="Monaco"/>
                <a:cs typeface="Monaco"/>
              </a:rPr>
              <a:t>ARRAY</a:t>
            </a:r>
            <a:r>
              <a:rPr lang="en-US" dirty="0" smtClean="0"/>
              <a:t> syntax but with key values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SELECT name, deductions["State Taxes"] FROM employees;</a:t>
            </a:r>
          </a:p>
          <a:p>
            <a:endParaRPr lang="en-US" dirty="0" smtClean="0"/>
          </a:p>
          <a:p>
            <a:r>
              <a:rPr lang="en-US" dirty="0" smtClean="0"/>
              <a:t>To reference an element in a </a:t>
            </a:r>
            <a:r>
              <a:rPr lang="en-US" sz="2000" dirty="0" smtClean="0">
                <a:latin typeface="Monaco"/>
                <a:cs typeface="Monaco"/>
              </a:rPr>
              <a:t>STRUCT</a:t>
            </a:r>
            <a:r>
              <a:rPr lang="en-US" dirty="0" smtClean="0"/>
              <a:t>, use "dot" notation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SELECT name, </a:t>
            </a:r>
            <a:r>
              <a:rPr lang="en-US" sz="1800" dirty="0" err="1" smtClean="0">
                <a:latin typeface="Monaco"/>
                <a:cs typeface="Monaco"/>
              </a:rPr>
              <a:t>address.city</a:t>
            </a:r>
            <a:r>
              <a:rPr lang="en-US" sz="1800" dirty="0" smtClean="0">
                <a:latin typeface="Monaco"/>
                <a:cs typeface="Monaco"/>
              </a:rPr>
              <a:t> FROM employees;</a:t>
            </a:r>
            <a:endParaRPr lang="en-US" sz="1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43810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19779</TotalTime>
  <Words>1570</Words>
  <Application>Microsoft Macintosh PowerPoint</Application>
  <PresentationFormat>On-screen Show (4:3)</PresentationFormat>
  <Paragraphs>215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Loading Data</vt:lpstr>
      <vt:lpstr>Inserting Data Into Tables From Queries</vt:lpstr>
      <vt:lpstr>Inserting Data Into Tables From Queries</vt:lpstr>
      <vt:lpstr>Dynamic Partition Inserts</vt:lpstr>
      <vt:lpstr>Creating Tables and Loading Them in One Query</vt:lpstr>
      <vt:lpstr>Exporting Data</vt:lpstr>
      <vt:lpstr>SELECT … FROM</vt:lpstr>
      <vt:lpstr>SELECT With Collections</vt:lpstr>
      <vt:lpstr>Specify Columns with Regular Expressions</vt:lpstr>
      <vt:lpstr>LIMIT Clause</vt:lpstr>
      <vt:lpstr>CASE … WHEN ... THEN Statements</vt:lpstr>
      <vt:lpstr>WHERE Clauses</vt:lpstr>
      <vt:lpstr>Predicate Operators: LIKE and RLIKE</vt:lpstr>
      <vt:lpstr>GROUP BY Clauses</vt:lpstr>
      <vt:lpstr>HAVING Clauses</vt:lpstr>
      <vt:lpstr>Inner JOIN</vt:lpstr>
      <vt:lpstr>Non Equality Joins</vt:lpstr>
      <vt:lpstr>LEFT OUTER JOIN</vt:lpstr>
      <vt:lpstr>RIGHT OUTER JOIN</vt:lpstr>
      <vt:lpstr>FULL OUTER JOIN</vt:lpstr>
      <vt:lpstr>LEFT SEMI-JOIN</vt:lpstr>
      <vt:lpstr>Cartesian Product JOINs</vt:lpstr>
      <vt:lpstr>ORDER BY and SORT BY</vt:lpstr>
      <vt:lpstr>UNION ALL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v b</cp:lastModifiedBy>
  <cp:revision>793</cp:revision>
  <cp:lastPrinted>2014-04-15T20:58:29Z</cp:lastPrinted>
  <dcterms:created xsi:type="dcterms:W3CDTF">2014-03-31T20:09:59Z</dcterms:created>
  <dcterms:modified xsi:type="dcterms:W3CDTF">2016-01-23T01:47:39Z</dcterms:modified>
</cp:coreProperties>
</file>