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26" r:id="rId2"/>
    <p:sldId id="327" r:id="rId3"/>
    <p:sldId id="340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D0ADA2-6EF7-5D44-97FD-8C9A383247AB}">
          <p14:sldIdLst>
            <p14:sldId id="326"/>
            <p14:sldId id="327"/>
            <p14:sldId id="340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3087"/>
    <a:srgbClr val="00A9F1"/>
    <a:srgbClr val="47B1E0"/>
    <a:srgbClr val="009CDE"/>
    <a:srgbClr val="99999A"/>
    <a:srgbClr val="77E0C1"/>
    <a:srgbClr val="B0008E"/>
    <a:srgbClr val="FF8F1C"/>
    <a:srgbClr val="00ACF5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86" autoAdjust="0"/>
    <p:restoredTop sz="90361" autoAdjust="0"/>
  </p:normalViewPr>
  <p:slideViewPr>
    <p:cSldViewPr snapToObjects="1">
      <p:cViewPr varScale="1">
        <p:scale>
          <a:sx n="102" d="100"/>
          <a:sy n="102" d="100"/>
        </p:scale>
        <p:origin x="-96" y="-272"/>
      </p:cViewPr>
      <p:guideLst>
        <p:guide orient="horz" pos="3951"/>
        <p:guide orient="horz" pos="377"/>
        <p:guide pos="5471"/>
        <p:guide pos="2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858BF-E995-6B4A-A066-18CA04BBA799}" type="datetimeFigureOut">
              <a:rPr lang="en-US" smtClean="0"/>
              <a:pPr/>
              <a:t>1/6/16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647A9-C306-BB40-B7AB-6894368BB4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909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695E9-1DC5-9344-A1C3-9069609C108C}" type="datetimeFigureOut">
              <a:rPr lang="en-US" smtClean="0"/>
              <a:pPr/>
              <a:t>1/6/16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F319C-988A-5846-9E9C-782AF28753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164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F319C-988A-5846-9E9C-782AF28753F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38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050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2814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13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7765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baseline="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4" name="Picture 3" descr="Lady_taking_money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4"/>
          <a:stretch/>
        </p:blipFill>
        <p:spPr>
          <a:xfrm>
            <a:off x="4452776" y="0"/>
            <a:ext cx="4691224" cy="6234176"/>
          </a:xfrm>
          <a:prstGeom prst="rect">
            <a:avLst/>
          </a:prstGeom>
        </p:spPr>
      </p:pic>
      <p:sp>
        <p:nvSpPr>
          <p:cNvPr id="13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9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8183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ibb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 userDrawn="1"/>
        </p:nvSpPr>
        <p:spPr>
          <a:xfrm>
            <a:off x="-458596" y="4246352"/>
            <a:ext cx="8497813" cy="1587024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/>
          <p:cNvSpPr/>
          <p:nvPr userDrawn="1"/>
        </p:nvSpPr>
        <p:spPr>
          <a:xfrm>
            <a:off x="-458596" y="2263927"/>
            <a:ext cx="7408653" cy="1587024"/>
          </a:xfrm>
          <a:prstGeom prst="parallelogram">
            <a:avLst/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hape 145"/>
          <p:cNvSpPr/>
          <p:nvPr userDrawn="1"/>
        </p:nvSpPr>
        <p:spPr>
          <a:xfrm flipV="1">
            <a:off x="2353345" y="4559499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7" name="Shape 145"/>
          <p:cNvSpPr/>
          <p:nvPr userDrawn="1"/>
        </p:nvSpPr>
        <p:spPr>
          <a:xfrm flipV="1">
            <a:off x="2353345" y="2519497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31381" y="2448129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31381" y="4445001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2509129" y="2420689"/>
            <a:ext cx="4244561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2509129" y="4388817"/>
            <a:ext cx="5417213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" name="Group 2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6252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0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1828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5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1211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5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2321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640015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0015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4640015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4640015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9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6373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54692" y="1648885"/>
            <a:ext cx="4394200" cy="3304116"/>
          </a:xfrm>
          <a:prstGeom prst="rect">
            <a:avLst/>
          </a:prstGeom>
        </p:spPr>
        <p:txBody>
          <a:bodyPr vert="horz"/>
          <a:lstStyle>
            <a:lvl1pPr marL="342900" indent="-342900"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5613" indent="-171450">
              <a:defRPr sz="1100">
                <a:solidFill>
                  <a:srgbClr val="7F7F7F"/>
                </a:solidFill>
                <a:latin typeface="Arial"/>
                <a:cs typeface="Arial"/>
              </a:defRPr>
            </a:lvl2pPr>
            <a:lvl3pPr marL="573088" indent="-117475">
              <a:defRPr sz="1000">
                <a:solidFill>
                  <a:srgbClr val="7F7F7F"/>
                </a:solidFill>
                <a:latin typeface="Arial"/>
                <a:cs typeface="Arial"/>
              </a:defRPr>
            </a:lvl3pPr>
          </a:lstStyle>
          <a:p>
            <a:pPr marL="285750" lvl="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11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arallelogram 9"/>
          <p:cNvSpPr/>
          <p:nvPr userDrawn="1"/>
        </p:nvSpPr>
        <p:spPr>
          <a:xfrm>
            <a:off x="447676" y="1574285"/>
            <a:ext cx="2629717" cy="421319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1" name="Parallelogram 10"/>
          <p:cNvSpPr/>
          <p:nvPr userDrawn="1"/>
        </p:nvSpPr>
        <p:spPr>
          <a:xfrm>
            <a:off x="3195638" y="1574285"/>
            <a:ext cx="2629717" cy="421319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2" name="Parallelogram 11"/>
          <p:cNvSpPr/>
          <p:nvPr userDrawn="1"/>
        </p:nvSpPr>
        <p:spPr>
          <a:xfrm>
            <a:off x="5943601" y="1574285"/>
            <a:ext cx="2629717" cy="421319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2006601"/>
            <a:ext cx="2651973" cy="406188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3400" y="15742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271710" y="15742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020737" y="15742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195638" y="2156885"/>
            <a:ext cx="2547677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 b="1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195638" y="2413000"/>
            <a:ext cx="2547677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21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2934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3032" y="1295400"/>
            <a:ext cx="8231258" cy="4976284"/>
          </a:xfrm>
          <a:prstGeom prst="rect">
            <a:avLst/>
          </a:prstGeom>
        </p:spPr>
        <p:txBody>
          <a:bodyPr vert="horz"/>
          <a:lstStyle>
            <a:lvl1pPr marL="280988" indent="-280988">
              <a:buFont typeface="Arial"/>
              <a:buChar char="•"/>
              <a:defRPr sz="2200">
                <a:solidFill>
                  <a:srgbClr val="003087"/>
                </a:solidFill>
                <a:latin typeface="Arial"/>
                <a:cs typeface="Arial"/>
              </a:defRPr>
            </a:lvl1pPr>
            <a:lvl2pPr marL="512763" indent="-231775">
              <a:buFont typeface="Arial"/>
              <a:buChar char="•"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806450" indent="-293688">
              <a:buFont typeface="Arial"/>
              <a:buChar char="•"/>
              <a:defRPr sz="18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  </a:t>
            </a:r>
          </a:p>
          <a:p>
            <a:pPr lvl="1"/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13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054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arallelogram 9"/>
          <p:cNvSpPr/>
          <p:nvPr userDrawn="1"/>
        </p:nvSpPr>
        <p:spPr>
          <a:xfrm>
            <a:off x="424391" y="1505237"/>
            <a:ext cx="3377143" cy="317412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6318796" y="2943213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8796" y="1433630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1822648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3" name="Parallelogram 22"/>
          <p:cNvSpPr/>
          <p:nvPr userDrawn="1"/>
        </p:nvSpPr>
        <p:spPr>
          <a:xfrm>
            <a:off x="424391" y="3605773"/>
            <a:ext cx="3377143" cy="317412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728796" y="3534166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53032" y="3923184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Chevron 16"/>
          <p:cNvSpPr/>
          <p:nvPr userDrawn="1"/>
        </p:nvSpPr>
        <p:spPr>
          <a:xfrm>
            <a:off x="5334000" y="925104"/>
            <a:ext cx="609600" cy="5043897"/>
          </a:xfrm>
          <a:prstGeom prst="chevron">
            <a:avLst>
              <a:gd name="adj" fmla="val 89614"/>
            </a:avLst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8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3953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Parallelogram 14"/>
          <p:cNvSpPr>
            <a:spLocks noChangeAspect="1"/>
          </p:cNvSpPr>
          <p:nvPr userDrawn="1"/>
        </p:nvSpPr>
        <p:spPr>
          <a:xfrm>
            <a:off x="5643036" y="1485255"/>
            <a:ext cx="2823633" cy="2491444"/>
          </a:xfrm>
          <a:prstGeom prst="parallelogram">
            <a:avLst>
              <a:gd name="adj" fmla="val 18333"/>
            </a:avLst>
          </a:prstGeom>
          <a:solidFill>
            <a:srgbClr val="FF8F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6" name="Parallelogram 15"/>
          <p:cNvSpPr>
            <a:spLocks noChangeAspect="1"/>
          </p:cNvSpPr>
          <p:nvPr userDrawn="1"/>
        </p:nvSpPr>
        <p:spPr>
          <a:xfrm>
            <a:off x="4211885" y="2431532"/>
            <a:ext cx="2963898" cy="2243667"/>
          </a:xfrm>
          <a:prstGeom prst="parallelogram">
            <a:avLst>
              <a:gd name="adj" fmla="val 19972"/>
            </a:avLst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7" name="Parallelogram 16"/>
          <p:cNvSpPr>
            <a:spLocks noChangeAspect="1"/>
          </p:cNvSpPr>
          <p:nvPr userDrawn="1"/>
        </p:nvSpPr>
        <p:spPr>
          <a:xfrm>
            <a:off x="5490636" y="3034655"/>
            <a:ext cx="2878665" cy="2654947"/>
          </a:xfrm>
          <a:prstGeom prst="parallelogram">
            <a:avLst>
              <a:gd name="adj" fmla="val 19972"/>
            </a:avLst>
          </a:prstGeom>
          <a:solidFill>
            <a:srgbClr val="B000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497921" y="262903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6076476" y="16180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5733723" y="5153942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pic>
        <p:nvPicPr>
          <p:cNvPr id="21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Group 21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0565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arallelogram 9"/>
          <p:cNvSpPr/>
          <p:nvPr userDrawn="1"/>
        </p:nvSpPr>
        <p:spPr>
          <a:xfrm>
            <a:off x="447676" y="1843117"/>
            <a:ext cx="2629717" cy="981587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/>
          <p:cNvSpPr/>
          <p:nvPr userDrawn="1"/>
        </p:nvSpPr>
        <p:spPr>
          <a:xfrm>
            <a:off x="5707110" y="1847949"/>
            <a:ext cx="2629717" cy="981587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arallelogram 14"/>
          <p:cNvSpPr/>
          <p:nvPr userDrawn="1"/>
        </p:nvSpPr>
        <p:spPr>
          <a:xfrm>
            <a:off x="3077393" y="1843117"/>
            <a:ext cx="2629717" cy="981587"/>
          </a:xfrm>
          <a:prstGeom prst="parallelogram">
            <a:avLst/>
          </a:prstGeom>
          <a:solidFill>
            <a:srgbClr val="89CA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3400" y="21082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175253" y="21082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779595" y="21082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50851" y="31242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076628" y="31242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5702405" y="31242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6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Group 16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2161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arallelogram 16"/>
          <p:cNvSpPr/>
          <p:nvPr userDrawn="1"/>
        </p:nvSpPr>
        <p:spPr>
          <a:xfrm>
            <a:off x="577517" y="4061232"/>
            <a:ext cx="2629717" cy="981587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5836951" y="4066064"/>
            <a:ext cx="2629717" cy="981587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arallelogram 18"/>
          <p:cNvSpPr/>
          <p:nvPr userDrawn="1"/>
        </p:nvSpPr>
        <p:spPr>
          <a:xfrm>
            <a:off x="3207234" y="4061232"/>
            <a:ext cx="2629717" cy="981587"/>
          </a:xfrm>
          <a:prstGeom prst="parallelogram">
            <a:avLst/>
          </a:prstGeom>
          <a:solidFill>
            <a:srgbClr val="89CA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56572" y="43174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286289" y="43174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914696" y="43174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770011" y="17018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395788" y="17018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6021565" y="17018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6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541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800601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9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9826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1" y="1648884"/>
            <a:ext cx="8332182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9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 userDrawn="1"/>
        </p:nvGrpSpPr>
        <p:grpSpPr>
          <a:xfrm>
            <a:off x="6237732" y="6403401"/>
            <a:ext cx="2296668" cy="302199"/>
            <a:chOff x="4800600" y="6373284"/>
            <a:chExt cx="2296668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5890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7018337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81001" y="2514600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4887547" y="6385568"/>
            <a:ext cx="2275253" cy="302199"/>
            <a:chOff x="4735147" y="6385568"/>
            <a:chExt cx="2275253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2363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4800600" y="6385568"/>
            <a:ext cx="2275253" cy="302199"/>
            <a:chOff x="4735147" y="6385568"/>
            <a:chExt cx="2275253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067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al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2666303"/>
            <a:ext cx="7809325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5200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1" y="1648884"/>
            <a:ext cx="8332182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8" name="Picture 7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2799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shape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2"/>
          <a:stretch/>
        </p:blipFill>
        <p:spPr>
          <a:xfrm flipH="1" flipV="1">
            <a:off x="7103530" y="0"/>
            <a:ext cx="2040471" cy="6858000"/>
          </a:xfrm>
          <a:prstGeom prst="rect">
            <a:avLst/>
          </a:prstGeom>
        </p:spPr>
      </p:pic>
      <p:sp>
        <p:nvSpPr>
          <p:cNvPr id="6" name="AutoShape 1"/>
          <p:cNvSpPr>
            <a:spLocks/>
          </p:cNvSpPr>
          <p:nvPr userDrawn="1"/>
        </p:nvSpPr>
        <p:spPr bwMode="auto">
          <a:xfrm>
            <a:off x="449263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© 2016 PayPal Inc. All rights reserved.</a:t>
            </a:r>
            <a:r>
              <a:rPr lang="en-US" sz="700" b="0" i="0" baseline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 Confidential and proprietary</a:t>
            </a: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.</a:t>
            </a:r>
            <a:endParaRPr lang="en-US" sz="700" b="0" i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" name="Picture 9" descr="pp_v_color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258" y="5316152"/>
            <a:ext cx="1159404" cy="1143683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4735147" y="6385568"/>
            <a:ext cx="2275253" cy="302199"/>
            <a:chOff x="4735147" y="6385568"/>
            <a:chExt cx="2275253" cy="3021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1125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/>
          <p:cNvSpPr/>
          <p:nvPr userDrawn="1"/>
        </p:nvSpPr>
        <p:spPr>
          <a:xfrm>
            <a:off x="-458596" y="4246352"/>
            <a:ext cx="8497813" cy="1587024"/>
          </a:xfrm>
          <a:prstGeom prst="parallelogram">
            <a:avLst/>
          </a:prstGeom>
          <a:solidFill>
            <a:srgbClr val="B000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Parallelogram 9"/>
          <p:cNvSpPr/>
          <p:nvPr userDrawn="1"/>
        </p:nvSpPr>
        <p:spPr>
          <a:xfrm>
            <a:off x="-458596" y="2263927"/>
            <a:ext cx="7408653" cy="1587024"/>
          </a:xfrm>
          <a:prstGeom prst="parallelogram">
            <a:avLst/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hape 145"/>
          <p:cNvSpPr/>
          <p:nvPr userDrawn="1"/>
        </p:nvSpPr>
        <p:spPr>
          <a:xfrm flipV="1">
            <a:off x="2353345" y="4559499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2" name="Shape 145"/>
          <p:cNvSpPr/>
          <p:nvPr userDrawn="1"/>
        </p:nvSpPr>
        <p:spPr>
          <a:xfrm flipV="1">
            <a:off x="2353345" y="2519497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31381" y="2448129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31381" y="4445001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2509129" y="2420689"/>
            <a:ext cx="4244561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2509129" y="4388817"/>
            <a:ext cx="5417213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5" name="Picture 14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9042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ackground with bulleted text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7675" y="1490134"/>
            <a:ext cx="3424238" cy="3522133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endParaRPr lang="en-US" dirty="0" smtClean="0"/>
          </a:p>
        </p:txBody>
      </p:sp>
      <p:sp>
        <p:nvSpPr>
          <p:cNvPr id="10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</a:t>
            </a:r>
            <a:r>
              <a:rPr lang="en-US" sz="700" b="0" i="0" kern="1200" baseline="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8" name="Picture 7" descr="pp_h_1C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9303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9"/>
          <p:cNvSpPr/>
          <p:nvPr userDrawn="1"/>
        </p:nvSpPr>
        <p:spPr>
          <a:xfrm>
            <a:off x="577517" y="3079645"/>
            <a:ext cx="2629717" cy="981587"/>
          </a:xfrm>
          <a:prstGeom prst="parallelogram">
            <a:avLst/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9CDE"/>
              </a:solidFill>
            </a:endParaRPr>
          </a:p>
        </p:txBody>
      </p:sp>
      <p:sp>
        <p:nvSpPr>
          <p:cNvPr id="11" name="Parallelogram 10"/>
          <p:cNvSpPr/>
          <p:nvPr userDrawn="1"/>
        </p:nvSpPr>
        <p:spPr>
          <a:xfrm>
            <a:off x="5836951" y="3084477"/>
            <a:ext cx="2629717" cy="981587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/>
          <p:cNvSpPr/>
          <p:nvPr userDrawn="1"/>
        </p:nvSpPr>
        <p:spPr>
          <a:xfrm>
            <a:off x="3207234" y="3079645"/>
            <a:ext cx="2629717" cy="981587"/>
          </a:xfrm>
          <a:prstGeom prst="parallelogram">
            <a:avLst/>
          </a:prstGeom>
          <a:solidFill>
            <a:srgbClr val="77E0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77517" y="4314049"/>
            <a:ext cx="2495526" cy="130906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4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342900" indent="-115888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1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3pPr>
            <a:lvl4pPr marL="1714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4pPr>
            <a:lvl5pPr marL="5143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Wingdings" charset="2"/>
              <a:buChar char="§"/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5pPr>
          </a:lstStyle>
          <a:p>
            <a:pPr lvl="1"/>
            <a:endParaRPr lang="en-US" dirty="0" smtClean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152550" y="4314049"/>
            <a:ext cx="2495526" cy="130906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4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342900" indent="-115888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1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3pPr>
            <a:lvl4pPr marL="1714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4pPr>
            <a:lvl5pPr marL="5143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Wingdings" charset="2"/>
              <a:buChar char="§"/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5pPr>
          </a:lstStyle>
          <a:p>
            <a:pPr lvl="1"/>
            <a:endParaRPr lang="en-US" dirty="0" smtClean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5791200" y="4314049"/>
            <a:ext cx="2495526" cy="130906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4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342900" indent="-115888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1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3pPr>
            <a:lvl4pPr marL="1714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4pPr>
            <a:lvl5pPr marL="5143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Wingdings" charset="2"/>
              <a:buChar char="§"/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5pPr>
          </a:lstStyle>
          <a:p>
            <a:pPr lvl="1"/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57022" y="3296299"/>
            <a:ext cx="2495528" cy="629468"/>
          </a:xfrm>
          <a:prstGeom prst="rect">
            <a:avLst/>
          </a:prstGeom>
        </p:spPr>
        <p:txBody>
          <a:bodyPr vert="horz" lIns="0"/>
          <a:lstStyle>
            <a:lvl1pPr marL="0" indent="0" algn="ctr">
              <a:buNone/>
              <a:defRPr sz="18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3295672" y="3296299"/>
            <a:ext cx="2495528" cy="629468"/>
          </a:xfrm>
          <a:prstGeom prst="rect">
            <a:avLst/>
          </a:prstGeom>
        </p:spPr>
        <p:txBody>
          <a:bodyPr vert="horz" lIns="0"/>
          <a:lstStyle>
            <a:lvl1pPr marL="0" indent="0" algn="ctr">
              <a:buNone/>
              <a:defRPr sz="18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971139" y="3296299"/>
            <a:ext cx="2495528" cy="629468"/>
          </a:xfrm>
          <a:prstGeom prst="rect">
            <a:avLst/>
          </a:prstGeom>
        </p:spPr>
        <p:txBody>
          <a:bodyPr vert="horz" lIns="0"/>
          <a:lstStyle>
            <a:lvl1pPr marL="0" indent="0" algn="ctr">
              <a:buNone/>
              <a:defRPr sz="18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24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6" name="Picture 15" descr="pp_h_1C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23" name="Group 22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8881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51346" y="186807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51346" y="305810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51346" y="4221307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636592" y="219727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636592" y="338730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636592" y="455051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115554" y="186807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115554" y="305810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5115554" y="4221307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400800" y="219727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Font typeface="Arial"/>
              <a:buNone/>
            </a:pPr>
            <a:r>
              <a:rPr lang="en-US" dirty="0" smtClean="0"/>
              <a:t>Click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400800" y="338730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6400800" y="455051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31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3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30" name="Picture 29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32" name="Group 31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4282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509370" y="869038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477980" y="1939729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503700" y="3046389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833381" y="862878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833381" y="194752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833381" y="2969334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472310" y="415502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472310" y="5269141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833381" y="407832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Font typeface="Arial"/>
              <a:buNone/>
            </a:pPr>
            <a:r>
              <a:rPr lang="en-US" dirty="0" smtClean="0"/>
              <a:t>Click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833381" y="5105255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362625" y="2457389"/>
            <a:ext cx="3578590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9600" b="1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491597" y="3895798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800" b="0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9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4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26" name="Picture 25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30" name="Group 29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908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Slide">
    <p:bg>
      <p:bgPr>
        <a:solidFill>
          <a:srgbClr val="009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2666303"/>
            <a:ext cx="7809325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2316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5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6985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47413" cy="533400"/>
          </a:xfrm>
          <a:prstGeom prst="rect">
            <a:avLst/>
          </a:prstGeom>
        </p:spPr>
        <p:txBody>
          <a:bodyPr lIns="0" rIns="0">
            <a:no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219201"/>
            <a:ext cx="8247412" cy="49244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571500" indent="-228600">
              <a:defRPr/>
            </a:lvl2pPr>
            <a:lvl3pPr marL="800100" indent="-228600">
              <a:defRPr/>
            </a:lvl3pPr>
            <a:lvl4pPr marL="1028700" indent="-280988">
              <a:defRPr/>
            </a:lvl4pPr>
            <a:lvl5pPr marL="125730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895063" y="6553200"/>
            <a:ext cx="9060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D854ACF-EFF3-42D3-AB5F-408268493A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7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">
    <p:bg>
      <p:bgPr>
        <a:solidFill>
          <a:srgbClr val="009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shape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2"/>
          <a:stretch/>
        </p:blipFill>
        <p:spPr>
          <a:xfrm flipH="1" flipV="1">
            <a:off x="7103530" y="0"/>
            <a:ext cx="2040471" cy="6858000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449263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© 2016 PayPal Inc. All rights reserved.</a:t>
            </a:r>
            <a:r>
              <a:rPr lang="en-US" sz="700" b="0" i="0" baseline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 Confidential and proprietary</a:t>
            </a: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.</a:t>
            </a:r>
            <a:endParaRPr lang="en-US" sz="700" b="0" i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0" name="Picture 9" descr="pp_v_color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258" y="5316152"/>
            <a:ext cx="1159404" cy="1143683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>
          <a:xfrm>
            <a:off x="4735147" y="6385568"/>
            <a:ext cx="2275253" cy="302199"/>
            <a:chOff x="4735147" y="6385568"/>
            <a:chExt cx="2275253" cy="3021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1854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5562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9999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9506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B000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5356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77E0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7958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FF8F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5816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043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89" r:id="rId2"/>
    <p:sldLayoutId id="2147483656" r:id="rId3"/>
    <p:sldLayoutId id="2147483666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55" r:id="rId10"/>
    <p:sldLayoutId id="2147483667" r:id="rId11"/>
    <p:sldLayoutId id="2147483674" r:id="rId12"/>
    <p:sldLayoutId id="2147483671" r:id="rId13"/>
    <p:sldLayoutId id="2147483668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  <p:sldLayoutId id="2147483686" r:id="rId21"/>
    <p:sldLayoutId id="2147483687" r:id="rId22"/>
    <p:sldLayoutId id="2147483688" r:id="rId23"/>
    <p:sldLayoutId id="2147483673" r:id="rId24"/>
    <p:sldLayoutId id="2147483672" r:id="rId25"/>
    <p:sldLayoutId id="2147483650" r:id="rId26"/>
    <p:sldLayoutId id="2147483657" r:id="rId27"/>
    <p:sldLayoutId id="2147483665" r:id="rId28"/>
    <p:sldLayoutId id="2147483670" r:id="rId29"/>
    <p:sldLayoutId id="2147483679" r:id="rId30"/>
    <p:sldLayoutId id="2147483677" r:id="rId31"/>
    <p:sldLayoutId id="2147483676" r:id="rId32"/>
    <p:sldLayoutId id="2147483675" r:id="rId33"/>
    <p:sldLayoutId id="2147483678" r:id="rId34"/>
    <p:sldLayoutId id="2147483649" r:id="rId35"/>
    <p:sldLayoutId id="2147483669" r:id="rId36"/>
    <p:sldLayoutId id="2147483690" r:id="rId3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Hive Query Performance Tuning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597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 the Number of Mappers and Reducers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Hive can parallelize queries into one or more </a:t>
            </a:r>
            <a:r>
              <a:rPr lang="en-US" dirty="0" err="1" smtClean="0"/>
              <a:t>MapReduce</a:t>
            </a:r>
            <a:r>
              <a:rPr lang="en-US" dirty="0" smtClean="0"/>
              <a:t> jobs</a:t>
            </a:r>
          </a:p>
          <a:p>
            <a:r>
              <a:rPr lang="en-US" dirty="0" smtClean="0"/>
              <a:t>Each </a:t>
            </a:r>
            <a:r>
              <a:rPr lang="en-US" dirty="0" err="1" smtClean="0"/>
              <a:t>MapReduce</a:t>
            </a:r>
            <a:r>
              <a:rPr lang="en-US" dirty="0" smtClean="0"/>
              <a:t> job may have multiple mapper and reducer tasks</a:t>
            </a:r>
          </a:p>
          <a:p>
            <a:r>
              <a:rPr lang="en-US" dirty="0" smtClean="0"/>
              <a:t>Determining the optimal number of mappers and reducers depends on the size of the input and the operation being performed on the data</a:t>
            </a:r>
          </a:p>
          <a:p>
            <a:r>
              <a:rPr lang="en-US" dirty="0" smtClean="0"/>
              <a:t>When running a Hive query that has a reduce phase, the CLI prints information about how the number of reducers can be tuned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036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JVM Reuse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Default configuration of </a:t>
            </a:r>
            <a:r>
              <a:rPr lang="en-US" dirty="0" err="1" smtClean="0"/>
              <a:t>Hadoop</a:t>
            </a:r>
            <a:r>
              <a:rPr lang="en-US" dirty="0" smtClean="0"/>
              <a:t> launches map and reduce tasks in a forked JVM</a:t>
            </a:r>
          </a:p>
          <a:p>
            <a:r>
              <a:rPr lang="en-US" dirty="0" smtClean="0"/>
              <a:t>JVM start up can create significant overhead when launching jobs with hundreds or thousands of tasks</a:t>
            </a:r>
          </a:p>
          <a:p>
            <a:r>
              <a:rPr lang="en-US" dirty="0" smtClean="0"/>
              <a:t>You can set </a:t>
            </a:r>
            <a:r>
              <a:rPr lang="en-US" sz="2000" dirty="0" err="1" smtClean="0">
                <a:latin typeface="Monaco"/>
                <a:cs typeface="Monaco"/>
              </a:rPr>
              <a:t>mapred.job.reuse.jvm.num.tasks</a:t>
            </a:r>
            <a:r>
              <a:rPr lang="en-US" dirty="0" smtClean="0"/>
              <a:t> to reuse a JVM up to N times for the same job</a:t>
            </a:r>
          </a:p>
          <a:p>
            <a:r>
              <a:rPr lang="en-US" dirty="0" smtClean="0"/>
              <a:t>Especially useful for scenarios in which you have lots of tasks with short execution times or small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649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Hive has limited indexing capabilities</a:t>
            </a:r>
          </a:p>
          <a:p>
            <a:r>
              <a:rPr lang="en-US" dirty="0" smtClean="0"/>
              <a:t>There are no keys in the usual relational database sense but you can build an inde</a:t>
            </a:r>
            <a:r>
              <a:rPr lang="en-US" dirty="0" smtClean="0"/>
              <a:t>x on columns to speed some operations, specifically GROUP BY queries</a:t>
            </a:r>
          </a:p>
          <a:p>
            <a:r>
              <a:rPr lang="en-US" dirty="0" smtClean="0"/>
              <a:t>The indexing process is designed to be customizable with plugin-in Java code so you can extend to meet the needs of your operation</a:t>
            </a:r>
          </a:p>
        </p:txBody>
      </p:sp>
    </p:spTree>
    <p:extLst>
      <p:ext uri="{BB962C8B-B14F-4D97-AF65-F5344CB8AC3E}">
        <p14:creationId xmlns:p14="http://schemas.microsoft.com/office/powerpoint/2010/main" val="75899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Partition Tuning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Recall the Dynamic Partition Insert syntax from earlier which allows a </a:t>
            </a:r>
            <a:r>
              <a:rPr lang="en-US" sz="2000" dirty="0" smtClean="0">
                <a:latin typeface="Monaco"/>
                <a:cs typeface="Monaco"/>
              </a:rPr>
              <a:t>SELECT</a:t>
            </a:r>
            <a:r>
              <a:rPr lang="en-US" dirty="0" smtClean="0"/>
              <a:t> statement to create many new partitions for insertion in a partitioned table</a:t>
            </a:r>
          </a:p>
          <a:p>
            <a:pPr lvl="1"/>
            <a:r>
              <a:rPr lang="en-US" sz="1800" dirty="0">
                <a:latin typeface="Monaco"/>
                <a:cs typeface="Monaco"/>
              </a:rPr>
              <a:t>INSERT OVERWRITE TABLE employees PARTITION (country, state) SELECT </a:t>
            </a:r>
            <a:r>
              <a:rPr lang="is-IS" sz="1800" dirty="0">
                <a:latin typeface="Monaco"/>
                <a:cs typeface="Monaco"/>
              </a:rPr>
              <a:t>…, se.cnty, se.st FROM staged_employees se;</a:t>
            </a:r>
          </a:p>
          <a:p>
            <a:r>
              <a:rPr lang="en-US" dirty="0"/>
              <a:t>This is a powerful feature but if the number of partitions is high, a large number of output handles must be created on the system</a:t>
            </a:r>
          </a:p>
          <a:p>
            <a:r>
              <a:rPr lang="en-US" dirty="0" smtClean="0"/>
              <a:t>Use </a:t>
            </a:r>
            <a:r>
              <a:rPr lang="en-US" sz="2000" dirty="0" err="1" smtClean="0">
                <a:latin typeface="Monaco"/>
                <a:cs typeface="Monaco"/>
              </a:rPr>
              <a:t>hive.exec.max.dynamic.partitions</a:t>
            </a:r>
            <a:r>
              <a:rPr lang="en-US" dirty="0" smtClean="0"/>
              <a:t> and </a:t>
            </a:r>
            <a:r>
              <a:rPr lang="en-US" sz="2000" dirty="0" err="1" smtClean="0">
                <a:latin typeface="Monaco"/>
                <a:cs typeface="Monaco"/>
              </a:rPr>
              <a:t>hive.exec.max.dynamic.partitions.pernode</a:t>
            </a:r>
            <a:r>
              <a:rPr lang="en-US" dirty="0" smtClean="0"/>
              <a:t> to control how this feature operates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324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Speculative Execution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Speculative execution is a feature of </a:t>
            </a:r>
            <a:r>
              <a:rPr lang="en-US" dirty="0" err="1" smtClean="0"/>
              <a:t>Hadoop</a:t>
            </a:r>
            <a:r>
              <a:rPr lang="en-US" dirty="0" smtClean="0"/>
              <a:t> that launches a number of duplicate tasks</a:t>
            </a:r>
          </a:p>
          <a:p>
            <a:r>
              <a:rPr lang="en-US" dirty="0" smtClean="0"/>
              <a:t>The goal is to improve overall job progress by getting individual task results faster at the expense of more computing resources where duplicate data may be discarded</a:t>
            </a:r>
          </a:p>
          <a:p>
            <a:r>
              <a:rPr lang="en-US" dirty="0" smtClean="0"/>
              <a:t>Hive has its own variable to control reduce-side speculative execution apart from the </a:t>
            </a:r>
            <a:r>
              <a:rPr lang="en-US" dirty="0" err="1" smtClean="0"/>
              <a:t>Hadoop</a:t>
            </a:r>
            <a:r>
              <a:rPr lang="en-US" dirty="0" smtClean="0"/>
              <a:t> parameters – </a:t>
            </a:r>
            <a:r>
              <a:rPr lang="en-US" sz="2000" dirty="0" err="1" smtClean="0">
                <a:latin typeface="Monaco"/>
                <a:cs typeface="Monaco"/>
              </a:rPr>
              <a:t>hive.mapred.reduce.tasks.speculative.execution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34068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EXPLAIN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000" dirty="0" smtClean="0">
                <a:latin typeface="Monaco"/>
                <a:cs typeface="Monaco"/>
              </a:rPr>
              <a:t>EXPLAIN</a:t>
            </a:r>
            <a:r>
              <a:rPr lang="en-US" dirty="0" smtClean="0"/>
              <a:t> can be used to show how Hive translates queries into </a:t>
            </a:r>
            <a:r>
              <a:rPr lang="en-US" dirty="0" err="1" smtClean="0"/>
              <a:t>MapReduce</a:t>
            </a:r>
            <a:r>
              <a:rPr lang="en-US" dirty="0" smtClean="0"/>
              <a:t> jobs without actually executing the query</a:t>
            </a:r>
          </a:p>
          <a:p>
            <a:r>
              <a:rPr lang="en-US" dirty="0" smtClean="0"/>
              <a:t>Consider a simple table with only one column</a:t>
            </a:r>
            <a:endParaRPr lang="en-US" dirty="0" smtClean="0"/>
          </a:p>
          <a:p>
            <a:pPr marL="0" indent="0">
              <a:buNone/>
            </a:pPr>
            <a:endParaRPr lang="en-US" sz="1400" dirty="0" smtClean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1600" dirty="0">
                <a:latin typeface="Monaco"/>
                <a:cs typeface="Monaco"/>
              </a:rPr>
              <a:t>hive&gt; describe items;</a:t>
            </a:r>
          </a:p>
          <a:p>
            <a:pPr marL="0" indent="0">
              <a:buNone/>
            </a:pPr>
            <a:r>
              <a:rPr lang="en-US" sz="1600" dirty="0">
                <a:latin typeface="Monaco"/>
                <a:cs typeface="Monaco"/>
              </a:rPr>
              <a:t>OK</a:t>
            </a:r>
          </a:p>
          <a:p>
            <a:pPr marL="0" indent="0">
              <a:buNone/>
            </a:pPr>
            <a:r>
              <a:rPr lang="en-US" sz="1600" dirty="0">
                <a:latin typeface="Monaco"/>
                <a:cs typeface="Monaco"/>
              </a:rPr>
              <a:t>quantity            	</a:t>
            </a:r>
            <a:r>
              <a:rPr lang="en-US" sz="1600" dirty="0" err="1">
                <a:latin typeface="Monaco"/>
                <a:cs typeface="Monaco"/>
              </a:rPr>
              <a:t>int</a:t>
            </a:r>
            <a:endParaRPr lang="en-US" sz="1600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1600" dirty="0">
                <a:latin typeface="Monaco"/>
                <a:cs typeface="Monaco"/>
              </a:rPr>
              <a:t>Time taken: 0.585 seconds, Fetched: 1 row(s</a:t>
            </a:r>
            <a:r>
              <a:rPr lang="en-US" sz="1600" dirty="0" smtClean="0">
                <a:latin typeface="Monaco"/>
                <a:cs typeface="Monaco"/>
              </a:rPr>
              <a:t>)</a:t>
            </a:r>
          </a:p>
          <a:p>
            <a:pPr marL="0" indent="0">
              <a:buNone/>
            </a:pPr>
            <a:endParaRPr lang="en-US" sz="1400" dirty="0" smtClean="0">
              <a:latin typeface="Monaco"/>
              <a:cs typeface="Monaco"/>
            </a:endParaRPr>
          </a:p>
          <a:p>
            <a:r>
              <a:rPr lang="en-US" dirty="0"/>
              <a:t>The </a:t>
            </a:r>
            <a:r>
              <a:rPr lang="en-US" dirty="0" smtClean="0"/>
              <a:t>next slide </a:t>
            </a:r>
            <a:r>
              <a:rPr lang="en-US" dirty="0"/>
              <a:t>will contain </a:t>
            </a:r>
            <a:r>
              <a:rPr lang="en-US" dirty="0" smtClean="0"/>
              <a:t>the output for </a:t>
            </a:r>
            <a:r>
              <a:rPr lang="en-US" sz="2000" dirty="0" smtClean="0">
                <a:latin typeface="Monaco"/>
                <a:cs typeface="Monaco"/>
              </a:rPr>
              <a:t>EXPLAIN SELECT SUM(quantity) FROM items</a:t>
            </a:r>
          </a:p>
          <a:p>
            <a:r>
              <a:rPr lang="en-US" dirty="0" smtClean="0"/>
              <a:t>Get your magnifying glass ready!</a:t>
            </a:r>
            <a:endParaRPr lang="en-US" dirty="0"/>
          </a:p>
          <a:p>
            <a:pPr marL="0" indent="0">
              <a:buNone/>
            </a:pPr>
            <a:endParaRPr lang="en-US" sz="14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476497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EXPLAIN Output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700" dirty="0">
                <a:latin typeface="Monaco"/>
                <a:cs typeface="Monaco"/>
              </a:rPr>
              <a:t>hive&gt; explain select sum(quantity) from items;</a:t>
            </a:r>
          </a:p>
          <a:p>
            <a:pPr marL="0" indent="0">
              <a:buNone/>
            </a:pPr>
            <a:endParaRPr lang="en-US" sz="700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700" dirty="0">
                <a:latin typeface="Monaco"/>
                <a:cs typeface="Monaco"/>
              </a:rPr>
              <a:t>Vertex dependency in root stage</a:t>
            </a:r>
          </a:p>
          <a:p>
            <a:pPr marL="0" indent="0">
              <a:buNone/>
            </a:pPr>
            <a:r>
              <a:rPr lang="en-US" sz="700" dirty="0">
                <a:latin typeface="Monaco"/>
                <a:cs typeface="Monaco"/>
              </a:rPr>
              <a:t>Reducer 2 &lt;- Map 1 (SIMPLE_EDGE)</a:t>
            </a:r>
          </a:p>
          <a:p>
            <a:pPr marL="0" indent="0">
              <a:buNone/>
            </a:pPr>
            <a:endParaRPr lang="en-US" sz="700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700" dirty="0">
                <a:latin typeface="Monaco"/>
                <a:cs typeface="Monaco"/>
              </a:rPr>
              <a:t>Stage-0</a:t>
            </a:r>
          </a:p>
          <a:p>
            <a:pPr marL="0" indent="0">
              <a:buNone/>
            </a:pPr>
            <a:r>
              <a:rPr lang="en-US" sz="700" dirty="0">
                <a:latin typeface="Monaco"/>
                <a:cs typeface="Monaco"/>
              </a:rPr>
              <a:t>   Fetch Operator</a:t>
            </a:r>
          </a:p>
          <a:p>
            <a:pPr marL="0" indent="0">
              <a:buNone/>
            </a:pPr>
            <a:r>
              <a:rPr lang="en-US" sz="700" dirty="0">
                <a:latin typeface="Monaco"/>
                <a:cs typeface="Monaco"/>
              </a:rPr>
              <a:t>      limit:-1</a:t>
            </a:r>
          </a:p>
          <a:p>
            <a:pPr marL="0" indent="0">
              <a:buNone/>
            </a:pPr>
            <a:r>
              <a:rPr lang="en-US" sz="700" dirty="0">
                <a:latin typeface="Monaco"/>
                <a:cs typeface="Monaco"/>
              </a:rPr>
              <a:t>      Stage-1</a:t>
            </a:r>
          </a:p>
          <a:p>
            <a:pPr marL="0" indent="0">
              <a:buNone/>
            </a:pPr>
            <a:r>
              <a:rPr lang="en-US" sz="700" dirty="0">
                <a:latin typeface="Monaco"/>
                <a:cs typeface="Monaco"/>
              </a:rPr>
              <a:t>         Reducer 2</a:t>
            </a:r>
          </a:p>
          <a:p>
            <a:pPr marL="0" indent="0">
              <a:buNone/>
            </a:pPr>
            <a:r>
              <a:rPr lang="en-US" sz="700" dirty="0">
                <a:latin typeface="Monaco"/>
                <a:cs typeface="Monaco"/>
              </a:rPr>
              <a:t>         File Output Operator [FS_6]</a:t>
            </a:r>
          </a:p>
          <a:p>
            <a:pPr marL="0" indent="0">
              <a:buNone/>
            </a:pPr>
            <a:r>
              <a:rPr lang="en-US" sz="700" dirty="0">
                <a:latin typeface="Monaco"/>
                <a:cs typeface="Monaco"/>
              </a:rPr>
              <a:t>            </a:t>
            </a:r>
            <a:r>
              <a:rPr lang="en-US" sz="700" dirty="0" err="1">
                <a:latin typeface="Monaco"/>
                <a:cs typeface="Monaco"/>
              </a:rPr>
              <a:t>compressed:false</a:t>
            </a:r>
            <a:endParaRPr lang="en-US" sz="700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700" dirty="0">
                <a:latin typeface="Monaco"/>
                <a:cs typeface="Monaco"/>
              </a:rPr>
              <a:t>            </a:t>
            </a:r>
            <a:r>
              <a:rPr lang="en-US" sz="700" dirty="0" err="1">
                <a:latin typeface="Monaco"/>
                <a:cs typeface="Monaco"/>
              </a:rPr>
              <a:t>Statistics:Num</a:t>
            </a:r>
            <a:r>
              <a:rPr lang="en-US" sz="700" dirty="0">
                <a:latin typeface="Monaco"/>
                <a:cs typeface="Monaco"/>
              </a:rPr>
              <a:t> rows: 1 Data size: 8 Basic stats: COMPLETE Column stats: NONE</a:t>
            </a:r>
          </a:p>
          <a:p>
            <a:pPr marL="0" indent="0">
              <a:buNone/>
            </a:pPr>
            <a:r>
              <a:rPr lang="en-US" sz="700" dirty="0">
                <a:latin typeface="Monaco"/>
                <a:cs typeface="Monaco"/>
              </a:rPr>
              <a:t>            table:{"</a:t>
            </a:r>
            <a:r>
              <a:rPr lang="en-US" sz="700" dirty="0" err="1">
                <a:latin typeface="Monaco"/>
                <a:cs typeface="Monaco"/>
              </a:rPr>
              <a:t>serde</a:t>
            </a:r>
            <a:r>
              <a:rPr lang="en-US" sz="700" dirty="0">
                <a:latin typeface="Monaco"/>
                <a:cs typeface="Monaco"/>
              </a:rPr>
              <a:t>:":"org.apache.hadoop.hive.serde2.lazy.LazySimpleSerDe","input format:":"org.apache.hadoop.mapred.</a:t>
            </a:r>
            <a:r>
              <a:rPr lang="en-US" sz="700" dirty="0" err="1">
                <a:latin typeface="Monaco"/>
                <a:cs typeface="Monaco"/>
              </a:rPr>
              <a:t>TextInputFormat</a:t>
            </a:r>
            <a:r>
              <a:rPr lang="en-US" sz="700" dirty="0">
                <a:latin typeface="Monaco"/>
                <a:cs typeface="Monaco"/>
              </a:rPr>
              <a:t>","output format:":"</a:t>
            </a:r>
            <a:r>
              <a:rPr lang="en-US" sz="700" dirty="0" err="1">
                <a:latin typeface="Monaco"/>
                <a:cs typeface="Monaco"/>
              </a:rPr>
              <a:t>org.apache.hadoop.hive.ql.io.HiveIgnoreKeyTextOutputFormat</a:t>
            </a:r>
            <a:r>
              <a:rPr lang="en-US" sz="700" dirty="0">
                <a:latin typeface="Monaco"/>
                <a:cs typeface="Monaco"/>
              </a:rPr>
              <a:t>"}</a:t>
            </a:r>
          </a:p>
          <a:p>
            <a:pPr marL="0" indent="0">
              <a:buNone/>
            </a:pPr>
            <a:r>
              <a:rPr lang="en-US" sz="700" dirty="0">
                <a:latin typeface="Monaco"/>
                <a:cs typeface="Monaco"/>
              </a:rPr>
              <a:t>            Group By Operator [GBY_4]</a:t>
            </a:r>
          </a:p>
          <a:p>
            <a:pPr marL="0" indent="0">
              <a:buNone/>
            </a:pPr>
            <a:r>
              <a:rPr lang="en-US" sz="700" dirty="0">
                <a:latin typeface="Monaco"/>
                <a:cs typeface="Monaco"/>
              </a:rPr>
              <a:t>            |  aggregations:["sum(VALUE._col0)"]</a:t>
            </a:r>
          </a:p>
          <a:p>
            <a:pPr marL="0" indent="0">
              <a:buNone/>
            </a:pPr>
            <a:r>
              <a:rPr lang="en-US" sz="700" dirty="0">
                <a:latin typeface="Monaco"/>
                <a:cs typeface="Monaco"/>
              </a:rPr>
              <a:t>            |  </a:t>
            </a:r>
            <a:r>
              <a:rPr lang="en-US" sz="700" dirty="0" err="1">
                <a:latin typeface="Monaco"/>
                <a:cs typeface="Monaco"/>
              </a:rPr>
              <a:t>outputColumnNames</a:t>
            </a:r>
            <a:r>
              <a:rPr lang="en-US" sz="700" dirty="0">
                <a:latin typeface="Monaco"/>
                <a:cs typeface="Monaco"/>
              </a:rPr>
              <a:t>:["_col0"]</a:t>
            </a:r>
          </a:p>
          <a:p>
            <a:pPr marL="0" indent="0">
              <a:buNone/>
            </a:pPr>
            <a:r>
              <a:rPr lang="en-US" sz="700" dirty="0">
                <a:latin typeface="Monaco"/>
                <a:cs typeface="Monaco"/>
              </a:rPr>
              <a:t>            |  </a:t>
            </a:r>
            <a:r>
              <a:rPr lang="en-US" sz="700" dirty="0" err="1">
                <a:latin typeface="Monaco"/>
                <a:cs typeface="Monaco"/>
              </a:rPr>
              <a:t>Statistics:Num</a:t>
            </a:r>
            <a:r>
              <a:rPr lang="en-US" sz="700" dirty="0">
                <a:latin typeface="Monaco"/>
                <a:cs typeface="Monaco"/>
              </a:rPr>
              <a:t> rows: 1 Data size: 8 Basic stats: COMPLETE Column stats: NONE</a:t>
            </a:r>
          </a:p>
          <a:p>
            <a:pPr marL="0" indent="0">
              <a:buNone/>
            </a:pPr>
            <a:r>
              <a:rPr lang="en-US" sz="700" dirty="0">
                <a:latin typeface="Monaco"/>
                <a:cs typeface="Monaco"/>
              </a:rPr>
              <a:t>            |&lt;-Map 1 [SIMPLE_EDGE]</a:t>
            </a:r>
          </a:p>
          <a:p>
            <a:pPr marL="0" indent="0">
              <a:buNone/>
            </a:pPr>
            <a:r>
              <a:rPr lang="en-US" sz="700" dirty="0">
                <a:latin typeface="Monaco"/>
                <a:cs typeface="Monaco"/>
              </a:rPr>
              <a:t>               Reduce Output Operator [RS_3]</a:t>
            </a:r>
          </a:p>
          <a:p>
            <a:pPr marL="0" indent="0">
              <a:buNone/>
            </a:pPr>
            <a:r>
              <a:rPr lang="en-US" sz="700" dirty="0">
                <a:latin typeface="Monaco"/>
                <a:cs typeface="Monaco"/>
              </a:rPr>
              <a:t>                  sort order:</a:t>
            </a:r>
          </a:p>
          <a:p>
            <a:pPr marL="0" indent="0">
              <a:buNone/>
            </a:pPr>
            <a:r>
              <a:rPr lang="en-US" sz="700" dirty="0">
                <a:latin typeface="Monaco"/>
                <a:cs typeface="Monaco"/>
              </a:rPr>
              <a:t>                  </a:t>
            </a:r>
            <a:r>
              <a:rPr lang="en-US" sz="700" dirty="0" err="1">
                <a:latin typeface="Monaco"/>
                <a:cs typeface="Monaco"/>
              </a:rPr>
              <a:t>Statistics:Num</a:t>
            </a:r>
            <a:r>
              <a:rPr lang="en-US" sz="700" dirty="0">
                <a:latin typeface="Monaco"/>
                <a:cs typeface="Monaco"/>
              </a:rPr>
              <a:t> rows: 1 Data size: 8 Basic stats: COMPLETE Column stats: NONE</a:t>
            </a:r>
          </a:p>
          <a:p>
            <a:pPr marL="0" indent="0">
              <a:buNone/>
            </a:pPr>
            <a:r>
              <a:rPr lang="en-US" sz="700" dirty="0">
                <a:latin typeface="Monaco"/>
                <a:cs typeface="Monaco"/>
              </a:rPr>
              <a:t>                  value expressions:_col0 (type: </a:t>
            </a:r>
            <a:r>
              <a:rPr lang="en-US" sz="700" dirty="0" err="1">
                <a:latin typeface="Monaco"/>
                <a:cs typeface="Monaco"/>
              </a:rPr>
              <a:t>bigint</a:t>
            </a:r>
            <a:r>
              <a:rPr lang="en-US" sz="700" dirty="0">
                <a:latin typeface="Monaco"/>
                <a:cs typeface="Monaco"/>
              </a:rPr>
              <a:t>)</a:t>
            </a:r>
          </a:p>
          <a:p>
            <a:pPr marL="0" indent="0">
              <a:buNone/>
            </a:pPr>
            <a:r>
              <a:rPr lang="en-US" sz="700" dirty="0">
                <a:latin typeface="Monaco"/>
                <a:cs typeface="Monaco"/>
              </a:rPr>
              <a:t>                  Group By Operator [GBY_2]</a:t>
            </a:r>
          </a:p>
          <a:p>
            <a:pPr marL="0" indent="0">
              <a:buNone/>
            </a:pPr>
            <a:r>
              <a:rPr lang="en-US" sz="700" dirty="0">
                <a:latin typeface="Monaco"/>
                <a:cs typeface="Monaco"/>
              </a:rPr>
              <a:t>                     aggregations:["sum(quantity)"]</a:t>
            </a:r>
          </a:p>
          <a:p>
            <a:pPr marL="0" indent="0">
              <a:buNone/>
            </a:pPr>
            <a:r>
              <a:rPr lang="en-US" sz="700" dirty="0">
                <a:latin typeface="Monaco"/>
                <a:cs typeface="Monaco"/>
              </a:rPr>
              <a:t>                     </a:t>
            </a:r>
            <a:r>
              <a:rPr lang="en-US" sz="700" dirty="0" err="1">
                <a:latin typeface="Monaco"/>
                <a:cs typeface="Monaco"/>
              </a:rPr>
              <a:t>outputColumnNames</a:t>
            </a:r>
            <a:r>
              <a:rPr lang="en-US" sz="700" dirty="0">
                <a:latin typeface="Monaco"/>
                <a:cs typeface="Monaco"/>
              </a:rPr>
              <a:t>:["_col0"]</a:t>
            </a:r>
          </a:p>
          <a:p>
            <a:pPr marL="0" indent="0">
              <a:buNone/>
            </a:pPr>
            <a:r>
              <a:rPr lang="en-US" sz="700" dirty="0">
                <a:latin typeface="Monaco"/>
                <a:cs typeface="Monaco"/>
              </a:rPr>
              <a:t>                     </a:t>
            </a:r>
            <a:r>
              <a:rPr lang="en-US" sz="700" dirty="0" err="1">
                <a:latin typeface="Monaco"/>
                <a:cs typeface="Monaco"/>
              </a:rPr>
              <a:t>Statistics:Num</a:t>
            </a:r>
            <a:r>
              <a:rPr lang="en-US" sz="700" dirty="0">
                <a:latin typeface="Monaco"/>
                <a:cs typeface="Monaco"/>
              </a:rPr>
              <a:t> rows: 1 Data size: 8 Basic stats: COMPLETE Column stats: NONE</a:t>
            </a:r>
          </a:p>
          <a:p>
            <a:pPr marL="0" indent="0">
              <a:buNone/>
            </a:pPr>
            <a:r>
              <a:rPr lang="en-US" sz="700" dirty="0">
                <a:latin typeface="Monaco"/>
                <a:cs typeface="Monaco"/>
              </a:rPr>
              <a:t>                     Select Operator [SEL_1]</a:t>
            </a:r>
          </a:p>
          <a:p>
            <a:pPr marL="0" indent="0">
              <a:buNone/>
            </a:pPr>
            <a:r>
              <a:rPr lang="en-US" sz="700" dirty="0">
                <a:latin typeface="Monaco"/>
                <a:cs typeface="Monaco"/>
              </a:rPr>
              <a:t>                        </a:t>
            </a:r>
            <a:r>
              <a:rPr lang="en-US" sz="700" dirty="0" err="1">
                <a:latin typeface="Monaco"/>
                <a:cs typeface="Monaco"/>
              </a:rPr>
              <a:t>outputColumnNames</a:t>
            </a:r>
            <a:r>
              <a:rPr lang="en-US" sz="700" dirty="0">
                <a:latin typeface="Monaco"/>
                <a:cs typeface="Monaco"/>
              </a:rPr>
              <a:t>:["quantity"]</a:t>
            </a:r>
          </a:p>
          <a:p>
            <a:pPr marL="0" indent="0">
              <a:buNone/>
            </a:pPr>
            <a:r>
              <a:rPr lang="en-US" sz="700" dirty="0">
                <a:latin typeface="Monaco"/>
                <a:cs typeface="Monaco"/>
              </a:rPr>
              <a:t>                        </a:t>
            </a:r>
            <a:r>
              <a:rPr lang="en-US" sz="700" dirty="0" err="1">
                <a:latin typeface="Monaco"/>
                <a:cs typeface="Monaco"/>
              </a:rPr>
              <a:t>Statistics:Num</a:t>
            </a:r>
            <a:r>
              <a:rPr lang="en-US" sz="700" dirty="0">
                <a:latin typeface="Monaco"/>
                <a:cs typeface="Monaco"/>
              </a:rPr>
              <a:t> rows: 1 Data size: 0 Basic stats: PARTIAL Column stats: NONE</a:t>
            </a:r>
          </a:p>
          <a:p>
            <a:pPr marL="0" indent="0">
              <a:buNone/>
            </a:pPr>
            <a:r>
              <a:rPr lang="en-US" sz="700" dirty="0">
                <a:latin typeface="Monaco"/>
                <a:cs typeface="Monaco"/>
              </a:rPr>
              <a:t>                        </a:t>
            </a:r>
            <a:r>
              <a:rPr lang="en-US" sz="700" dirty="0" err="1">
                <a:latin typeface="Monaco"/>
                <a:cs typeface="Monaco"/>
              </a:rPr>
              <a:t>TableScan</a:t>
            </a:r>
            <a:r>
              <a:rPr lang="en-US" sz="700" dirty="0">
                <a:latin typeface="Monaco"/>
                <a:cs typeface="Monaco"/>
              </a:rPr>
              <a:t> [TS_0]</a:t>
            </a:r>
          </a:p>
          <a:p>
            <a:pPr marL="0" indent="0">
              <a:buNone/>
            </a:pPr>
            <a:r>
              <a:rPr lang="en-US" sz="700" dirty="0">
                <a:latin typeface="Monaco"/>
                <a:cs typeface="Monaco"/>
              </a:rPr>
              <a:t>                           </a:t>
            </a:r>
            <a:r>
              <a:rPr lang="en-US" sz="700" dirty="0" err="1">
                <a:latin typeface="Monaco"/>
                <a:cs typeface="Monaco"/>
              </a:rPr>
              <a:t>alias:items</a:t>
            </a:r>
            <a:endParaRPr lang="en-US" sz="700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700" dirty="0">
                <a:latin typeface="Monaco"/>
                <a:cs typeface="Monaco"/>
              </a:rPr>
              <a:t>                           </a:t>
            </a:r>
            <a:r>
              <a:rPr lang="en-US" sz="700" dirty="0" err="1">
                <a:latin typeface="Monaco"/>
                <a:cs typeface="Monaco"/>
              </a:rPr>
              <a:t>Statistics:Num</a:t>
            </a:r>
            <a:r>
              <a:rPr lang="en-US" sz="700" dirty="0">
                <a:latin typeface="Monaco"/>
                <a:cs typeface="Monaco"/>
              </a:rPr>
              <a:t> rows: 1 Data size: 0 Basic stats: PARTIAL Column stats: NONE</a:t>
            </a:r>
          </a:p>
          <a:p>
            <a:pPr marL="0" indent="0">
              <a:buNone/>
            </a:pPr>
            <a:endParaRPr lang="en-US" sz="700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700" dirty="0">
                <a:latin typeface="Monaco"/>
                <a:cs typeface="Monaco"/>
              </a:rPr>
              <a:t>Time taken: 1.462 seconds, Fetched: 34 row(s)</a:t>
            </a:r>
          </a:p>
        </p:txBody>
      </p:sp>
    </p:spTree>
    <p:extLst>
      <p:ext uri="{BB962C8B-B14F-4D97-AF65-F5344CB8AC3E}">
        <p14:creationId xmlns:p14="http://schemas.microsoft.com/office/powerpoint/2010/main" val="663854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EXPLAIN EXTENDED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000" dirty="0" smtClean="0">
                <a:latin typeface="Monaco"/>
                <a:cs typeface="Monaco"/>
              </a:rPr>
              <a:t>EXPLAIN EXTENDED </a:t>
            </a:r>
            <a:r>
              <a:rPr lang="en-US" dirty="0" smtClean="0"/>
              <a:t>produces even </a:t>
            </a:r>
            <a:r>
              <a:rPr lang="en-US" b="1" dirty="0" smtClean="0"/>
              <a:t>more</a:t>
            </a:r>
            <a:r>
              <a:rPr lang="en-US" dirty="0" smtClean="0"/>
              <a:t> output</a:t>
            </a:r>
          </a:p>
          <a:p>
            <a:r>
              <a:rPr lang="en-US" dirty="0" smtClean="0"/>
              <a:t>In the interest of preserving your eyesight, that can be an exercise for later</a:t>
            </a:r>
          </a:p>
          <a:p>
            <a:r>
              <a:rPr lang="en-US" sz="2000" dirty="0" smtClean="0">
                <a:latin typeface="Monaco"/>
                <a:cs typeface="Monaco"/>
              </a:rPr>
              <a:t>EXPLAIN</a:t>
            </a:r>
            <a:r>
              <a:rPr lang="en-US" dirty="0" smtClean="0"/>
              <a:t> and </a:t>
            </a:r>
            <a:r>
              <a:rPr lang="en-US" sz="2000" dirty="0" smtClean="0">
                <a:latin typeface="Monaco"/>
                <a:cs typeface="Monaco"/>
              </a:rPr>
              <a:t>EXPLAIN EXTENDED </a:t>
            </a:r>
            <a:r>
              <a:rPr lang="en-US" dirty="0" smtClean="0"/>
              <a:t>can be valuable tools to examine inefficiencies in your query plan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922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 Tuning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In many cases, a </a:t>
            </a:r>
            <a:r>
              <a:rPr lang="en-US" sz="2000" dirty="0" smtClean="0">
                <a:latin typeface="Monaco"/>
                <a:cs typeface="Monaco"/>
              </a:rPr>
              <a:t>LIMIT</a:t>
            </a:r>
            <a:r>
              <a:rPr lang="en-US" dirty="0" smtClean="0"/>
              <a:t> clause executes the entire query and only returns a handful of results</a:t>
            </a:r>
          </a:p>
          <a:p>
            <a:r>
              <a:rPr lang="en-US" dirty="0" smtClean="0"/>
              <a:t>Hive has a configuration property, </a:t>
            </a:r>
            <a:r>
              <a:rPr lang="en-US" sz="2000" dirty="0" err="1" smtClean="0">
                <a:latin typeface="Monaco"/>
                <a:cs typeface="Monaco"/>
              </a:rPr>
              <a:t>hive.limit.optimize.enable</a:t>
            </a:r>
            <a:r>
              <a:rPr lang="en-US" dirty="0" smtClean="0"/>
              <a:t>, to enable sampling of source data for use with </a:t>
            </a:r>
            <a:r>
              <a:rPr lang="en-US" sz="2000" dirty="0" smtClean="0">
                <a:latin typeface="Monaco"/>
                <a:cs typeface="Monaco"/>
              </a:rPr>
              <a:t>LIMIT</a:t>
            </a:r>
          </a:p>
          <a:p>
            <a:r>
              <a:rPr lang="en-US" dirty="0" smtClean="0"/>
              <a:t>Once set to true, you can then use </a:t>
            </a:r>
            <a:r>
              <a:rPr lang="en-US" sz="2000" dirty="0" err="1" smtClean="0">
                <a:latin typeface="Monaco"/>
                <a:cs typeface="Monaco"/>
              </a:rPr>
              <a:t>hive.limit.row.max.size</a:t>
            </a:r>
            <a:r>
              <a:rPr lang="en-US" dirty="0" smtClean="0"/>
              <a:t> and </a:t>
            </a:r>
            <a:r>
              <a:rPr lang="en-US" sz="2000" dirty="0" err="1" smtClean="0">
                <a:latin typeface="Monaco"/>
                <a:cs typeface="Monaco"/>
              </a:rPr>
              <a:t>hive.limit.optimize.limit.file</a:t>
            </a:r>
            <a:r>
              <a:rPr lang="en-US" dirty="0" smtClean="0"/>
              <a:t> to contro</a:t>
            </a:r>
            <a:r>
              <a:rPr lang="en-US" dirty="0" smtClean="0"/>
              <a:t>l its operation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44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Side Joins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If all but one table is small, the largest table can be streamed through the mappers while the small tables are cached in memory</a:t>
            </a:r>
          </a:p>
          <a:p>
            <a:r>
              <a:rPr lang="en-US" dirty="0" smtClean="0"/>
              <a:t>Hive can do all the joining map-side since it can look up every possible match against the small tables in memory</a:t>
            </a:r>
          </a:p>
          <a:p>
            <a:r>
              <a:rPr lang="en-US" dirty="0" smtClean="0"/>
              <a:t>This eliminates the reduce step in the more common join scenarios</a:t>
            </a:r>
          </a:p>
          <a:p>
            <a:r>
              <a:rPr lang="en-US" dirty="0" smtClean="0"/>
              <a:t>To use this optimization, you set the following property</a:t>
            </a:r>
          </a:p>
          <a:p>
            <a:pPr lvl="1"/>
            <a:r>
              <a:rPr lang="en-US" sz="1800" dirty="0" smtClean="0">
                <a:latin typeface="Monaco"/>
                <a:cs typeface="Monaco"/>
              </a:rPr>
              <a:t>hive&gt; set </a:t>
            </a:r>
            <a:r>
              <a:rPr lang="en-US" sz="1800" dirty="0" err="1" smtClean="0">
                <a:latin typeface="Monaco"/>
                <a:cs typeface="Monaco"/>
              </a:rPr>
              <a:t>hive.auto.convert.join</a:t>
            </a:r>
            <a:r>
              <a:rPr lang="en-US" sz="1800" dirty="0" smtClean="0">
                <a:latin typeface="Monaco"/>
                <a:cs typeface="Monaco"/>
              </a:rPr>
              <a:t> = true;</a:t>
            </a:r>
            <a:endParaRPr lang="en-US" sz="18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551227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Mode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If you don't need the full power of </a:t>
            </a:r>
            <a:r>
              <a:rPr lang="en-US" dirty="0" err="1" smtClean="0"/>
              <a:t>Hadoop</a:t>
            </a:r>
            <a:r>
              <a:rPr lang="en-US" dirty="0" smtClean="0"/>
              <a:t> to process a large data set, Hive can operate in </a:t>
            </a:r>
            <a:r>
              <a:rPr lang="en-US" i="1" dirty="0" smtClean="0"/>
              <a:t>local mode </a:t>
            </a:r>
            <a:r>
              <a:rPr lang="en-US" dirty="0" smtClean="0"/>
              <a:t>to perform all the tasks for a job on a single machine</a:t>
            </a:r>
          </a:p>
          <a:p>
            <a:r>
              <a:rPr lang="en-US" dirty="0" smtClean="0"/>
              <a:t>Local mode can be set temporarily on the CLI or permanently for all users via the </a:t>
            </a:r>
            <a:r>
              <a:rPr lang="en-US" sz="2000" dirty="0" err="1" smtClean="0">
                <a:latin typeface="Monaco"/>
                <a:cs typeface="Monaco"/>
              </a:rPr>
              <a:t>hive.exec.mode.local.auto</a:t>
            </a:r>
            <a:r>
              <a:rPr lang="en-US" dirty="0" smtClean="0"/>
              <a:t> configuration property in </a:t>
            </a:r>
            <a:r>
              <a:rPr lang="en-US" sz="2000" dirty="0" smtClean="0">
                <a:latin typeface="Monaco"/>
                <a:cs typeface="Monaco"/>
              </a:rPr>
              <a:t>hive-</a:t>
            </a:r>
            <a:r>
              <a:rPr lang="en-US" sz="2000" dirty="0" err="1" smtClean="0">
                <a:latin typeface="Monaco"/>
                <a:cs typeface="Monaco"/>
              </a:rPr>
              <a:t>site.xml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449010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Execution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Hive converts a query into one or more stages such as</a:t>
            </a:r>
          </a:p>
          <a:p>
            <a:pPr lvl="1"/>
            <a:r>
              <a:rPr lang="en-US" dirty="0" err="1" smtClean="0"/>
              <a:t>MapReduce</a:t>
            </a:r>
            <a:r>
              <a:rPr lang="en-US" dirty="0" smtClean="0"/>
              <a:t> stage</a:t>
            </a:r>
          </a:p>
          <a:p>
            <a:pPr lvl="1"/>
            <a:r>
              <a:rPr lang="en-US" dirty="0" smtClean="0"/>
              <a:t>sampling stage</a:t>
            </a:r>
          </a:p>
          <a:p>
            <a:pPr lvl="1"/>
            <a:r>
              <a:rPr lang="en-US" dirty="0" smtClean="0"/>
              <a:t>merge stage</a:t>
            </a:r>
          </a:p>
          <a:p>
            <a:pPr lvl="1"/>
            <a:r>
              <a:rPr lang="en-US" dirty="0" smtClean="0"/>
              <a:t>limit stage</a:t>
            </a:r>
          </a:p>
          <a:p>
            <a:pPr lvl="1"/>
            <a:r>
              <a:rPr lang="en-US" dirty="0" smtClean="0"/>
              <a:t>and others</a:t>
            </a:r>
          </a:p>
          <a:p>
            <a:r>
              <a:rPr lang="en-US" dirty="0" smtClean="0"/>
              <a:t>By default, these are executed one at a time</a:t>
            </a:r>
          </a:p>
          <a:p>
            <a:r>
              <a:rPr lang="en-US" dirty="0" smtClean="0"/>
              <a:t>A particular job may consist of stages that are not dependent on each other and could be executed in parallel</a:t>
            </a:r>
          </a:p>
          <a:p>
            <a:r>
              <a:rPr lang="en-US" dirty="0" smtClean="0"/>
              <a:t>Setting </a:t>
            </a:r>
            <a:r>
              <a:rPr lang="en-US" sz="2000" dirty="0" err="1" smtClean="0">
                <a:latin typeface="Monaco"/>
                <a:cs typeface="Monaco"/>
              </a:rPr>
              <a:t>hive.exec.parallel</a:t>
            </a:r>
            <a:r>
              <a:rPr lang="en-US" dirty="0" smtClean="0"/>
              <a:t> to true enables parallel execution</a:t>
            </a:r>
          </a:p>
          <a:p>
            <a:r>
              <a:rPr lang="en-US" b="1" dirty="0" smtClean="0"/>
              <a:t>WARNING</a:t>
            </a:r>
            <a:r>
              <a:rPr lang="en-US" dirty="0" smtClean="0"/>
              <a:t> – In a shared cluster, if a job is running more stages in parallel, it will increase cluster utilization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074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Mode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Strict mode is a setting that prevents users from issuing queries that could have undesirable effects</a:t>
            </a:r>
          </a:p>
          <a:p>
            <a:pPr lvl="1"/>
            <a:r>
              <a:rPr lang="en-US" dirty="0" smtClean="0"/>
              <a:t>Queries on partitioned tables are not permitted unless they include a partition filter in the </a:t>
            </a:r>
            <a:r>
              <a:rPr lang="en-US" sz="1800" dirty="0" smtClean="0">
                <a:latin typeface="Monaco"/>
                <a:cs typeface="Monaco"/>
              </a:rPr>
              <a:t>WHERE</a:t>
            </a:r>
            <a:r>
              <a:rPr lang="en-US" dirty="0" smtClean="0"/>
              <a:t> clause, limiting their scope</a:t>
            </a:r>
          </a:p>
          <a:p>
            <a:pPr lvl="1"/>
            <a:r>
              <a:rPr lang="en-US" dirty="0" smtClean="0"/>
              <a:t>Queries with </a:t>
            </a:r>
            <a:r>
              <a:rPr lang="en-US" sz="1800" dirty="0" smtClean="0">
                <a:latin typeface="Monaco"/>
                <a:cs typeface="Monaco"/>
              </a:rPr>
              <a:t>ORDER BY </a:t>
            </a:r>
            <a:r>
              <a:rPr lang="en-US" dirty="0" smtClean="0"/>
              <a:t>but not </a:t>
            </a:r>
            <a:r>
              <a:rPr lang="en-US" sz="1800" dirty="0" smtClean="0">
                <a:latin typeface="Monaco"/>
                <a:cs typeface="Monaco"/>
              </a:rPr>
              <a:t>LIMIT</a:t>
            </a:r>
            <a:r>
              <a:rPr lang="en-US" dirty="0" smtClean="0"/>
              <a:t> clause are restricted because </a:t>
            </a:r>
            <a:r>
              <a:rPr lang="en-US" sz="1800" dirty="0" smtClean="0">
                <a:latin typeface="Monaco"/>
                <a:cs typeface="Monaco"/>
              </a:rPr>
              <a:t>ORDER BY </a:t>
            </a:r>
            <a:r>
              <a:rPr lang="en-US" dirty="0" smtClean="0"/>
              <a:t>sends all results to a single reducer to perform th</a:t>
            </a:r>
            <a:r>
              <a:rPr lang="en-US" dirty="0" smtClean="0"/>
              <a:t>e ordering</a:t>
            </a:r>
          </a:p>
          <a:p>
            <a:pPr lvl="1"/>
            <a:r>
              <a:rPr lang="en-US" dirty="0" smtClean="0"/>
              <a:t>Cartesian product queries are restricted – these queries are very intense if the tables are large</a:t>
            </a:r>
          </a:p>
          <a:p>
            <a:r>
              <a:rPr lang="en-US" dirty="0" smtClean="0"/>
              <a:t>Set </a:t>
            </a:r>
            <a:r>
              <a:rPr lang="en-US" sz="2000" dirty="0" err="1" smtClean="0">
                <a:latin typeface="Monaco"/>
                <a:cs typeface="Monaco"/>
              </a:rPr>
              <a:t>hive.mapred.mode</a:t>
            </a:r>
            <a:r>
              <a:rPr lang="en-US" dirty="0" smtClean="0"/>
              <a:t> to </a:t>
            </a:r>
            <a:r>
              <a:rPr lang="en-US" sz="2000" dirty="0" smtClean="0">
                <a:latin typeface="Monaco"/>
                <a:cs typeface="Monaco"/>
              </a:rPr>
              <a:t>strict</a:t>
            </a:r>
            <a:r>
              <a:rPr lang="en-US" dirty="0" smtClean="0"/>
              <a:t> to disable these 3 types of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177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003087"/>
      </a:dk2>
      <a:lt2>
        <a:srgbClr val="EEECE1"/>
      </a:lt2>
      <a:accent1>
        <a:srgbClr val="003087"/>
      </a:accent1>
      <a:accent2>
        <a:srgbClr val="009CDE"/>
      </a:accent2>
      <a:accent3>
        <a:srgbClr val="99999A"/>
      </a:accent3>
      <a:accent4>
        <a:srgbClr val="77E0C1"/>
      </a:accent4>
      <a:accent5>
        <a:srgbClr val="B0008E"/>
      </a:accent5>
      <a:accent6>
        <a:srgbClr val="FF8F1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9999A"/>
        </a:solidFill>
        <a:ln>
          <a:noFill/>
        </a:ln>
        <a:effectLst/>
      </a:spPr>
      <a:bodyPr rtlCol="0" anchor="ctr"/>
      <a:lstStyle>
        <a:defPPr algn="ctr">
          <a:defRPr dirty="0" smtClean="0"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285750" indent="-285750">
          <a:lnSpc>
            <a:spcPct val="130000"/>
          </a:lnSpc>
          <a:spcBef>
            <a:spcPct val="20000"/>
          </a:spcBef>
          <a:buClr>
            <a:srgbClr val="009CDE"/>
          </a:buClr>
          <a:buSzPct val="100000"/>
          <a:buBlip>
            <a:blip xmlns:r="http://schemas.openxmlformats.org/officeDocument/2006/relationships" r:embed="rId1"/>
          </a:buBlip>
          <a:defRPr sz="1200" dirty="0" err="1">
            <a:solidFill>
              <a:srgbClr val="7F7F7F"/>
            </a:solidFill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19800</TotalTime>
  <Words>1109</Words>
  <Application>Microsoft Macintosh PowerPoint</Application>
  <PresentationFormat>On-screen Show (4:3)</PresentationFormat>
  <Paragraphs>119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Using EXPLAIN</vt:lpstr>
      <vt:lpstr>EXPLAIN Output</vt:lpstr>
      <vt:lpstr>EXPLAIN EXTENDED</vt:lpstr>
      <vt:lpstr>Limit Tuning</vt:lpstr>
      <vt:lpstr>Map Side Joins</vt:lpstr>
      <vt:lpstr>Local Mode</vt:lpstr>
      <vt:lpstr>Parallel Execution</vt:lpstr>
      <vt:lpstr>Strict Mode</vt:lpstr>
      <vt:lpstr>Tuning the Number of Mappers and Reducers</vt:lpstr>
      <vt:lpstr>JVM Reuse</vt:lpstr>
      <vt:lpstr>Indexes</vt:lpstr>
      <vt:lpstr>Dynamic Partition Tuning</vt:lpstr>
      <vt:lpstr>Speculative Execution</vt:lpstr>
    </vt:vector>
  </TitlesOfParts>
  <Company>fuseproject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Allie Packard</dc:creator>
  <cp:lastModifiedBy>Barrett Cervenka</cp:lastModifiedBy>
  <cp:revision>794</cp:revision>
  <cp:lastPrinted>2014-04-15T20:58:29Z</cp:lastPrinted>
  <dcterms:created xsi:type="dcterms:W3CDTF">2014-03-31T20:09:59Z</dcterms:created>
  <dcterms:modified xsi:type="dcterms:W3CDTF">2016-01-06T15:14:02Z</dcterms:modified>
</cp:coreProperties>
</file>