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340" r:id="rId3"/>
    <p:sldId id="327" r:id="rId4"/>
    <p:sldId id="339" r:id="rId5"/>
    <p:sldId id="328" r:id="rId6"/>
    <p:sldId id="329" r:id="rId7"/>
    <p:sldId id="338" r:id="rId8"/>
    <p:sldId id="330" r:id="rId9"/>
    <p:sldId id="331" r:id="rId10"/>
    <p:sldId id="336" r:id="rId11"/>
    <p:sldId id="332" r:id="rId12"/>
    <p:sldId id="333" r:id="rId13"/>
    <p:sldId id="334" r:id="rId14"/>
    <p:sldId id="335" r:id="rId15"/>
    <p:sldId id="33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40"/>
            <p14:sldId id="327"/>
            <p14:sldId id="339"/>
            <p14:sldId id="328"/>
            <p14:sldId id="329"/>
            <p14:sldId id="338"/>
            <p14:sldId id="330"/>
            <p14:sldId id="331"/>
            <p14:sldId id="336"/>
            <p14:sldId id="332"/>
            <p14:sldId id="333"/>
            <p14:sldId id="334"/>
            <p14:sldId id="335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02" d="100"/>
          <a:sy n="102" d="100"/>
        </p:scale>
        <p:origin x="-96" y="-808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foreach</a:t>
            </a:r>
            <a:r>
              <a:rPr lang="en-US" dirty="0" smtClean="0"/>
              <a:t> takes a set of expressions and applies them to every record in the data pipeline</a:t>
            </a:r>
          </a:p>
          <a:p>
            <a:r>
              <a:rPr lang="en-US" dirty="0" smtClean="0"/>
              <a:t>It is Pig's projection operator in database terminology</a:t>
            </a:r>
          </a:p>
          <a:p>
            <a:r>
              <a:rPr lang="en-US" dirty="0" smtClean="0"/>
              <a:t>The following example loads a record and then removes all but user and id fields: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load 'input' as (</a:t>
            </a:r>
            <a:r>
              <a:rPr lang="en-US" sz="2000" dirty="0" err="1" smtClean="0">
                <a:latin typeface="Monaco"/>
                <a:cs typeface="Monaco"/>
              </a:rPr>
              <a:t>user:chararray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id:long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address:chararray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phone:chararray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preferences:map</a:t>
            </a:r>
            <a:r>
              <a:rPr lang="en-US" sz="2000" dirty="0" smtClean="0">
                <a:latin typeface="Monaco"/>
                <a:cs typeface="Monaco"/>
              </a:rPr>
              <a:t>[]);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B = </a:t>
            </a:r>
            <a:r>
              <a:rPr lang="en-US" sz="2000" dirty="0" err="1" smtClean="0">
                <a:latin typeface="Monaco"/>
                <a:cs typeface="Monaco"/>
              </a:rPr>
              <a:t>foreach</a:t>
            </a:r>
            <a:r>
              <a:rPr lang="en-US" sz="2000" dirty="0" smtClean="0">
                <a:latin typeface="Monaco"/>
                <a:cs typeface="Monaco"/>
              </a:rPr>
              <a:t> A generate user, id;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7139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Selects tuples from a relation based on some condition</a:t>
            </a:r>
          </a:p>
          <a:p>
            <a:r>
              <a:rPr lang="en-US" dirty="0" smtClean="0"/>
              <a:t>A </a:t>
            </a:r>
            <a:r>
              <a:rPr lang="en-US" sz="2000" dirty="0" smtClean="0">
                <a:latin typeface="Monaco"/>
                <a:cs typeface="Monaco"/>
              </a:rPr>
              <a:t>filter</a:t>
            </a:r>
            <a:r>
              <a:rPr lang="en-US" dirty="0" smtClean="0"/>
              <a:t> contains a predicate and if it evaluates to true for a given record, the record is passed down the pipeline. Otherwise, it will not be passed.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divs</a:t>
            </a:r>
            <a:r>
              <a:rPr lang="en-US" sz="2000" dirty="0" smtClean="0">
                <a:latin typeface="Monaco"/>
                <a:cs typeface="Monaco"/>
              </a:rPr>
              <a:t> = load '</a:t>
            </a:r>
            <a:r>
              <a:rPr lang="en-US" sz="2000" dirty="0" err="1" smtClean="0">
                <a:latin typeface="Monaco"/>
                <a:cs typeface="Monaco"/>
              </a:rPr>
              <a:t>NYSE_dividends</a:t>
            </a:r>
            <a:r>
              <a:rPr lang="en-US" sz="2000" dirty="0" smtClean="0">
                <a:latin typeface="Monaco"/>
                <a:cs typeface="Monaco"/>
              </a:rPr>
              <a:t>' as (</a:t>
            </a:r>
            <a:r>
              <a:rPr lang="en-US" sz="2000" dirty="0" err="1" smtClean="0">
                <a:latin typeface="Monaco"/>
                <a:cs typeface="Monaco"/>
              </a:rPr>
              <a:t>exchange:chararray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symbol:chararray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date:chararray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dividends:float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startswithcm</a:t>
            </a:r>
            <a:r>
              <a:rPr lang="en-US" sz="2000" dirty="0" smtClean="0">
                <a:latin typeface="Monaco"/>
                <a:cs typeface="Monaco"/>
              </a:rPr>
              <a:t> = filter </a:t>
            </a:r>
            <a:r>
              <a:rPr lang="en-US" sz="2000" dirty="0" err="1" smtClean="0">
                <a:latin typeface="Monaco"/>
                <a:cs typeface="Monaco"/>
              </a:rPr>
              <a:t>divs</a:t>
            </a:r>
            <a:r>
              <a:rPr lang="en-US" sz="2000" dirty="0" smtClean="0">
                <a:latin typeface="Monaco"/>
                <a:cs typeface="Monaco"/>
              </a:rPr>
              <a:t> by symbol matches 'CM.*';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0624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group</a:t>
            </a:r>
            <a:r>
              <a:rPr lang="en-US" dirty="0" smtClean="0"/>
              <a:t> statement collects together records with the same key</a:t>
            </a:r>
          </a:p>
          <a:p>
            <a:r>
              <a:rPr lang="en-US" dirty="0" smtClean="0"/>
              <a:t>The following example groups records by the key </a:t>
            </a:r>
            <a:r>
              <a:rPr lang="en-US" sz="2000" dirty="0" smtClean="0">
                <a:latin typeface="Monaco"/>
                <a:cs typeface="Monaco"/>
              </a:rPr>
              <a:t>stock</a:t>
            </a:r>
            <a:r>
              <a:rPr lang="en-US" dirty="0" smtClean="0"/>
              <a:t> and then counts them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daily = load '</a:t>
            </a:r>
            <a:r>
              <a:rPr lang="en-US" sz="2000" dirty="0" err="1" smtClean="0">
                <a:latin typeface="Monaco"/>
                <a:cs typeface="Monaco"/>
              </a:rPr>
              <a:t>NYSE_daily</a:t>
            </a:r>
            <a:r>
              <a:rPr lang="en-US" sz="2000" dirty="0" smtClean="0">
                <a:latin typeface="Monaco"/>
                <a:cs typeface="Monaco"/>
              </a:rPr>
              <a:t>' as (exchange, stock);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grpd</a:t>
            </a:r>
            <a:r>
              <a:rPr lang="en-US" sz="2000" dirty="0" smtClean="0">
                <a:latin typeface="Monaco"/>
                <a:cs typeface="Monaco"/>
              </a:rPr>
              <a:t> = group daily by stock;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cnt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foreach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grpd</a:t>
            </a:r>
            <a:r>
              <a:rPr lang="en-US" sz="2000" dirty="0" smtClean="0">
                <a:latin typeface="Monaco"/>
                <a:cs typeface="Monaco"/>
              </a:rPr>
              <a:t> generate group, COUNT(daily);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1094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order</a:t>
            </a:r>
            <a:r>
              <a:rPr lang="en-US" dirty="0" smtClean="0"/>
              <a:t> statement sorts your data for you based on one or more fields</a:t>
            </a:r>
          </a:p>
          <a:p>
            <a:r>
              <a:rPr lang="en-US" dirty="0" smtClean="0"/>
              <a:t>The following example orders by the third 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LOAD 'data' as (a1:int, a2:int, a3:int)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X = ORDER A BY a3 DESC;</a:t>
            </a:r>
          </a:p>
        </p:txBody>
      </p:sp>
    </p:spTree>
    <p:extLst>
      <p:ext uri="{BB962C8B-B14F-4D97-AF65-F5344CB8AC3E}">
        <p14:creationId xmlns:p14="http://schemas.microsoft.com/office/powerpoint/2010/main" val="289543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join selects records from one input to put together with records from another input</a:t>
            </a:r>
          </a:p>
          <a:p>
            <a:r>
              <a:rPr lang="en-US" dirty="0" smtClean="0"/>
              <a:t>When the keys of a join statement are equal, the rows are joined and if not, they are dropped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daily = load '</a:t>
            </a:r>
            <a:r>
              <a:rPr lang="en-US" sz="2000" dirty="0" err="1" smtClean="0">
                <a:latin typeface="Monaco"/>
                <a:cs typeface="Monaco"/>
              </a:rPr>
              <a:t>NYSE_daily</a:t>
            </a:r>
            <a:r>
              <a:rPr lang="en-US" sz="2000" dirty="0" smtClean="0">
                <a:latin typeface="Monaco"/>
                <a:cs typeface="Monaco"/>
              </a:rPr>
              <a:t>' as (exchange, symbol, date, open, high, low, close, volume);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divs</a:t>
            </a:r>
            <a:r>
              <a:rPr lang="en-US" sz="2000" dirty="0" smtClean="0">
                <a:latin typeface="Monaco"/>
                <a:cs typeface="Monaco"/>
              </a:rPr>
              <a:t> = load '</a:t>
            </a:r>
            <a:r>
              <a:rPr lang="en-US" sz="2000" dirty="0" err="1" smtClean="0">
                <a:latin typeface="Monaco"/>
                <a:cs typeface="Monaco"/>
              </a:rPr>
              <a:t>NYSE_dividends</a:t>
            </a:r>
            <a:r>
              <a:rPr lang="en-US" sz="2000" dirty="0" smtClean="0">
                <a:latin typeface="Monaco"/>
                <a:cs typeface="Monaco"/>
              </a:rPr>
              <a:t>' as (exchange, symbol, date, dividends);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jnd</a:t>
            </a:r>
            <a:r>
              <a:rPr lang="en-US" sz="2000" dirty="0" smtClean="0">
                <a:latin typeface="Monaco"/>
                <a:cs typeface="Monaco"/>
              </a:rPr>
              <a:t> = join daily by symbol, </a:t>
            </a:r>
            <a:r>
              <a:rPr lang="en-US" sz="2000" dirty="0" err="1" smtClean="0">
                <a:latin typeface="Monaco"/>
                <a:cs typeface="Monaco"/>
              </a:rPr>
              <a:t>divs</a:t>
            </a:r>
            <a:r>
              <a:rPr lang="en-US" sz="2000" dirty="0" smtClean="0">
                <a:latin typeface="Monaco"/>
                <a:cs typeface="Monaco"/>
              </a:rPr>
              <a:t> by symbol;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9100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 have just touched on the highlights of major relational operators in Pig</a:t>
            </a:r>
          </a:p>
          <a:p>
            <a:r>
              <a:rPr lang="en-US" dirty="0" smtClean="0"/>
              <a:t>There are others also available: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sample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rank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distinct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cube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limit</a:t>
            </a:r>
          </a:p>
          <a:p>
            <a:pPr lvl="1"/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Make sure to check the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3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that Kind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3" y="957577"/>
            <a:ext cx="7898490" cy="49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Apache Pig </a:t>
            </a:r>
            <a:r>
              <a:rPr lang="en-US" dirty="0" smtClean="0"/>
              <a:t>is a high level </a:t>
            </a:r>
            <a:r>
              <a:rPr lang="en-US" dirty="0" smtClean="0"/>
              <a:t>platform for creating </a:t>
            </a:r>
            <a:r>
              <a:rPr lang="en-US" dirty="0" err="1" smtClean="0"/>
              <a:t>MapReduce</a:t>
            </a:r>
            <a:r>
              <a:rPr lang="en-US" dirty="0" smtClean="0"/>
              <a:t> programs on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The language for this platform is called </a:t>
            </a:r>
            <a:r>
              <a:rPr lang="en-US" i="1" dirty="0" smtClean="0"/>
              <a:t>Pig Latin</a:t>
            </a:r>
            <a:endParaRPr lang="en-US" dirty="0" smtClean="0"/>
          </a:p>
          <a:p>
            <a:r>
              <a:rPr lang="en-US" dirty="0" smtClean="0"/>
              <a:t>Pig excels at describing data analysis problems as data flows</a:t>
            </a:r>
          </a:p>
          <a:p>
            <a:r>
              <a:rPr lang="en-US" dirty="0" smtClean="0"/>
              <a:t>Abstraction over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Internally all Pig scripts are converted into Map and Reduce </a:t>
            </a:r>
            <a:r>
              <a:rPr lang="en-US" dirty="0" smtClean="0"/>
              <a:t>tasks in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Developed to make programming </a:t>
            </a:r>
            <a:r>
              <a:rPr lang="en-US" dirty="0" err="1" smtClean="0"/>
              <a:t>MapReduce</a:t>
            </a:r>
            <a:r>
              <a:rPr lang="en-US" dirty="0" smtClean="0"/>
              <a:t> jobs easier than using Java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at Yahoo! in 2006 and became an Apache project in </a:t>
            </a:r>
            <a:r>
              <a:rPr lang="en-US" dirty="0" smtClean="0"/>
              <a:t>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6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vs. Hive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Both were developed as independent projects</a:t>
            </a:r>
          </a:p>
          <a:p>
            <a:pPr marL="280988" lvl="1" indent="-280988"/>
            <a:r>
              <a:rPr lang="en-US" sz="2200" dirty="0"/>
              <a:t>Pig is a procedural data flow language (Pig Latin) where Hive has a declarative language (</a:t>
            </a:r>
            <a:r>
              <a:rPr lang="en-US" sz="2200" dirty="0" err="1"/>
              <a:t>HiveQL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Hive is a good choice:</a:t>
            </a:r>
          </a:p>
          <a:p>
            <a:pPr lvl="1"/>
            <a:r>
              <a:rPr lang="en-US" dirty="0" smtClean="0"/>
              <a:t>when you want to query the data</a:t>
            </a:r>
          </a:p>
          <a:p>
            <a:pPr lvl="1"/>
            <a:r>
              <a:rPr lang="en-US" dirty="0" smtClean="0"/>
              <a:t>if you are familiar with SQL</a:t>
            </a:r>
          </a:p>
          <a:p>
            <a:pPr lvl="1"/>
            <a:r>
              <a:rPr lang="en-US" dirty="0" smtClean="0"/>
              <a:t>when you have </a:t>
            </a:r>
            <a:r>
              <a:rPr lang="en-US" b="1" dirty="0" smtClean="0"/>
              <a:t>structured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Pig is a good choice:</a:t>
            </a:r>
          </a:p>
          <a:p>
            <a:pPr lvl="1"/>
            <a:r>
              <a:rPr lang="en-US" dirty="0" smtClean="0"/>
              <a:t>for Extract -&gt; Transform -&gt; Load</a:t>
            </a:r>
          </a:p>
          <a:p>
            <a:pPr lvl="1"/>
            <a:r>
              <a:rPr lang="en-US" dirty="0" smtClean="0"/>
              <a:t>preparing your data so that it is easier to analyze</a:t>
            </a:r>
          </a:p>
          <a:p>
            <a:pPr lvl="1"/>
            <a:r>
              <a:rPr lang="en-US" dirty="0" smtClean="0"/>
              <a:t>when you have a long series of steps to perform</a:t>
            </a:r>
          </a:p>
          <a:p>
            <a:pPr lvl="1"/>
            <a:r>
              <a:rPr lang="en-US" dirty="0" smtClean="0"/>
              <a:t>when you have </a:t>
            </a:r>
            <a:r>
              <a:rPr lang="en-US" b="1" dirty="0" smtClean="0"/>
              <a:t>unstructured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Both compile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27631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on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Pig runs on top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It uses HDFS and </a:t>
            </a:r>
            <a:r>
              <a:rPr lang="en-US" dirty="0" err="1" smtClean="0"/>
              <a:t>Hadoop's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It runs on the machine from which you normally launch </a:t>
            </a:r>
            <a:r>
              <a:rPr lang="en-US" dirty="0" err="1" smtClean="0"/>
              <a:t>Hadoop</a:t>
            </a:r>
            <a:r>
              <a:rPr lang="en-US" dirty="0" smtClean="0"/>
              <a:t> jobs (sometimes called </a:t>
            </a:r>
            <a:r>
              <a:rPr lang="en-US" i="1" dirty="0" smtClean="0"/>
              <a:t>gateway machines </a:t>
            </a:r>
            <a:r>
              <a:rPr lang="en-US" dirty="0" smtClean="0"/>
              <a:t>or </a:t>
            </a:r>
            <a:r>
              <a:rPr lang="en-US" i="1" dirty="0" smtClean="0"/>
              <a:t>edge machines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Core of Pig is written </a:t>
            </a:r>
            <a:r>
              <a:rPr lang="en-US" smtClean="0"/>
              <a:t>in </a:t>
            </a:r>
            <a:r>
              <a:rPr lang="en-US" smtClean="0"/>
              <a:t>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61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Pig Latin includes operators for familiar data operations like </a:t>
            </a:r>
            <a:r>
              <a:rPr lang="en-US" i="1" dirty="0" smtClean="0"/>
              <a:t>join</a:t>
            </a:r>
            <a:r>
              <a:rPr lang="en-US" dirty="0" smtClean="0"/>
              <a:t>, </a:t>
            </a:r>
            <a:r>
              <a:rPr lang="en-US" i="1" dirty="0" smtClean="0"/>
              <a:t>sort</a:t>
            </a:r>
            <a:r>
              <a:rPr lang="en-US" dirty="0" smtClean="0"/>
              <a:t>, </a:t>
            </a:r>
            <a:r>
              <a:rPr lang="en-US" i="1" dirty="0" smtClean="0"/>
              <a:t>filter</a:t>
            </a:r>
            <a:r>
              <a:rPr lang="en-US" dirty="0" smtClean="0"/>
              <a:t>, </a:t>
            </a:r>
            <a:r>
              <a:rPr lang="en-US" i="1" dirty="0" smtClean="0"/>
              <a:t>order by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Pig Latin can also be extended using UDF (User Defined Functions)</a:t>
            </a:r>
          </a:p>
          <a:p>
            <a:r>
              <a:rPr lang="en-US" dirty="0" smtClean="0"/>
              <a:t>UDFs can be written in Java, Python, JavaScript, Ruby, Groovy, </a:t>
            </a:r>
            <a:r>
              <a:rPr lang="en-US" smtClean="0"/>
              <a:t>Jython</a:t>
            </a:r>
            <a:endParaRPr lang="en-US" dirty="0" smtClean="0"/>
          </a:p>
          <a:p>
            <a:r>
              <a:rPr lang="en-US" dirty="0" smtClean="0"/>
              <a:t>The UDFs can then be called directly from the Pig Latin language to perform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Relations, Bags, Tuples, Fields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Pig Latin statements work with </a:t>
            </a:r>
            <a:r>
              <a:rPr lang="en-US" i="1" dirty="0" smtClean="0"/>
              <a:t>relations</a:t>
            </a:r>
            <a:r>
              <a:rPr lang="en-US" dirty="0" smtClean="0"/>
              <a:t> which can be defined as follows:</a:t>
            </a:r>
          </a:p>
          <a:p>
            <a:pPr lvl="1"/>
            <a:r>
              <a:rPr lang="en-US" dirty="0" smtClean="0"/>
              <a:t>A relation is an outer bag</a:t>
            </a:r>
          </a:p>
          <a:p>
            <a:pPr lvl="1"/>
            <a:r>
              <a:rPr lang="en-US" dirty="0" smtClean="0"/>
              <a:t>A bag is a collection of tuples</a:t>
            </a:r>
          </a:p>
          <a:p>
            <a:pPr lvl="1"/>
            <a:r>
              <a:rPr lang="en-US" dirty="0" smtClean="0"/>
              <a:t>A tuple is an ordered set of fields</a:t>
            </a:r>
          </a:p>
          <a:p>
            <a:pPr lvl="1"/>
            <a:r>
              <a:rPr lang="en-US" dirty="0" smtClean="0"/>
              <a:t>A field is a piece of data</a:t>
            </a:r>
          </a:p>
          <a:p>
            <a:r>
              <a:rPr lang="en-US" dirty="0" smtClean="0"/>
              <a:t>A Pig relation is a bag of tuples</a:t>
            </a:r>
            <a:r>
              <a:rPr lang="en-US" dirty="0"/>
              <a:t> </a:t>
            </a:r>
            <a:r>
              <a:rPr lang="en-US" dirty="0" smtClean="0"/>
              <a:t>similar to a table in a relational database where the tuples in the bag correspond to the rows in a table</a:t>
            </a:r>
          </a:p>
          <a:p>
            <a:r>
              <a:rPr lang="en-US" dirty="0" smtClean="0"/>
              <a:t>Pig relations don't require that every tuple contain the same number of fields or that </a:t>
            </a:r>
            <a:r>
              <a:rPr lang="en-US" smtClean="0"/>
              <a:t>the fields </a:t>
            </a:r>
            <a:r>
              <a:rPr lang="en-US" dirty="0" smtClean="0"/>
              <a:t>in the same position </a:t>
            </a:r>
            <a:r>
              <a:rPr lang="en-US" smtClean="0"/>
              <a:t>(column) </a:t>
            </a:r>
            <a:r>
              <a:rPr lang="en-US" dirty="0" smtClean="0"/>
              <a:t>have the </a:t>
            </a:r>
            <a:r>
              <a:rPr lang="en-US" smtClean="0"/>
              <a:t>same 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13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1371600"/>
          </a:xfrm>
        </p:spPr>
        <p:txBody>
          <a:bodyPr/>
          <a:lstStyle/>
          <a:p>
            <a:r>
              <a:rPr lang="en-US" dirty="0" smtClean="0"/>
              <a:t>Input is specified with the </a:t>
            </a:r>
            <a:r>
              <a:rPr lang="en-US" sz="2000" dirty="0" smtClean="0">
                <a:latin typeface="Monaco"/>
                <a:cs typeface="Monaco"/>
              </a:rPr>
              <a:t>load</a:t>
            </a:r>
            <a:r>
              <a:rPr lang="en-US" dirty="0" smtClean="0"/>
              <a:t> statement</a:t>
            </a:r>
          </a:p>
          <a:p>
            <a:r>
              <a:rPr lang="en-US" sz="2000" dirty="0" smtClean="0">
                <a:latin typeface="Monaco"/>
                <a:cs typeface="Monaco"/>
              </a:rPr>
              <a:t>load</a:t>
            </a:r>
            <a:r>
              <a:rPr lang="en-US" dirty="0" smtClean="0"/>
              <a:t> looks for data file on HDFS </a:t>
            </a:r>
          </a:p>
          <a:p>
            <a:r>
              <a:rPr lang="en-US" dirty="0" smtClean="0"/>
              <a:t>Pig jobs will run in your home directory on HDFS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-- Load input from the file named Mary, and call </a:t>
            </a:r>
            <a:r>
              <a:rPr lang="en-US" sz="1800" dirty="0" smtClean="0">
                <a:latin typeface="Monaco"/>
                <a:cs typeface="Monaco"/>
              </a:rPr>
              <a:t>the</a:t>
            </a:r>
            <a:endParaRPr lang="en-US" sz="18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-- </a:t>
            </a:r>
            <a:r>
              <a:rPr lang="en-US" sz="1800" dirty="0" smtClean="0">
                <a:latin typeface="Monaco"/>
                <a:cs typeface="Monaco"/>
              </a:rPr>
              <a:t>single field </a:t>
            </a:r>
            <a:r>
              <a:rPr lang="en-US" sz="1800" dirty="0">
                <a:latin typeface="Monaco"/>
                <a:cs typeface="Monaco"/>
              </a:rPr>
              <a:t>in the record 'line'.</a:t>
            </a:r>
          </a:p>
          <a:p>
            <a:pPr marL="0" indent="0">
              <a:buNone/>
            </a:pPr>
            <a:r>
              <a:rPr lang="en-US" sz="1800" dirty="0" err="1">
                <a:latin typeface="Monaco"/>
                <a:cs typeface="Monaco"/>
              </a:rPr>
              <a:t>theinput</a:t>
            </a:r>
            <a:r>
              <a:rPr lang="en-US" sz="1800" dirty="0">
                <a:latin typeface="Monaco"/>
                <a:cs typeface="Monaco"/>
              </a:rPr>
              <a:t> = load </a:t>
            </a:r>
            <a:r>
              <a:rPr lang="en-US" sz="1800" dirty="0" smtClean="0">
                <a:latin typeface="Monaco"/>
                <a:cs typeface="Monaco"/>
              </a:rPr>
              <a:t>'</a:t>
            </a:r>
            <a:r>
              <a:rPr lang="en-US" sz="1800" dirty="0" err="1" smtClean="0">
                <a:latin typeface="Monaco"/>
                <a:cs typeface="Monaco"/>
              </a:rPr>
              <a:t>mary.txt</a:t>
            </a:r>
            <a:r>
              <a:rPr lang="en-US" sz="1800" dirty="0">
                <a:latin typeface="Monaco"/>
                <a:cs typeface="Monaco"/>
              </a:rPr>
              <a:t>' as (line);</a:t>
            </a:r>
          </a:p>
        </p:txBody>
      </p:sp>
    </p:spTree>
    <p:extLst>
      <p:ext uri="{BB962C8B-B14F-4D97-AF65-F5344CB8AC3E}">
        <p14:creationId xmlns:p14="http://schemas.microsoft.com/office/powerpoint/2010/main" val="252174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mirror of the </a:t>
            </a:r>
            <a:r>
              <a:rPr lang="en-US" sz="2000" dirty="0" smtClean="0">
                <a:latin typeface="Monaco"/>
                <a:cs typeface="Monaco"/>
              </a:rPr>
              <a:t>load</a:t>
            </a:r>
            <a:r>
              <a:rPr lang="en-US" dirty="0" smtClean="0"/>
              <a:t> statement for output is </a:t>
            </a:r>
            <a:r>
              <a:rPr lang="en-US" sz="2000" dirty="0" smtClean="0">
                <a:latin typeface="Monaco"/>
                <a:cs typeface="Monaco"/>
              </a:rPr>
              <a:t>store</a:t>
            </a:r>
          </a:p>
          <a:p>
            <a:r>
              <a:rPr lang="en-US" dirty="0" smtClean="0"/>
              <a:t>Pig stores your data on HDFS in a tab delimited file by default</a:t>
            </a:r>
          </a:p>
          <a:p>
            <a:r>
              <a:rPr lang="en-US" dirty="0" smtClean="0"/>
              <a:t>Example: </a:t>
            </a:r>
            <a:r>
              <a:rPr lang="en-US" sz="2000" dirty="0" smtClean="0">
                <a:latin typeface="Monaco"/>
                <a:cs typeface="Monaco"/>
              </a:rPr>
              <a:t>store processed into 'data/examples/processed'</a:t>
            </a:r>
          </a:p>
          <a:p>
            <a:r>
              <a:rPr lang="en-US" dirty="0" smtClean="0"/>
              <a:t>If you want to see the output directly on the screen, you can instead use the </a:t>
            </a:r>
            <a:r>
              <a:rPr lang="en-US" sz="2000" dirty="0" smtClean="0">
                <a:latin typeface="Monaco"/>
                <a:cs typeface="Monaco"/>
              </a:rPr>
              <a:t>dump</a:t>
            </a:r>
            <a:r>
              <a:rPr lang="en-US" dirty="0" smtClean="0"/>
              <a:t> statement</a:t>
            </a:r>
          </a:p>
          <a:p>
            <a:r>
              <a:rPr lang="en-US" sz="2000" dirty="0" smtClean="0">
                <a:latin typeface="Monaco"/>
                <a:cs typeface="Monaco"/>
              </a:rPr>
              <a:t>dump</a:t>
            </a:r>
            <a:r>
              <a:rPr lang="en-US" dirty="0" smtClean="0"/>
              <a:t> can be useful for debugging and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19264</TotalTime>
  <Words>907</Words>
  <Application>Microsoft Macintosh PowerPoint</Application>
  <PresentationFormat>On-screen Show (4:3)</PresentationFormat>
  <Paragraphs>113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Not that Kind</vt:lpstr>
      <vt:lpstr>What is Pig?</vt:lpstr>
      <vt:lpstr>Pig vs. Hive</vt:lpstr>
      <vt:lpstr>Pig on Hadoop</vt:lpstr>
      <vt:lpstr>Pig Operations</vt:lpstr>
      <vt:lpstr>Relations, Bags, Tuples, Fields</vt:lpstr>
      <vt:lpstr>Input</vt:lpstr>
      <vt:lpstr>Output</vt:lpstr>
      <vt:lpstr>Foreach</vt:lpstr>
      <vt:lpstr>Filter</vt:lpstr>
      <vt:lpstr>Group</vt:lpstr>
      <vt:lpstr>Order By</vt:lpstr>
      <vt:lpstr>Join</vt:lpstr>
      <vt:lpstr>Relational Operator Summary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752</cp:revision>
  <cp:lastPrinted>2014-04-15T20:58:29Z</cp:lastPrinted>
  <dcterms:created xsi:type="dcterms:W3CDTF">2014-03-31T20:09:59Z</dcterms:created>
  <dcterms:modified xsi:type="dcterms:W3CDTF">2016-01-03T19:27:55Z</dcterms:modified>
</cp:coreProperties>
</file>