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6" r:id="rId2"/>
    <p:sldId id="327" r:id="rId3"/>
    <p:sldId id="329" r:id="rId4"/>
    <p:sldId id="328" r:id="rId5"/>
    <p:sldId id="330" r:id="rId6"/>
    <p:sldId id="331" r:id="rId7"/>
    <p:sldId id="332" r:id="rId8"/>
    <p:sldId id="333" r:id="rId9"/>
    <p:sldId id="334" r:id="rId10"/>
    <p:sldId id="335" r:id="rId11"/>
    <p:sldId id="338" r:id="rId12"/>
    <p:sldId id="336" r:id="rId13"/>
    <p:sldId id="33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34"/>
            <p14:sldId id="335"/>
            <p14:sldId id="338"/>
            <p14:sldId id="336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35" d="100"/>
          <a:sy n="135" d="100"/>
        </p:scale>
        <p:origin x="-352" y="-9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Advanced Pig Latin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union</a:t>
            </a:r>
            <a:r>
              <a:rPr lang="en-US" dirty="0" smtClean="0"/>
              <a:t> merges the contents of two or more relations</a:t>
            </a:r>
          </a:p>
          <a:p>
            <a:r>
              <a:rPr lang="en-US" dirty="0" smtClean="0"/>
              <a:t>Does not require that both inputs share the same schema unlike SQL!</a:t>
            </a:r>
          </a:p>
          <a:p>
            <a:r>
              <a:rPr lang="en-US" dirty="0" smtClean="0"/>
              <a:t>Does not perform a mathematical set union – duplicate records are not eliminated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load 'input1' as (</a:t>
            </a:r>
            <a:r>
              <a:rPr lang="en-US" sz="2000" dirty="0" err="1" smtClean="0">
                <a:latin typeface="Monaco"/>
                <a:cs typeface="Monaco"/>
              </a:rPr>
              <a:t>x:int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y:float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B = load 'input2' as (</a:t>
            </a:r>
            <a:r>
              <a:rPr lang="en-US" sz="2000" dirty="0" err="1" smtClean="0">
                <a:latin typeface="Monaco"/>
                <a:cs typeface="Monaco"/>
              </a:rPr>
              <a:t>x:int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y:float</a:t>
            </a:r>
            <a:r>
              <a:rPr lang="en-US" sz="2000" dirty="0" smtClean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C = union A, B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C: {</a:t>
            </a:r>
            <a:r>
              <a:rPr lang="en-US" sz="2000" dirty="0" err="1" smtClean="0">
                <a:latin typeface="Monaco"/>
                <a:cs typeface="Monaco"/>
              </a:rPr>
              <a:t>x:int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y:float</a:t>
            </a:r>
            <a:r>
              <a:rPr lang="en-US" sz="2000" dirty="0">
                <a:latin typeface="Monaco"/>
                <a:cs typeface="Monaco"/>
              </a:rPr>
              <a:t>}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03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on Different Schemas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If you want to perform a </a:t>
            </a:r>
            <a:r>
              <a:rPr lang="en-US" sz="2000" dirty="0" smtClean="0">
                <a:latin typeface="Monaco"/>
                <a:cs typeface="Monaco"/>
              </a:rPr>
              <a:t>union</a:t>
            </a:r>
            <a:r>
              <a:rPr lang="en-US" dirty="0" smtClean="0"/>
              <a:t> on schemas that do not match, use the </a:t>
            </a:r>
            <a:r>
              <a:rPr lang="en-US" sz="2000" dirty="0" err="1" smtClean="0">
                <a:latin typeface="Monaco"/>
                <a:cs typeface="Monaco"/>
              </a:rPr>
              <a:t>onschema</a:t>
            </a:r>
            <a:r>
              <a:rPr lang="en-US" dirty="0" smtClean="0"/>
              <a:t> keyword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A = load 'input1' as (</a:t>
            </a:r>
            <a:r>
              <a:rPr lang="en-US" sz="1800" dirty="0" err="1">
                <a:latin typeface="Monaco"/>
                <a:cs typeface="Monaco"/>
              </a:rPr>
              <a:t>w:chararray</a:t>
            </a:r>
            <a:r>
              <a:rPr lang="en-US" sz="1800" dirty="0">
                <a:latin typeface="Monaco"/>
                <a:cs typeface="Monaco"/>
              </a:rPr>
              <a:t>, </a:t>
            </a:r>
            <a:r>
              <a:rPr lang="en-US" sz="1800" dirty="0" err="1">
                <a:latin typeface="Monaco"/>
                <a:cs typeface="Monaco"/>
              </a:rPr>
              <a:t>x:int</a:t>
            </a:r>
            <a:r>
              <a:rPr lang="en-US" sz="1800" dirty="0">
                <a:latin typeface="Monaco"/>
                <a:cs typeface="Monaco"/>
              </a:rPr>
              <a:t>, </a:t>
            </a:r>
            <a:r>
              <a:rPr lang="en-US" sz="1800" dirty="0" err="1">
                <a:latin typeface="Monaco"/>
                <a:cs typeface="Monaco"/>
              </a:rPr>
              <a:t>y:double</a:t>
            </a:r>
            <a:r>
              <a:rPr lang="en-US" sz="1800" dirty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B = load 'input2' as (</a:t>
            </a:r>
            <a:r>
              <a:rPr lang="en-US" sz="1800" dirty="0" err="1">
                <a:latin typeface="Monaco"/>
                <a:cs typeface="Monaco"/>
              </a:rPr>
              <a:t>x:int</a:t>
            </a:r>
            <a:r>
              <a:rPr lang="en-US" sz="1800" dirty="0">
                <a:latin typeface="Monaco"/>
                <a:cs typeface="Monaco"/>
              </a:rPr>
              <a:t>, </a:t>
            </a:r>
            <a:r>
              <a:rPr lang="en-US" sz="1800" dirty="0" err="1">
                <a:latin typeface="Monaco"/>
                <a:cs typeface="Monaco"/>
              </a:rPr>
              <a:t>y:double</a:t>
            </a:r>
            <a:r>
              <a:rPr lang="en-US" sz="1800" dirty="0">
                <a:latin typeface="Monaco"/>
                <a:cs typeface="Monaco"/>
              </a:rPr>
              <a:t>, </a:t>
            </a:r>
            <a:r>
              <a:rPr lang="en-US" sz="1800" dirty="0" err="1">
                <a:latin typeface="Monaco"/>
                <a:cs typeface="Monaco"/>
              </a:rPr>
              <a:t>z:chararray</a:t>
            </a:r>
            <a:r>
              <a:rPr lang="en-US" sz="1800" dirty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C = union </a:t>
            </a:r>
            <a:r>
              <a:rPr lang="en-US" sz="1800" dirty="0" err="1">
                <a:latin typeface="Monaco"/>
                <a:cs typeface="Monaco"/>
              </a:rPr>
              <a:t>onschema</a:t>
            </a:r>
            <a:r>
              <a:rPr lang="en-US" sz="1800" dirty="0">
                <a:latin typeface="Monaco"/>
                <a:cs typeface="Monaco"/>
              </a:rPr>
              <a:t> A, B;</a:t>
            </a:r>
          </a:p>
          <a:p>
            <a:pPr marL="0" indent="0">
              <a:buNone/>
            </a:pPr>
            <a:endParaRPr lang="en-US" sz="1800" i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800" i="1" dirty="0">
                <a:latin typeface="Monaco"/>
                <a:cs typeface="Monaco"/>
              </a:rPr>
              <a:t>C: {</a:t>
            </a:r>
            <a:r>
              <a:rPr lang="en-US" sz="1800" i="1" dirty="0" err="1">
                <a:latin typeface="Monaco"/>
                <a:cs typeface="Monaco"/>
              </a:rPr>
              <a:t>w:chararray</a:t>
            </a:r>
            <a:r>
              <a:rPr lang="en-US" sz="1800" i="1" dirty="0">
                <a:latin typeface="Monaco"/>
                <a:cs typeface="Monaco"/>
              </a:rPr>
              <a:t>, </a:t>
            </a:r>
            <a:r>
              <a:rPr lang="en-US" sz="1800" i="1" dirty="0" err="1">
                <a:latin typeface="Monaco"/>
                <a:cs typeface="Monaco"/>
              </a:rPr>
              <a:t>x:int</a:t>
            </a:r>
            <a:r>
              <a:rPr lang="en-US" sz="1800" i="1" dirty="0">
                <a:latin typeface="Monaco"/>
                <a:cs typeface="Monaco"/>
              </a:rPr>
              <a:t>, </a:t>
            </a:r>
            <a:r>
              <a:rPr lang="en-US" sz="1800" i="1" dirty="0" err="1">
                <a:latin typeface="Monaco"/>
                <a:cs typeface="Monaco"/>
              </a:rPr>
              <a:t>y:double</a:t>
            </a:r>
            <a:r>
              <a:rPr lang="en-US" sz="1800" i="1" dirty="0">
                <a:latin typeface="Monaco"/>
                <a:cs typeface="Monaco"/>
              </a:rPr>
              <a:t>, </a:t>
            </a:r>
            <a:r>
              <a:rPr lang="en-US" sz="1800" i="1" dirty="0" err="1">
                <a:latin typeface="Monaco"/>
                <a:cs typeface="Monaco"/>
              </a:rPr>
              <a:t>z:chararray</a:t>
            </a:r>
            <a:r>
              <a:rPr lang="en-US" sz="1800" i="1" dirty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3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cross</a:t>
            </a:r>
            <a:r>
              <a:rPr lang="en-US" dirty="0" smtClean="0"/>
              <a:t> computes the cross product (Cartesian product) of two or more relations</a:t>
            </a:r>
          </a:p>
          <a:p>
            <a:r>
              <a:rPr lang="en-US" dirty="0" smtClean="0"/>
              <a:t>Expensive operation and should be </a:t>
            </a:r>
            <a:r>
              <a:rPr lang="en-US" smtClean="0"/>
              <a:t>used sparingly!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LOAD 'data1' AS (a1:int, a2:int, a3:int);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B = LOAD 'data2' AS (b1:int, b2:int);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X = CROSS A, B;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2347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Data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split</a:t>
            </a:r>
            <a:r>
              <a:rPr lang="en-US" dirty="0" smtClean="0"/>
              <a:t> operator allows you to split your data flow on some condition</a:t>
            </a:r>
          </a:p>
          <a:p>
            <a:r>
              <a:rPr lang="en-US" dirty="0" smtClean="0"/>
              <a:t>In this example, the data is split into different files depending on the date the record was created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latin typeface="Monaco"/>
                <a:cs typeface="Monaco"/>
              </a:rPr>
              <a:t>wlogs</a:t>
            </a:r>
            <a:r>
              <a:rPr lang="en-US" sz="1600" dirty="0" smtClean="0">
                <a:latin typeface="Monaco"/>
                <a:cs typeface="Monaco"/>
              </a:rPr>
              <a:t> = load 'weblogs' as (</a:t>
            </a:r>
            <a:r>
              <a:rPr lang="en-US" sz="1600" dirty="0" err="1" smtClean="0">
                <a:latin typeface="Monaco"/>
                <a:cs typeface="Monaco"/>
              </a:rPr>
              <a:t>pageid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Monaco"/>
                <a:cs typeface="Monaco"/>
              </a:rPr>
              <a:t>url</a:t>
            </a:r>
            <a:r>
              <a:rPr lang="en-US" sz="1600" dirty="0" smtClean="0">
                <a:latin typeface="Monaco"/>
                <a:cs typeface="Monaco"/>
              </a:rPr>
              <a:t>, timestamp);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split </a:t>
            </a:r>
            <a:r>
              <a:rPr lang="en-US" sz="1600" dirty="0" err="1" smtClean="0">
                <a:latin typeface="Monaco"/>
                <a:cs typeface="Monaco"/>
              </a:rPr>
              <a:t>wlogs</a:t>
            </a:r>
            <a:r>
              <a:rPr lang="en-US" sz="1600" dirty="0" smtClean="0">
                <a:latin typeface="Monaco"/>
                <a:cs typeface="Monaco"/>
              </a:rPr>
              <a:t> into apr03 if timestamp &lt; '20160404',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apr02 if timestamp &lt; '20160403' and timestamp &gt; '20160401',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apr01 if timestamp &lt; '20160402' and timestamp &gt; '20160331';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store apr03 into '20160403';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store apr02 into '20160402';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store apr01 into '20160401';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6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foreach</a:t>
            </a:r>
            <a:r>
              <a:rPr lang="en-US" dirty="0" smtClean="0"/>
              <a:t> - flatten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Sometimes you have data in a bag or tuple and you want to remove that level of nesting</a:t>
            </a:r>
          </a:p>
          <a:p>
            <a:r>
              <a:rPr lang="en-US" dirty="0" smtClean="0"/>
              <a:t>To do this, Pig provides the </a:t>
            </a:r>
            <a:r>
              <a:rPr lang="en-US" sz="2000" dirty="0" smtClean="0">
                <a:latin typeface="Monaco"/>
                <a:cs typeface="Monaco"/>
              </a:rPr>
              <a:t>flatten</a:t>
            </a:r>
            <a:r>
              <a:rPr lang="en-US" dirty="0" smtClean="0"/>
              <a:t> modifier in </a:t>
            </a:r>
            <a:r>
              <a:rPr lang="en-US" sz="2000" dirty="0" err="1" smtClean="0">
                <a:latin typeface="Monaco"/>
                <a:cs typeface="Monaco"/>
              </a:rPr>
              <a:t>foreach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A </a:t>
            </a:r>
            <a:r>
              <a:rPr lang="en-US" sz="2000" dirty="0" err="1" smtClean="0">
                <a:latin typeface="Monaco"/>
                <a:cs typeface="Monaco"/>
              </a:rPr>
              <a:t>foreach</a:t>
            </a:r>
            <a:r>
              <a:rPr lang="en-US" dirty="0" smtClean="0"/>
              <a:t> with a </a:t>
            </a:r>
            <a:r>
              <a:rPr lang="en-US" sz="2000" dirty="0" smtClean="0">
                <a:latin typeface="Monaco"/>
                <a:cs typeface="Monaco"/>
              </a:rPr>
              <a:t>flatten</a:t>
            </a:r>
            <a:r>
              <a:rPr lang="en-US" dirty="0" smtClean="0"/>
              <a:t> produces a cross product of every record in the bag with all the other expressions in the generate statement</a:t>
            </a:r>
          </a:p>
          <a:p>
            <a:r>
              <a:rPr lang="en-US" dirty="0" smtClean="0"/>
              <a:t>Consider a relation that has a tuple in the form (a, (b, c)). The expression </a:t>
            </a:r>
            <a:r>
              <a:rPr lang="en-US" sz="2000" dirty="0" smtClean="0">
                <a:latin typeface="Monaco"/>
                <a:cs typeface="Monaco"/>
              </a:rPr>
              <a:t>GENERATE $0, flatten ($1)</a:t>
            </a:r>
            <a:r>
              <a:rPr lang="en-US" dirty="0" smtClean="0"/>
              <a:t> will cause that tuple to become (a, b,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2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foreach</a:t>
            </a:r>
            <a:r>
              <a:rPr lang="en-US" dirty="0" smtClean="0"/>
              <a:t> can apply a set of relational operators to each record in the pipeline</a:t>
            </a:r>
          </a:p>
          <a:p>
            <a:r>
              <a:rPr lang="en-US" dirty="0" smtClean="0"/>
              <a:t>Each statement inside the </a:t>
            </a:r>
            <a:r>
              <a:rPr lang="en-US" sz="2000" dirty="0" err="1" smtClean="0">
                <a:latin typeface="Monaco"/>
                <a:cs typeface="Monaco"/>
              </a:rPr>
              <a:t>foreach</a:t>
            </a:r>
            <a:r>
              <a:rPr lang="en-US" dirty="0" smtClean="0"/>
              <a:t> is generated separately for each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my_data</a:t>
            </a:r>
            <a:r>
              <a:rPr lang="en-US" sz="2000" dirty="0" smtClean="0">
                <a:latin typeface="Monaco"/>
                <a:cs typeface="Monaco"/>
              </a:rPr>
              <a:t> = FOREACH (group data by field)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ordered = ORDER data by field2 ASC;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limited = LIMIT ordered 4;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GENERATE flatten(limited);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Pig supports</a:t>
            </a:r>
          </a:p>
          <a:p>
            <a:pPr lvl="1"/>
            <a:r>
              <a:rPr lang="en-US" dirty="0" smtClean="0"/>
              <a:t>Inner Joins (default behavior)</a:t>
            </a:r>
          </a:p>
          <a:p>
            <a:pPr lvl="1"/>
            <a:r>
              <a:rPr lang="en-US" dirty="0" smtClean="0"/>
              <a:t>Outer Joins</a:t>
            </a:r>
          </a:p>
          <a:p>
            <a:pPr lvl="1"/>
            <a:r>
              <a:rPr lang="en-US" dirty="0" smtClean="0"/>
              <a:t>Full Joins</a:t>
            </a:r>
            <a:endParaRPr lang="en-US" dirty="0"/>
          </a:p>
          <a:p>
            <a:r>
              <a:rPr lang="en-US" dirty="0" smtClean="0"/>
              <a:t>Additionally Pig offers multiple </a:t>
            </a:r>
            <a:r>
              <a:rPr lang="en-US" sz="2000" dirty="0" smtClean="0">
                <a:latin typeface="Monaco"/>
                <a:cs typeface="Monaco"/>
              </a:rPr>
              <a:t>join</a:t>
            </a:r>
            <a:r>
              <a:rPr lang="en-US" dirty="0" smtClean="0"/>
              <a:t> implementations and allows the user to indicate their choice with the </a:t>
            </a:r>
            <a:r>
              <a:rPr lang="en-US" sz="2000" dirty="0" smtClean="0">
                <a:latin typeface="Monaco"/>
                <a:cs typeface="Monaco"/>
              </a:rPr>
              <a:t>using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replicated</a:t>
            </a:r>
          </a:p>
          <a:p>
            <a:pPr lvl="1"/>
            <a:r>
              <a:rPr lang="en-US" dirty="0" smtClean="0"/>
              <a:t>skewed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merge-sparse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7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Replicate join works well if one or more relations are small enough to fit into main memory</a:t>
            </a:r>
          </a:p>
          <a:p>
            <a:r>
              <a:rPr lang="en-US" dirty="0" smtClean="0"/>
              <a:t>Pig can perform an efficient join because the </a:t>
            </a:r>
            <a:r>
              <a:rPr lang="en-US" dirty="0" err="1" smtClean="0"/>
              <a:t>Hadoop</a:t>
            </a:r>
            <a:r>
              <a:rPr lang="en-US" dirty="0" smtClean="0"/>
              <a:t> work is done on the map side</a:t>
            </a:r>
          </a:p>
          <a:p>
            <a:r>
              <a:rPr lang="en-US" dirty="0" smtClean="0"/>
              <a:t>If the small relations do not fit into main memory, an error is generated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big = LOAD '</a:t>
            </a:r>
            <a:r>
              <a:rPr lang="en-US" sz="2000" dirty="0" err="1" smtClean="0">
                <a:latin typeface="Monaco"/>
                <a:cs typeface="Monaco"/>
              </a:rPr>
              <a:t>big_data</a:t>
            </a:r>
            <a:r>
              <a:rPr lang="en-US" sz="2000" dirty="0" smtClean="0">
                <a:latin typeface="Monaco"/>
                <a:cs typeface="Monaco"/>
              </a:rPr>
              <a:t>' AS (b1,b2,b3);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tiny = LOAD '</a:t>
            </a:r>
            <a:r>
              <a:rPr lang="en-US" sz="2000" dirty="0" err="1" smtClean="0">
                <a:latin typeface="Monaco"/>
                <a:cs typeface="Monaco"/>
              </a:rPr>
              <a:t>tiny_data</a:t>
            </a:r>
            <a:r>
              <a:rPr lang="en-US" sz="2000" dirty="0" smtClean="0">
                <a:latin typeface="Monaco"/>
                <a:cs typeface="Monaco"/>
              </a:rPr>
              <a:t>' AS (t1,t2,t3);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mini = LOAD '</a:t>
            </a:r>
            <a:r>
              <a:rPr lang="en-US" sz="2000" dirty="0" err="1" smtClean="0">
                <a:latin typeface="Monaco"/>
                <a:cs typeface="Monaco"/>
              </a:rPr>
              <a:t>mini_data</a:t>
            </a:r>
            <a:r>
              <a:rPr lang="en-US" sz="2000" dirty="0" smtClean="0">
                <a:latin typeface="Monaco"/>
                <a:cs typeface="Monaco"/>
              </a:rPr>
              <a:t>' AS (m1,m2,m3);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C = JOIN big BY b1, tiny BY t1, mini BY m1 USING 'replicated';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1431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many data sets, there are a few keys that have three or more orders of magnitude more records than other keys</a:t>
            </a:r>
          </a:p>
          <a:p>
            <a:r>
              <a:rPr lang="en-US" dirty="0" smtClean="0"/>
              <a:t>This causes one or more reducers to take much longer than the rest causing your entire Pig script significant slowdown</a:t>
            </a:r>
          </a:p>
          <a:p>
            <a:r>
              <a:rPr lang="en-US" dirty="0" smtClean="0"/>
              <a:t>Skew join samples an input for the join and identifies keys with large amounts of records and treats them differently</a:t>
            </a:r>
          </a:p>
          <a:p>
            <a:r>
              <a:rPr lang="en-US" dirty="0" smtClean="0"/>
              <a:t>Can be performed on inner or outer joins but can only take </a:t>
            </a:r>
            <a:r>
              <a:rPr lang="en-US" b="1" dirty="0" smtClean="0"/>
              <a:t>two</a:t>
            </a:r>
            <a:r>
              <a:rPr lang="en-US" dirty="0" smtClean="0"/>
              <a:t> join 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LOAD '</a:t>
            </a:r>
            <a:r>
              <a:rPr lang="en-US" sz="2000" dirty="0" err="1" smtClean="0">
                <a:latin typeface="Monaco"/>
                <a:cs typeface="Monaco"/>
              </a:rPr>
              <a:t>skewed_data</a:t>
            </a:r>
            <a:r>
              <a:rPr lang="en-US" sz="2000" dirty="0" smtClean="0">
                <a:latin typeface="Monaco"/>
                <a:cs typeface="Monaco"/>
              </a:rPr>
              <a:t>' AS (a1,a2,a3);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B = LOAD 'data' AS (b1,b2,b3);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C = JOIN A BY a1, B BY b1 USING 'skewed';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7226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common database technique is to first sort both inputs on the join key</a:t>
            </a:r>
          </a:p>
          <a:p>
            <a:r>
              <a:rPr lang="en-US" dirty="0" smtClean="0"/>
              <a:t>If your inputs are already sorted on the join key, you can use Pig's merge join for a more efficient operation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C = JOIN A BY a1, B BY b1, C BY c1 USING 'merge';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4821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Sparsed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Merge-Sparse is a specialization of merge join</a:t>
            </a:r>
          </a:p>
          <a:p>
            <a:r>
              <a:rPr lang="en-US" dirty="0" smtClean="0"/>
              <a:t>Intended for when one of the tables is very sparse and you expect only a small number of records to be matched during the join</a:t>
            </a:r>
          </a:p>
          <a:p>
            <a:r>
              <a:rPr lang="en-US" dirty="0" smtClean="0"/>
              <a:t>Only works for inner joins currently</a:t>
            </a:r>
          </a:p>
          <a:p>
            <a:r>
              <a:rPr lang="en-US" dirty="0" smtClean="0"/>
              <a:t>As with the merge join, both joined tables must be pre-sorted by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cogroup</a:t>
            </a:r>
            <a:r>
              <a:rPr lang="en-US" dirty="0" smtClean="0"/>
              <a:t> collects records of </a:t>
            </a:r>
            <a:r>
              <a:rPr lang="en-US" i="1" dirty="0" smtClean="0"/>
              <a:t>n</a:t>
            </a:r>
            <a:r>
              <a:rPr lang="en-US" dirty="0" smtClean="0"/>
              <a:t> inputs based on a key</a:t>
            </a:r>
          </a:p>
          <a:p>
            <a:r>
              <a:rPr lang="en-US" dirty="0" smtClean="0"/>
              <a:t>The result is a record with a key and one bag for each input</a:t>
            </a:r>
          </a:p>
          <a:p>
            <a:r>
              <a:rPr lang="en-US" dirty="0" smtClean="0"/>
              <a:t>Each bag contains all records from that input that have the given value for the key Produces</a:t>
            </a:r>
          </a:p>
          <a:p>
            <a:r>
              <a:rPr lang="en-US" dirty="0" smtClean="0"/>
              <a:t>You can think of </a:t>
            </a:r>
            <a:r>
              <a:rPr lang="en-US" sz="2000" dirty="0" err="1" smtClean="0">
                <a:latin typeface="Monaco"/>
                <a:cs typeface="Monaco"/>
              </a:rPr>
              <a:t>cogroup</a:t>
            </a:r>
            <a:r>
              <a:rPr lang="en-US" dirty="0" smtClean="0"/>
              <a:t> as the first half of a join – the keys are collected together but the cross product is not done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latin typeface="Monaco"/>
                <a:cs typeface="Monaco"/>
              </a:rPr>
              <a:t>pet_owners</a:t>
            </a:r>
            <a:r>
              <a:rPr lang="en-US" sz="1600" dirty="0" smtClean="0">
                <a:latin typeface="Monaco"/>
                <a:cs typeface="Monaco"/>
              </a:rPr>
              <a:t> = LOAD 'owners' AS (</a:t>
            </a:r>
            <a:r>
              <a:rPr lang="en-US" sz="1600" dirty="0" err="1" smtClean="0">
                <a:latin typeface="Monaco"/>
                <a:cs typeface="Monaco"/>
              </a:rPr>
              <a:t>owner:chararray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Monaco"/>
                <a:cs typeface="Monaco"/>
              </a:rPr>
              <a:t>animal:chararray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grouped = COGROUP owners BY animal;</a:t>
            </a:r>
          </a:p>
          <a:p>
            <a:pPr marL="0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600" i="1" dirty="0" smtClean="0">
                <a:latin typeface="Monaco"/>
                <a:cs typeface="Monaco"/>
              </a:rPr>
              <a:t>(</a:t>
            </a:r>
            <a:r>
              <a:rPr lang="en-US" sz="1600" i="1" dirty="0">
                <a:latin typeface="Monaco"/>
                <a:cs typeface="Monaco"/>
              </a:rPr>
              <a:t>cat,{(</a:t>
            </a:r>
            <a:r>
              <a:rPr lang="en-US" sz="1600" i="1" dirty="0" err="1">
                <a:latin typeface="Monaco"/>
                <a:cs typeface="Monaco"/>
              </a:rPr>
              <a:t>alice,cat</a:t>
            </a:r>
            <a:r>
              <a:rPr lang="en-US" sz="1600" i="1" dirty="0">
                <a:latin typeface="Monaco"/>
                <a:cs typeface="Monaco"/>
              </a:rPr>
              <a:t>),(</a:t>
            </a:r>
            <a:r>
              <a:rPr lang="en-US" sz="1600" i="1" dirty="0" err="1">
                <a:latin typeface="Monaco"/>
                <a:cs typeface="Monaco"/>
              </a:rPr>
              <a:t>adam,cat</a:t>
            </a:r>
            <a:r>
              <a:rPr lang="en-US" sz="1600" i="1" dirty="0">
                <a:latin typeface="Monaco"/>
                <a:cs typeface="Monaco"/>
              </a:rPr>
              <a:t>)})</a:t>
            </a:r>
          </a:p>
          <a:p>
            <a:pPr marL="0" indent="0">
              <a:buNone/>
            </a:pPr>
            <a:r>
              <a:rPr lang="en-US" sz="1600" i="1" dirty="0">
                <a:latin typeface="Monaco"/>
                <a:cs typeface="Monaco"/>
              </a:rPr>
              <a:t>(dog,{(</a:t>
            </a:r>
            <a:r>
              <a:rPr lang="en-US" sz="1600" i="1" dirty="0" err="1">
                <a:latin typeface="Monaco"/>
                <a:cs typeface="Monaco"/>
              </a:rPr>
              <a:t>steve,dog</a:t>
            </a:r>
            <a:r>
              <a:rPr lang="en-US" sz="1600" i="1" dirty="0">
                <a:latin typeface="Monaco"/>
                <a:cs typeface="Monaco"/>
              </a:rPr>
              <a:t>),(</a:t>
            </a:r>
            <a:r>
              <a:rPr lang="en-US" sz="1600" i="1" dirty="0" err="1">
                <a:latin typeface="Monaco"/>
                <a:cs typeface="Monaco"/>
              </a:rPr>
              <a:t>adam,dog</a:t>
            </a:r>
            <a:r>
              <a:rPr lang="en-US" sz="1600" i="1" dirty="0">
                <a:latin typeface="Monaco"/>
                <a:cs typeface="Monaco"/>
              </a:rPr>
              <a:t>)})</a:t>
            </a:r>
          </a:p>
          <a:p>
            <a:pPr marL="0" indent="0">
              <a:buNone/>
            </a:pPr>
            <a:endParaRPr lang="en-US" sz="18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794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19278</TotalTime>
  <Words>943</Words>
  <Application>Microsoft Macintosh PowerPoint</Application>
  <PresentationFormat>On-screen Show (4:3)</PresentationFormat>
  <Paragraphs>114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Advanced foreach - flatten</vt:lpstr>
      <vt:lpstr>Nested foreach</vt:lpstr>
      <vt:lpstr>Join Types</vt:lpstr>
      <vt:lpstr>Replicated Join</vt:lpstr>
      <vt:lpstr>Skewed Join</vt:lpstr>
      <vt:lpstr>Merge Join</vt:lpstr>
      <vt:lpstr>Merge Sparsed Join</vt:lpstr>
      <vt:lpstr>Cogroup</vt:lpstr>
      <vt:lpstr>Union</vt:lpstr>
      <vt:lpstr>Union on Different Schemas</vt:lpstr>
      <vt:lpstr>Cross</vt:lpstr>
      <vt:lpstr>Splitting Data Flow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755</cp:revision>
  <cp:lastPrinted>2014-04-15T20:58:29Z</cp:lastPrinted>
  <dcterms:created xsi:type="dcterms:W3CDTF">2014-03-31T20:09:59Z</dcterms:created>
  <dcterms:modified xsi:type="dcterms:W3CDTF">2015-12-31T17:04:22Z</dcterms:modified>
</cp:coreProperties>
</file>