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40" r:id="rId9"/>
    <p:sldId id="334" r:id="rId10"/>
    <p:sldId id="335" r:id="rId11"/>
    <p:sldId id="336" r:id="rId12"/>
    <p:sldId id="337" r:id="rId13"/>
    <p:sldId id="339" r:id="rId14"/>
    <p:sldId id="33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D0ADA2-6EF7-5D44-97FD-8C9A383247AB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40"/>
            <p14:sldId id="334"/>
            <p14:sldId id="335"/>
            <p14:sldId id="336"/>
            <p14:sldId id="337"/>
            <p14:sldId id="339"/>
            <p14:sldId id="33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087"/>
    <a:srgbClr val="00A9F1"/>
    <a:srgbClr val="47B1E0"/>
    <a:srgbClr val="009CDE"/>
    <a:srgbClr val="99999A"/>
    <a:srgbClr val="77E0C1"/>
    <a:srgbClr val="B0008E"/>
    <a:srgbClr val="FF8F1C"/>
    <a:srgbClr val="00ACF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86" autoAdjust="0"/>
    <p:restoredTop sz="90361" autoAdjust="0"/>
  </p:normalViewPr>
  <p:slideViewPr>
    <p:cSldViewPr snapToObjects="1">
      <p:cViewPr varScale="1">
        <p:scale>
          <a:sx n="97" d="100"/>
          <a:sy n="97" d="100"/>
        </p:scale>
        <p:origin x="-744" y="-104"/>
      </p:cViewPr>
      <p:guideLst>
        <p:guide orient="horz" pos="3951"/>
        <p:guide orient="horz" pos="377"/>
        <p:guide pos="5471"/>
        <p:guide pos="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858BF-E995-6B4A-A066-18CA04BBA799}" type="datetimeFigureOut">
              <a:rPr lang="en-US" smtClean="0"/>
              <a:pPr/>
              <a:t>1/19/16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647A9-C306-BB40-B7AB-6894368BB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90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695E9-1DC5-9344-A1C3-9069609C108C}" type="datetimeFigureOut">
              <a:rPr lang="en-US" smtClean="0"/>
              <a:pPr/>
              <a:t>1/19/16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F319C-988A-5846-9E9C-782AF2875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164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319C-988A-5846-9E9C-782AF28753F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5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814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765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baseline="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4" name="Picture 3" descr="Lady_taking_money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4"/>
          <a:stretch/>
        </p:blipFill>
        <p:spPr>
          <a:xfrm>
            <a:off x="4452776" y="0"/>
            <a:ext cx="4691224" cy="6234176"/>
          </a:xfrm>
          <a:prstGeom prst="rect">
            <a:avLst/>
          </a:prstGeom>
        </p:spPr>
      </p:pic>
      <p:sp>
        <p:nvSpPr>
          <p:cNvPr id="13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18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ibb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2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252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82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1211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321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0015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0015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640015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640015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637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54692" y="1648885"/>
            <a:ext cx="4394200" cy="3304116"/>
          </a:xfrm>
          <a:prstGeom prst="rect">
            <a:avLst/>
          </a:prstGeom>
        </p:spPr>
        <p:txBody>
          <a:bodyPr vert="horz"/>
          <a:lstStyle>
            <a:lvl1pPr marL="342900" indent="-342900"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5613" indent="-171450">
              <a:defRPr sz="1100">
                <a:solidFill>
                  <a:srgbClr val="7F7F7F"/>
                </a:solidFill>
                <a:latin typeface="Arial"/>
                <a:cs typeface="Arial"/>
              </a:defRPr>
            </a:lvl2pPr>
            <a:lvl3pPr marL="573088" indent="-117475">
              <a:defRPr sz="1000">
                <a:solidFill>
                  <a:srgbClr val="7F7F7F"/>
                </a:solidFill>
                <a:latin typeface="Arial"/>
                <a:cs typeface="Arial"/>
              </a:defRPr>
            </a:lvl3pPr>
          </a:lstStyle>
          <a:p>
            <a:pPr marL="285750" lvl="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1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3195638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2" name="Parallelogram 11"/>
          <p:cNvSpPr/>
          <p:nvPr userDrawn="1"/>
        </p:nvSpPr>
        <p:spPr>
          <a:xfrm>
            <a:off x="5943601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2006601"/>
            <a:ext cx="2651973" cy="40618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171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20737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195638" y="2156885"/>
            <a:ext cx="2547677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1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195638" y="2413000"/>
            <a:ext cx="2547677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93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3032" y="1295400"/>
            <a:ext cx="8231258" cy="4976284"/>
          </a:xfrm>
          <a:prstGeom prst="rect">
            <a:avLst/>
          </a:prstGeom>
        </p:spPr>
        <p:txBody>
          <a:bodyPr vert="horz"/>
          <a:lstStyle>
            <a:lvl1pPr marL="280988" indent="-280988">
              <a:buFont typeface="Arial"/>
              <a:buChar char="•"/>
              <a:defRPr sz="2200">
                <a:solidFill>
                  <a:srgbClr val="003087"/>
                </a:solidFill>
                <a:latin typeface="Arial"/>
                <a:cs typeface="Arial"/>
              </a:defRPr>
            </a:lvl1pPr>
            <a:lvl2pPr marL="512763" indent="-231775">
              <a:buFont typeface="Arial"/>
              <a:buChar char="•"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806450" indent="-293688">
              <a:buFont typeface="Arial"/>
              <a:buChar char="•"/>
              <a:defRPr sz="18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54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24391" y="1505237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18796" y="2943213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8796" y="1433630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1822648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Parallelogram 22"/>
          <p:cNvSpPr/>
          <p:nvPr userDrawn="1"/>
        </p:nvSpPr>
        <p:spPr>
          <a:xfrm>
            <a:off x="424391" y="3605773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28796" y="3534166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53032" y="3923184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Chevron 16"/>
          <p:cNvSpPr/>
          <p:nvPr userDrawn="1"/>
        </p:nvSpPr>
        <p:spPr>
          <a:xfrm>
            <a:off x="5334000" y="925104"/>
            <a:ext cx="609600" cy="5043897"/>
          </a:xfrm>
          <a:prstGeom prst="chevron">
            <a:avLst>
              <a:gd name="adj" fmla="val 89614"/>
            </a:avLst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8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95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Parallelogram 14"/>
          <p:cNvSpPr>
            <a:spLocks noChangeAspect="1"/>
          </p:cNvSpPr>
          <p:nvPr userDrawn="1"/>
        </p:nvSpPr>
        <p:spPr>
          <a:xfrm>
            <a:off x="5643036" y="1485255"/>
            <a:ext cx="2823633" cy="2491444"/>
          </a:xfrm>
          <a:prstGeom prst="parallelogram">
            <a:avLst>
              <a:gd name="adj" fmla="val 18333"/>
            </a:avLst>
          </a:pr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6" name="Parallelogram 15"/>
          <p:cNvSpPr>
            <a:spLocks noChangeAspect="1"/>
          </p:cNvSpPr>
          <p:nvPr userDrawn="1"/>
        </p:nvSpPr>
        <p:spPr>
          <a:xfrm>
            <a:off x="4211885" y="2431532"/>
            <a:ext cx="2963898" cy="2243667"/>
          </a:xfrm>
          <a:prstGeom prst="parallelogram">
            <a:avLst>
              <a:gd name="adj" fmla="val 19972"/>
            </a:avLst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7" name="Parallelogram 16"/>
          <p:cNvSpPr>
            <a:spLocks noChangeAspect="1"/>
          </p:cNvSpPr>
          <p:nvPr userDrawn="1"/>
        </p:nvSpPr>
        <p:spPr>
          <a:xfrm>
            <a:off x="5490636" y="3034655"/>
            <a:ext cx="2878665" cy="2654947"/>
          </a:xfrm>
          <a:prstGeom prst="parallelogram">
            <a:avLst>
              <a:gd name="adj" fmla="val 19972"/>
            </a:avLst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497921" y="262903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76476" y="16180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33723" y="5153942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56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843117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 userDrawn="1"/>
        </p:nvSpPr>
        <p:spPr>
          <a:xfrm>
            <a:off x="5707110" y="1847949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 userDrawn="1"/>
        </p:nvSpPr>
        <p:spPr>
          <a:xfrm>
            <a:off x="3077393" y="1843117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175253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779595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0851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076628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02405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216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arallelogram 16"/>
          <p:cNvSpPr/>
          <p:nvPr userDrawn="1"/>
        </p:nvSpPr>
        <p:spPr>
          <a:xfrm>
            <a:off x="577517" y="4061232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5836951" y="4066064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 userDrawn="1"/>
        </p:nvSpPr>
        <p:spPr>
          <a:xfrm>
            <a:off x="3207234" y="4061232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6572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86289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914696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70011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395788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021565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54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00601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82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403401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890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7018337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2514600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4887547" y="6385568"/>
            <a:ext cx="2275253" cy="302199"/>
            <a:chOff x="4735147" y="6385568"/>
            <a:chExt cx="2275253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36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800600" y="6385568"/>
            <a:ext cx="2275253" cy="302199"/>
            <a:chOff x="4735147" y="6385568"/>
            <a:chExt cx="2275253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67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200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799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6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112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Parallelogram 9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5" name="Picture 14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042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with bulleted text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7675" y="1490134"/>
            <a:ext cx="3424238" cy="3522133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</p:txBody>
      </p:sp>
      <p:sp>
        <p:nvSpPr>
          <p:cNvPr id="1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</a:t>
            </a:r>
            <a:r>
              <a:rPr lang="en-US" sz="700" b="0" i="0" kern="1200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30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/>
          <p:cNvSpPr/>
          <p:nvPr userDrawn="1"/>
        </p:nvSpPr>
        <p:spPr>
          <a:xfrm>
            <a:off x="577517" y="3079645"/>
            <a:ext cx="2629717" cy="981587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CDE"/>
              </a:solidFill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5836951" y="3084477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 userDrawn="1"/>
        </p:nvSpPr>
        <p:spPr>
          <a:xfrm>
            <a:off x="3207234" y="3079645"/>
            <a:ext cx="2629717" cy="981587"/>
          </a:xfrm>
          <a:prstGeom prst="parallelogram">
            <a:avLst/>
          </a:pr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77517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15255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79120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5702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29567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971139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4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6" name="Picture 15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88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51346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1346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1346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36592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36592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6592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15554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15554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115554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400800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00800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400800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31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0" name="Picture 2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28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509370" y="86903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477980" y="193972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03700" y="304638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33381" y="86287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33381" y="19475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3381" y="2969334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72310" y="415502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472310" y="5269141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833381" y="40783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833381" y="5105255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362625" y="2457389"/>
            <a:ext cx="3578590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9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91597" y="389579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8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6" name="Picture 2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0" name="Group 2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0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3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985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19201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3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85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56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50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356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95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81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43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9" r:id="rId2"/>
    <p:sldLayoutId id="2147483656" r:id="rId3"/>
    <p:sldLayoutId id="2147483666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55" r:id="rId10"/>
    <p:sldLayoutId id="2147483667" r:id="rId11"/>
    <p:sldLayoutId id="2147483674" r:id="rId12"/>
    <p:sldLayoutId id="2147483671" r:id="rId13"/>
    <p:sldLayoutId id="2147483668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73" r:id="rId24"/>
    <p:sldLayoutId id="2147483672" r:id="rId25"/>
    <p:sldLayoutId id="2147483650" r:id="rId26"/>
    <p:sldLayoutId id="2147483657" r:id="rId27"/>
    <p:sldLayoutId id="2147483665" r:id="rId28"/>
    <p:sldLayoutId id="2147483670" r:id="rId29"/>
    <p:sldLayoutId id="2147483679" r:id="rId30"/>
    <p:sldLayoutId id="2147483677" r:id="rId31"/>
    <p:sldLayoutId id="2147483676" r:id="rId32"/>
    <p:sldLayoutId id="2147483675" r:id="rId33"/>
    <p:sldLayoutId id="2147483678" r:id="rId34"/>
    <p:sldLayoutId id="2147483649" r:id="rId35"/>
    <p:sldLayoutId id="2147483669" r:id="rId36"/>
    <p:sldLayoutId id="2147483690" r:id="rId3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witter/scalding" TargetMode="Externa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Scalding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9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Cascading?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Java API for Hadoop </a:t>
            </a:r>
          </a:p>
          <a:p>
            <a:r>
              <a:rPr lang="en-US" dirty="0" smtClean="0"/>
              <a:t>Based on the concept of pipes</a:t>
            </a:r>
          </a:p>
          <a:p>
            <a:pPr lvl="1"/>
            <a:r>
              <a:rPr lang="en-US" dirty="0" smtClean="0"/>
              <a:t>No need to understand the details of MapReduce API</a:t>
            </a:r>
          </a:p>
          <a:p>
            <a:r>
              <a:rPr lang="en-US" dirty="0" smtClean="0"/>
              <a:t>Much easier than regular Hadoop API</a:t>
            </a:r>
          </a:p>
          <a:p>
            <a:r>
              <a:rPr lang="en-US" dirty="0" smtClean="0"/>
              <a:t>It can be run locally or in a cluster</a:t>
            </a:r>
          </a:p>
          <a:p>
            <a:endParaRPr lang="en-US" dirty="0" smtClean="0"/>
          </a:p>
          <a:p>
            <a:r>
              <a:rPr lang="en-US" dirty="0" smtClean="0"/>
              <a:t>Connectors:</a:t>
            </a:r>
          </a:p>
          <a:p>
            <a:pPr lvl="1"/>
            <a:r>
              <a:rPr lang="en-US" dirty="0" smtClean="0"/>
              <a:t>HDFS</a:t>
            </a:r>
          </a:p>
          <a:p>
            <a:pPr lvl="1"/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RDB</a:t>
            </a:r>
          </a:p>
          <a:p>
            <a:pPr lvl="1"/>
            <a:r>
              <a:rPr lang="en-US" dirty="0" smtClean="0"/>
              <a:t>NoSQL (Cassandra, </a:t>
            </a:r>
            <a:r>
              <a:rPr lang="en-US" dirty="0" err="1" smtClean="0"/>
              <a:t>MongoDB</a:t>
            </a:r>
            <a:r>
              <a:rPr lang="en-US" dirty="0" smtClean="0"/>
              <a:t>, HBase)</a:t>
            </a:r>
          </a:p>
          <a:p>
            <a:pPr lvl="1"/>
            <a:r>
              <a:rPr lang="en-US" dirty="0" smtClean="0"/>
              <a:t>In memory databases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096000" y="4724400"/>
            <a:ext cx="2336973" cy="1295400"/>
          </a:xfrm>
          <a:prstGeom prst="wedgeRoundRectCallout">
            <a:avLst>
              <a:gd name="adj1" fmla="val -45915"/>
              <a:gd name="adj2" fmla="val -69067"/>
              <a:gd name="adj3" fmla="val 16667"/>
            </a:avLst>
          </a:pr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Scalding inherits all of these!</a:t>
            </a:r>
          </a:p>
        </p:txBody>
      </p:sp>
    </p:spTree>
    <p:extLst>
      <p:ext uri="{BB962C8B-B14F-4D97-AF65-F5344CB8AC3E}">
        <p14:creationId xmlns:p14="http://schemas.microsoft.com/office/powerpoint/2010/main" val="2435612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 of Pipes in Cascading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3032" y="4953000"/>
            <a:ext cx="8231258" cy="1318684"/>
          </a:xfrm>
        </p:spPr>
        <p:txBody>
          <a:bodyPr/>
          <a:lstStyle/>
          <a:p>
            <a:r>
              <a:rPr lang="en-US" dirty="0" smtClean="0"/>
              <a:t>Data flows through pipes are parallel!</a:t>
            </a:r>
          </a:p>
          <a:p>
            <a:pPr lvl="1"/>
            <a:r>
              <a:rPr lang="en-US" dirty="0" smtClean="0"/>
              <a:t>Running on multiple machines on the </a:t>
            </a:r>
            <a:r>
              <a:rPr lang="en-US" dirty="0"/>
              <a:t>H</a:t>
            </a:r>
            <a:r>
              <a:rPr lang="en-US" dirty="0" smtClean="0"/>
              <a:t>adoop cluster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7072592" cy="298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02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Scalding as a Scala DSL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Scalding developers work at the level of collections</a:t>
            </a:r>
          </a:p>
          <a:p>
            <a:pPr lvl="1"/>
            <a:r>
              <a:rPr lang="en-US" dirty="0" smtClean="0"/>
              <a:t>A higher level than Cascading pipes</a:t>
            </a:r>
          </a:p>
          <a:p>
            <a:pPr lvl="1"/>
            <a:r>
              <a:rPr lang="en-US" dirty="0" smtClean="0"/>
              <a:t>Rich set of operations</a:t>
            </a:r>
          </a:p>
          <a:p>
            <a:r>
              <a:rPr lang="en-US" dirty="0" smtClean="0"/>
              <a:t>Few lines of code</a:t>
            </a:r>
          </a:p>
          <a:p>
            <a:pPr lvl="1"/>
            <a:r>
              <a:rPr lang="en-US" dirty="0" smtClean="0"/>
              <a:t>Often 5x shorter!</a:t>
            </a:r>
            <a:endParaRPr lang="en-US" dirty="0"/>
          </a:p>
          <a:p>
            <a:r>
              <a:rPr lang="en-US" dirty="0" smtClean="0"/>
              <a:t>MapReduce becomes like a low level assembly</a:t>
            </a:r>
          </a:p>
          <a:p>
            <a:pPr lvl="1"/>
            <a:r>
              <a:rPr lang="en-US" dirty="0" smtClean="0"/>
              <a:t>We are working on a higher, more productive level</a:t>
            </a:r>
          </a:p>
          <a:p>
            <a:pPr lvl="1"/>
            <a:r>
              <a:rPr lang="en-US" dirty="0" smtClean="0"/>
              <a:t>Optimizations can be done by tools</a:t>
            </a:r>
            <a:endParaRPr lang="en-US" dirty="0"/>
          </a:p>
          <a:p>
            <a:r>
              <a:rPr lang="en-US" dirty="0" smtClean="0"/>
              <a:t>Can access the full power of the Scala language</a:t>
            </a:r>
          </a:p>
          <a:p>
            <a:pPr lvl="1"/>
            <a:r>
              <a:rPr lang="en-US" dirty="0" smtClean="0"/>
              <a:t>Goes far beyond Hive and Pig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9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on Hadoop Cluster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Assemble the Scalding program in a jar</a:t>
            </a:r>
          </a:p>
          <a:p>
            <a:endParaRPr lang="en-US" dirty="0"/>
          </a:p>
          <a:p>
            <a:r>
              <a:rPr lang="en-US" dirty="0" smtClean="0"/>
              <a:t>Run the program in the same way as you would a plain Java MapReduce program. </a:t>
            </a:r>
          </a:p>
          <a:p>
            <a:endParaRPr lang="en-US" dirty="0"/>
          </a:p>
          <a:p>
            <a:r>
              <a:rPr lang="en-US" sz="1800" dirty="0">
                <a:latin typeface="Consolas"/>
                <a:cs typeface="Consolas"/>
              </a:rPr>
              <a:t>$ </a:t>
            </a:r>
            <a:r>
              <a:rPr lang="en-US" sz="1800" dirty="0" err="1">
                <a:latin typeface="Consolas"/>
                <a:cs typeface="Consolas"/>
              </a:rPr>
              <a:t>hadoop</a:t>
            </a:r>
            <a:r>
              <a:rPr lang="en-US" sz="1800" dirty="0">
                <a:latin typeface="Consolas"/>
                <a:cs typeface="Consolas"/>
              </a:rPr>
              <a:t> jar </a:t>
            </a:r>
            <a:r>
              <a:rPr lang="en-US" sz="1800" dirty="0" err="1">
                <a:latin typeface="Consolas"/>
                <a:cs typeface="Consolas"/>
              </a:rPr>
              <a:t>myjar.jar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com.twitter.scalding.Tool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\</a:t>
            </a:r>
            <a:r>
              <a:rPr lang="en-US" sz="1800" dirty="0">
                <a:latin typeface="Consolas"/>
                <a:cs typeface="Consolas"/>
              </a:rPr>
              <a:t/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 err="1">
                <a:latin typeface="Consolas"/>
                <a:cs typeface="Consolas"/>
              </a:rPr>
              <a:t>mypackage.MyJob</a:t>
            </a:r>
            <a:r>
              <a:rPr lang="en-US" sz="1800" dirty="0">
                <a:latin typeface="Consolas"/>
                <a:cs typeface="Consolas"/>
              </a:rPr>
              <a:t> --</a:t>
            </a:r>
            <a:r>
              <a:rPr lang="en-US" sz="1800" dirty="0" err="1">
                <a:latin typeface="Consolas"/>
                <a:cs typeface="Consolas"/>
              </a:rPr>
              <a:t>hdfs</a:t>
            </a:r>
            <a:r>
              <a:rPr lang="en-US" sz="1800" dirty="0">
                <a:latin typeface="Consolas"/>
                <a:cs typeface="Consolas"/>
              </a:rPr>
              <a:t> \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--input /data/set1/ \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--output /output/res1/</a:t>
            </a:r>
          </a:p>
          <a:p>
            <a:endParaRPr lang="en-US" dirty="0" smtClean="0"/>
          </a:p>
          <a:p>
            <a:r>
              <a:rPr lang="en-US" dirty="0" smtClean="0"/>
              <a:t>The run will purge the output folder!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85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Scalding Project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https://github.com/twitter/</a:t>
            </a:r>
            <a:r>
              <a:rPr lang="en-US" dirty="0" smtClean="0">
                <a:hlinkClick r:id="rId2"/>
              </a:rPr>
              <a:t>scalding</a:t>
            </a:r>
            <a:endParaRPr lang="en-US" dirty="0" smtClean="0"/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Wiki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Useful resources: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stackoverflow.com</a:t>
            </a:r>
            <a:r>
              <a:rPr lang="en-US" dirty="0"/>
              <a:t>/</a:t>
            </a:r>
            <a:r>
              <a:rPr lang="en-US" dirty="0" err="1"/>
              <a:t>search?q</a:t>
            </a:r>
            <a:r>
              <a:rPr lang="en-US" dirty="0"/>
              <a:t>=scalding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groups.google.com</a:t>
            </a:r>
            <a:r>
              <a:rPr lang="en-US" dirty="0"/>
              <a:t>/forum/#!forum/cascading-</a:t>
            </a:r>
            <a:r>
              <a:rPr lang="en-US" dirty="0" smtClean="0"/>
              <a:t>user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groups.google.com</a:t>
            </a:r>
            <a:r>
              <a:rPr lang="en-US" dirty="0"/>
              <a:t>/forum/#!forum/scalding-</a:t>
            </a:r>
            <a:r>
              <a:rPr lang="en-US" dirty="0" err="1"/>
              <a:t>dev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600" y="2057400"/>
            <a:ext cx="5162690" cy="1600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495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Scala for Big Data</a:t>
            </a:r>
          </a:p>
          <a:p>
            <a:r>
              <a:rPr lang="en-US" dirty="0" smtClean="0"/>
              <a:t>Example of collection processing in Scala</a:t>
            </a:r>
          </a:p>
          <a:p>
            <a:r>
              <a:rPr lang="en-US" dirty="0" smtClean="0"/>
              <a:t>Word Count in Scalding</a:t>
            </a:r>
          </a:p>
          <a:p>
            <a:r>
              <a:rPr lang="en-US" dirty="0" smtClean="0"/>
              <a:t>Scalding building blocks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4922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with Scala – Why Bother?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Power and expressiveness</a:t>
            </a:r>
          </a:p>
          <a:p>
            <a:pPr lvl="1"/>
            <a:r>
              <a:rPr lang="en-US" dirty="0" smtClean="0"/>
              <a:t>Few lines of code</a:t>
            </a:r>
          </a:p>
          <a:p>
            <a:pPr lvl="1"/>
            <a:r>
              <a:rPr lang="en-US" dirty="0" smtClean="0"/>
              <a:t>A real, modern programming language</a:t>
            </a:r>
          </a:p>
          <a:p>
            <a:r>
              <a:rPr lang="en-US" dirty="0" smtClean="0"/>
              <a:t>Great collection library</a:t>
            </a:r>
          </a:p>
          <a:p>
            <a:pPr lvl="1"/>
            <a:r>
              <a:rPr lang="en-US" dirty="0" smtClean="0"/>
              <a:t>The ideas can be applied to Big Data</a:t>
            </a:r>
          </a:p>
          <a:p>
            <a:r>
              <a:rPr lang="en-US" dirty="0" smtClean="0"/>
              <a:t>Functional programming language</a:t>
            </a:r>
          </a:p>
          <a:p>
            <a:pPr lvl="1"/>
            <a:r>
              <a:rPr lang="en-US" dirty="0" smtClean="0"/>
              <a:t>Suitable for parallelization</a:t>
            </a:r>
          </a:p>
          <a:p>
            <a:r>
              <a:rPr lang="en-US" dirty="0" smtClean="0"/>
              <a:t>Extensible language</a:t>
            </a:r>
          </a:p>
          <a:p>
            <a:pPr lvl="1"/>
            <a:r>
              <a:rPr lang="en-US" dirty="0" smtClean="0"/>
              <a:t>Domain Specific language</a:t>
            </a:r>
          </a:p>
          <a:p>
            <a:r>
              <a:rPr lang="en-US" dirty="0" smtClean="0"/>
              <a:t>JVM</a:t>
            </a:r>
          </a:p>
          <a:p>
            <a:pPr lvl="1"/>
            <a:r>
              <a:rPr lang="en-US" dirty="0" smtClean="0"/>
              <a:t>Use all of the Java ecosystem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9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Big Data in Scala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Scala as a choice for Big Data infrastructure:</a:t>
            </a:r>
          </a:p>
          <a:p>
            <a:pPr lvl="1"/>
            <a:r>
              <a:rPr lang="en-US" dirty="0" smtClean="0"/>
              <a:t>Spark</a:t>
            </a:r>
          </a:p>
          <a:p>
            <a:pPr lvl="1"/>
            <a:r>
              <a:rPr lang="en-US" dirty="0" smtClean="0"/>
              <a:t>Flink</a:t>
            </a:r>
          </a:p>
          <a:p>
            <a:pPr lvl="1"/>
            <a:r>
              <a:rPr lang="en-US" dirty="0"/>
              <a:t>Scalding</a:t>
            </a:r>
            <a:endParaRPr lang="en-US" dirty="0" smtClean="0"/>
          </a:p>
          <a:p>
            <a:pPr lvl="1"/>
            <a:r>
              <a:rPr lang="en-US" dirty="0" smtClean="0"/>
              <a:t>Kafka</a:t>
            </a:r>
          </a:p>
          <a:p>
            <a:pPr lvl="1"/>
            <a:r>
              <a:rPr lang="is-IS" dirty="0" smtClean="0"/>
              <a:t>…</a:t>
            </a:r>
          </a:p>
          <a:p>
            <a:r>
              <a:rPr lang="is-IS" dirty="0" smtClean="0"/>
              <a:t>Scal</a:t>
            </a:r>
            <a:r>
              <a:rPr lang="en-US" dirty="0" smtClean="0"/>
              <a:t>ding users:</a:t>
            </a:r>
          </a:p>
          <a:p>
            <a:pPr lvl="1"/>
            <a:r>
              <a:rPr lang="en-US" dirty="0" smtClean="0"/>
              <a:t>Twitter, LinkedIn, eBay, </a:t>
            </a:r>
            <a:r>
              <a:rPr lang="en-US" dirty="0" err="1" smtClean="0"/>
              <a:t>Spotify</a:t>
            </a:r>
            <a:r>
              <a:rPr lang="en-US" dirty="0" smtClean="0"/>
              <a:t>, </a:t>
            </a:r>
            <a:r>
              <a:rPr lang="en-US" dirty="0" err="1" smtClean="0"/>
              <a:t>Etsy</a:t>
            </a:r>
            <a:r>
              <a:rPr lang="en-US" dirty="0" smtClean="0"/>
              <a:t>, </a:t>
            </a:r>
            <a:r>
              <a:rPr lang="en-US" dirty="0" err="1" smtClean="0"/>
              <a:t>AirBnB</a:t>
            </a:r>
            <a:r>
              <a:rPr lang="en-US" dirty="0" smtClean="0"/>
              <a:t>, </a:t>
            </a:r>
            <a:r>
              <a:rPr lang="en-US" dirty="0" err="1" smtClean="0"/>
              <a:t>Tumblr</a:t>
            </a:r>
            <a:r>
              <a:rPr lang="en-US" dirty="0" smtClean="0"/>
              <a:t>,</a:t>
            </a:r>
            <a:r>
              <a:rPr lang="is-IS" dirty="0" smtClean="0"/>
              <a:t>…</a:t>
            </a:r>
          </a:p>
          <a:p>
            <a:pPr lvl="1"/>
            <a:endParaRPr lang="is-IS" dirty="0"/>
          </a:p>
          <a:p>
            <a:r>
              <a:rPr lang="is-IS" dirty="0" smtClean="0"/>
              <a:t>Scala is the main language for Spark</a:t>
            </a:r>
          </a:p>
          <a:p>
            <a:pPr lvl="1"/>
            <a:r>
              <a:rPr lang="is-IS" dirty="0" smtClean="0"/>
              <a:t>Expect further growth!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65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 </a:t>
            </a:r>
            <a:r>
              <a:rPr lang="en-US" dirty="0" err="1" smtClean="0"/>
              <a:t>WordCount</a:t>
            </a:r>
            <a:r>
              <a:rPr lang="en-US" dirty="0" smtClean="0"/>
              <a:t>: A Plain Memory 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9857" y="918230"/>
            <a:ext cx="9144000" cy="4976284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object 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WordCountInMemory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App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600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val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600" i="1" dirty="0">
                <a:solidFill>
                  <a:srgbClr val="7B238D"/>
                </a:solidFill>
                <a:latin typeface="Menlo"/>
                <a:ea typeface="Menlo"/>
                <a:cs typeface="Menlo"/>
              </a:rPr>
              <a:t>text 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=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"""Hello, it's me, I was wondering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  |If after all these years you'd like to meet to go over everything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  |They say that time's supposed to heal, yeah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  |But I 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ain't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done much healing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  |""""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stripMargin</a:t>
            </a: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600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val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600" i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wordCount</a:t>
            </a:r>
            <a:r>
              <a:rPr lang="en-US" sz="1600" i="1" dirty="0">
                <a:solidFill>
                  <a:srgbClr val="7B238D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= </a:t>
            </a:r>
            <a:r>
              <a:rPr lang="en-US" sz="1600" i="1" dirty="0">
                <a:solidFill>
                  <a:srgbClr val="7B238D"/>
                </a:solidFill>
                <a:latin typeface="Menlo"/>
                <a:ea typeface="Menlo"/>
                <a:cs typeface="Menlo"/>
              </a:rPr>
              <a:t>text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7B238D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.split(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                     </a:t>
            </a:r>
            <a:r>
              <a:rPr lang="en-US" sz="1600" i="1" dirty="0" smtClean="0">
                <a:solidFill>
                  <a:srgbClr val="929292"/>
                </a:solidFill>
                <a:latin typeface="Menlo"/>
                <a:ea typeface="Menlo"/>
                <a:cs typeface="Menlo"/>
              </a:rPr>
              <a:t>/</a:t>
            </a:r>
            <a:r>
              <a:rPr lang="en-US" sz="1600" i="1" dirty="0">
                <a:solidFill>
                  <a:srgbClr val="929292"/>
                </a:solidFill>
                <a:latin typeface="Menlo"/>
                <a:ea typeface="Menlo"/>
                <a:cs typeface="Menlo"/>
              </a:rPr>
              <a:t>/ Array[String]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929292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.map(word =&gt; (word, </a:t>
            </a:r>
            <a:r>
              <a:rPr lang="en-US" sz="1600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))         </a:t>
            </a:r>
            <a:r>
              <a:rPr lang="en-US" sz="1600" i="1" dirty="0" smtClean="0">
                <a:solidFill>
                  <a:srgbClr val="929292"/>
                </a:solidFill>
                <a:latin typeface="Menlo"/>
                <a:ea typeface="Menlo"/>
                <a:cs typeface="Menlo"/>
              </a:rPr>
              <a:t>/</a:t>
            </a:r>
            <a:r>
              <a:rPr lang="en-US" sz="1600" i="1" dirty="0">
                <a:solidFill>
                  <a:srgbClr val="929292"/>
                </a:solidFill>
                <a:latin typeface="Menlo"/>
                <a:ea typeface="Menlo"/>
                <a:cs typeface="Menlo"/>
              </a:rPr>
              <a:t>/ Array[(String, </a:t>
            </a:r>
            <a:r>
              <a:rPr lang="en-US" sz="1600" i="1" dirty="0" err="1">
                <a:solidFill>
                  <a:srgbClr val="929292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sz="1600" i="1" dirty="0">
                <a:solidFill>
                  <a:srgbClr val="929292"/>
                </a:solidFill>
                <a:latin typeface="Menlo"/>
                <a:ea typeface="Menlo"/>
                <a:cs typeface="Menlo"/>
              </a:rPr>
              <a:t>)]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929292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(_._1)                  </a:t>
            </a:r>
            <a:r>
              <a:rPr lang="en-US" sz="1600" i="1" dirty="0" smtClean="0">
                <a:solidFill>
                  <a:srgbClr val="929292"/>
                </a:solidFill>
                <a:latin typeface="Menlo"/>
                <a:ea typeface="Menlo"/>
                <a:cs typeface="Menlo"/>
              </a:rPr>
              <a:t>/</a:t>
            </a:r>
            <a:r>
              <a:rPr lang="en-US" sz="1600" i="1" dirty="0">
                <a:solidFill>
                  <a:srgbClr val="929292"/>
                </a:solidFill>
                <a:latin typeface="Menlo"/>
                <a:ea typeface="Menlo"/>
                <a:cs typeface="Menlo"/>
              </a:rPr>
              <a:t>/ Map[</a:t>
            </a:r>
            <a:r>
              <a:rPr lang="en-US" sz="1600" i="1" dirty="0" err="1">
                <a:solidFill>
                  <a:srgbClr val="929292"/>
                </a:solidFill>
                <a:latin typeface="Menlo"/>
                <a:ea typeface="Menlo"/>
                <a:cs typeface="Menlo"/>
              </a:rPr>
              <a:t>String,Array</a:t>
            </a:r>
            <a:r>
              <a:rPr lang="en-US" sz="1600" i="1" dirty="0">
                <a:solidFill>
                  <a:srgbClr val="929292"/>
                </a:solidFill>
                <a:latin typeface="Menlo"/>
                <a:ea typeface="Menlo"/>
                <a:cs typeface="Menlo"/>
              </a:rPr>
              <a:t>[(String, </a:t>
            </a:r>
            <a:r>
              <a:rPr lang="en-US" sz="1600" i="1" dirty="0" err="1">
                <a:solidFill>
                  <a:srgbClr val="929292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sz="1600" i="1" dirty="0">
                <a:solidFill>
                  <a:srgbClr val="929292"/>
                </a:solidFill>
                <a:latin typeface="Menlo"/>
                <a:ea typeface="Menlo"/>
                <a:cs typeface="Menlo"/>
              </a:rPr>
              <a:t>)]]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929292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.map(a =&gt; (a._1, a._2.map(_._2).sum)) </a:t>
            </a:r>
            <a:r>
              <a:rPr lang="en-US" sz="1600" i="1" dirty="0">
                <a:solidFill>
                  <a:srgbClr val="929292"/>
                </a:solidFill>
                <a:latin typeface="Menlo"/>
                <a:ea typeface="Menlo"/>
                <a:cs typeface="Menlo"/>
              </a:rPr>
              <a:t>// Map[</a:t>
            </a:r>
            <a:r>
              <a:rPr lang="en-US" sz="1600" i="1" dirty="0" err="1">
                <a:solidFill>
                  <a:srgbClr val="929292"/>
                </a:solidFill>
                <a:latin typeface="Menlo"/>
                <a:ea typeface="Menlo"/>
                <a:cs typeface="Menlo"/>
              </a:rPr>
              <a:t>String,Int</a:t>
            </a:r>
            <a:r>
              <a:rPr lang="en-US" sz="1600" i="1" dirty="0">
                <a:solidFill>
                  <a:srgbClr val="929292"/>
                </a:solidFill>
                <a:latin typeface="Menlo"/>
                <a:ea typeface="Menlo"/>
                <a:cs typeface="Menlo"/>
              </a:rPr>
              <a:t>]</a:t>
            </a:r>
          </a:p>
          <a:p>
            <a:pPr marL="0" indent="0">
              <a:buNone/>
            </a:pPr>
            <a:endParaRPr lang="en-US" sz="1600" i="1" dirty="0">
              <a:solidFill>
                <a:srgbClr val="929292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929292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600" i="1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println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600" i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wordCount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901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Scala: A Strongly Typed Language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9857" y="918230"/>
            <a:ext cx="9144000" cy="4976284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object 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WordCountInMemory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App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600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val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600" i="1" dirty="0">
                <a:solidFill>
                  <a:srgbClr val="7B238D"/>
                </a:solidFill>
                <a:latin typeface="Menlo"/>
                <a:ea typeface="Menlo"/>
                <a:cs typeface="Menlo"/>
              </a:rPr>
              <a:t>text 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=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"""Hello, it's me, I was wondering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  |If after all these years you'd like to meet to go over everything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  |They say that time's supposed to heal, yeah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  |But I 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ain't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done much healing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  |""""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stripMargin</a:t>
            </a: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600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val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600" i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wordCount</a:t>
            </a:r>
            <a:r>
              <a:rPr lang="en-US" sz="1600" i="1" dirty="0">
                <a:solidFill>
                  <a:srgbClr val="7B238D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= </a:t>
            </a:r>
            <a:r>
              <a:rPr lang="en-US" sz="1600" i="1" dirty="0">
                <a:solidFill>
                  <a:srgbClr val="7B238D"/>
                </a:solidFill>
                <a:latin typeface="Menlo"/>
                <a:ea typeface="Menlo"/>
                <a:cs typeface="Menlo"/>
              </a:rPr>
              <a:t>text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7B238D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.split(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                     </a:t>
            </a:r>
            <a:r>
              <a:rPr lang="en-US" sz="1600" b="1" i="1" dirty="0" smtClean="0">
                <a:solidFill>
                  <a:srgbClr val="FF0000"/>
                </a:solidFill>
                <a:latin typeface="Menlo"/>
                <a:ea typeface="Menlo"/>
                <a:cs typeface="Menlo"/>
              </a:rPr>
              <a:t>/</a:t>
            </a:r>
            <a:r>
              <a:rPr lang="en-US" sz="1600" b="1" i="1" dirty="0">
                <a:solidFill>
                  <a:srgbClr val="FF0000"/>
                </a:solidFill>
                <a:latin typeface="Menlo"/>
                <a:ea typeface="Menlo"/>
                <a:cs typeface="Menlo"/>
              </a:rPr>
              <a:t>/ Array[String]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929292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.map(word =&gt; (word, </a:t>
            </a:r>
            <a:r>
              <a:rPr lang="en-US" sz="1600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))         </a:t>
            </a:r>
            <a:r>
              <a:rPr lang="en-US" sz="1600" b="1" i="1" dirty="0">
                <a:solidFill>
                  <a:srgbClr val="FF0000"/>
                </a:solidFill>
                <a:latin typeface="Menlo"/>
                <a:ea typeface="Menlo"/>
                <a:cs typeface="Menlo"/>
              </a:rPr>
              <a:t>// Array[(String, </a:t>
            </a:r>
            <a:r>
              <a:rPr lang="en-US" sz="1600" b="1" i="1" dirty="0" err="1">
                <a:solidFill>
                  <a:srgbClr val="FF0000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sz="1600" b="1" i="1" dirty="0">
                <a:solidFill>
                  <a:srgbClr val="FF0000"/>
                </a:solidFill>
                <a:latin typeface="Menlo"/>
                <a:ea typeface="Menlo"/>
                <a:cs typeface="Menlo"/>
              </a:rPr>
              <a:t>)]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929292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(_._1)                  </a:t>
            </a:r>
            <a:r>
              <a:rPr lang="en-US" sz="1600" b="1" i="1" dirty="0">
                <a:solidFill>
                  <a:srgbClr val="FF0000"/>
                </a:solidFill>
                <a:latin typeface="Menlo"/>
                <a:ea typeface="Menlo"/>
                <a:cs typeface="Menlo"/>
              </a:rPr>
              <a:t>// Map[</a:t>
            </a:r>
            <a:r>
              <a:rPr lang="en-US" sz="1600" b="1" i="1" dirty="0" err="1">
                <a:solidFill>
                  <a:srgbClr val="FF0000"/>
                </a:solidFill>
                <a:latin typeface="Menlo"/>
                <a:ea typeface="Menlo"/>
                <a:cs typeface="Menlo"/>
              </a:rPr>
              <a:t>String,Array</a:t>
            </a:r>
            <a:r>
              <a:rPr lang="en-US" sz="1600" b="1" i="1" dirty="0">
                <a:solidFill>
                  <a:srgbClr val="FF0000"/>
                </a:solidFill>
                <a:latin typeface="Menlo"/>
                <a:ea typeface="Menlo"/>
                <a:cs typeface="Menlo"/>
              </a:rPr>
              <a:t>[(String, </a:t>
            </a:r>
            <a:r>
              <a:rPr lang="en-US" sz="1600" b="1" i="1" dirty="0" err="1">
                <a:solidFill>
                  <a:srgbClr val="FF0000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sz="1600" b="1" i="1" dirty="0">
                <a:solidFill>
                  <a:srgbClr val="FF0000"/>
                </a:solidFill>
                <a:latin typeface="Menlo"/>
                <a:ea typeface="Menlo"/>
                <a:cs typeface="Menlo"/>
              </a:rPr>
              <a:t>)]</a:t>
            </a:r>
            <a:r>
              <a:rPr lang="en-US" sz="1600" i="1" dirty="0">
                <a:solidFill>
                  <a:srgbClr val="929292"/>
                </a:solidFill>
                <a:latin typeface="Menlo"/>
                <a:ea typeface="Menlo"/>
                <a:cs typeface="Menlo"/>
              </a:rPr>
              <a:t>]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929292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.map(a =&gt; (a._1, a._2.map(_._2).sum)) </a:t>
            </a:r>
            <a:r>
              <a:rPr lang="en-US" sz="1600" b="1" i="1" dirty="0">
                <a:solidFill>
                  <a:srgbClr val="FF0000"/>
                </a:solidFill>
                <a:latin typeface="Menlo"/>
                <a:ea typeface="Menlo"/>
                <a:cs typeface="Menlo"/>
              </a:rPr>
              <a:t>// Map[</a:t>
            </a:r>
            <a:r>
              <a:rPr lang="en-US" sz="1600" b="1" i="1" dirty="0" err="1">
                <a:solidFill>
                  <a:srgbClr val="FF0000"/>
                </a:solidFill>
                <a:latin typeface="Menlo"/>
                <a:ea typeface="Menlo"/>
                <a:cs typeface="Menlo"/>
              </a:rPr>
              <a:t>String,Int</a:t>
            </a:r>
            <a:r>
              <a:rPr lang="en-US" sz="1600" b="1" i="1" dirty="0">
                <a:solidFill>
                  <a:srgbClr val="FF0000"/>
                </a:solidFill>
                <a:latin typeface="Menlo"/>
                <a:ea typeface="Menlo"/>
                <a:cs typeface="Menlo"/>
              </a:rPr>
              <a:t>]</a:t>
            </a:r>
          </a:p>
          <a:p>
            <a:pPr marL="0" indent="0">
              <a:buNone/>
            </a:pPr>
            <a:endParaRPr lang="en-US" sz="1600" i="1" dirty="0">
              <a:solidFill>
                <a:srgbClr val="929292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929292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600" i="1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println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600" i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wordCount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4343400" y="3276600"/>
            <a:ext cx="4648200" cy="2286000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1479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Scalding: Word Count Example (Runs on Hadoop!)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class 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WordCountShort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 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Job(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 {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600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def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tokenize(text: </a:t>
            </a:r>
            <a:r>
              <a:rPr lang="en-US" sz="1600" dirty="0">
                <a:solidFill>
                  <a:srgbClr val="20A8AD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): Array[</a:t>
            </a:r>
            <a:r>
              <a:rPr lang="en-US" sz="1600" dirty="0">
                <a:solidFill>
                  <a:srgbClr val="20A8AD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] =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text.toLowerCase.replaceAll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"[^a-zA-Z0-9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\\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s]"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""</a:t>
            </a:r>
            <a:r>
              <a:rPr lang="en-US" sz="16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.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split(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\\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s+"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}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600" i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TypedPipe</a:t>
            </a:r>
            <a:endParaRPr lang="en-US" sz="1600" i="1" dirty="0">
              <a:solidFill>
                <a:srgbClr val="7B238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7B238D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</a:t>
            </a:r>
            <a:r>
              <a:rPr lang="en-US" sz="1600" i="1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600" i="1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TextLine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"input"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)))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.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flatMap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(tokenize(_))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.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(word =&gt; word)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.size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.write(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TypedTsv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"output"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))</a:t>
            </a:r>
            <a:r>
              <a:rPr lang="en-US" sz="16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</a:t>
            </a: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</a:t>
            </a:r>
            <a:endParaRPr lang="en-US" sz="16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553200" y="4495800"/>
            <a:ext cx="2031090" cy="1371600"/>
          </a:xfrm>
          <a:prstGeom prst="wedgeRoundRectCallout">
            <a:avLst>
              <a:gd name="adj1" fmla="val -49158"/>
              <a:gd name="adj2" fmla="val -67298"/>
              <a:gd name="adj3" fmla="val 16667"/>
            </a:avLst>
          </a:pr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We will try this out in a lab!</a:t>
            </a:r>
          </a:p>
        </p:txBody>
      </p:sp>
    </p:spTree>
    <p:extLst>
      <p:ext uri="{BB962C8B-B14F-4D97-AF65-F5344CB8AC3E}">
        <p14:creationId xmlns:p14="http://schemas.microsoft.com/office/powerpoint/2010/main" val="2108314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in Local Mode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Use sbt run command</a:t>
            </a:r>
          </a:p>
          <a:p>
            <a:r>
              <a:rPr lang="en-US" dirty="0"/>
              <a:t>Options:</a:t>
            </a:r>
          </a:p>
          <a:p>
            <a:pPr lvl="1"/>
            <a:r>
              <a:rPr lang="en-US" dirty="0"/>
              <a:t>--local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hdfs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as:</a:t>
            </a:r>
          </a:p>
          <a:p>
            <a:pPr marL="231775" lvl="1" indent="0">
              <a:buNone/>
            </a:pPr>
            <a:r>
              <a:rPr lang="en-US" dirty="0">
                <a:latin typeface="Consolas"/>
                <a:cs typeface="Consolas"/>
              </a:rPr>
              <a:t>run </a:t>
            </a:r>
            <a:r>
              <a:rPr lang="en-US" dirty="0" err="1">
                <a:latin typeface="Consolas"/>
                <a:cs typeface="Consolas"/>
              </a:rPr>
              <a:t>com.example.WordCountShort</a:t>
            </a:r>
            <a:r>
              <a:rPr lang="en-US" dirty="0">
                <a:latin typeface="Consolas"/>
                <a:cs typeface="Consolas"/>
              </a:rPr>
              <a:t> --local --input data/hello-</a:t>
            </a:r>
            <a:r>
              <a:rPr lang="en-US" dirty="0" err="1">
                <a:latin typeface="Consolas"/>
                <a:cs typeface="Consolas"/>
              </a:rPr>
              <a:t>adele.txt</a:t>
            </a:r>
            <a:r>
              <a:rPr lang="en-US" dirty="0">
                <a:latin typeface="Consolas"/>
                <a:cs typeface="Consolas"/>
              </a:rPr>
              <a:t> --output data/hello-</a:t>
            </a:r>
            <a:r>
              <a:rPr lang="en-US" dirty="0" err="1">
                <a:latin typeface="Consolas"/>
                <a:cs typeface="Consolas"/>
              </a:rPr>
              <a:t>adele</a:t>
            </a:r>
            <a:r>
              <a:rPr lang="en-US" dirty="0">
                <a:latin typeface="Consolas"/>
                <a:cs typeface="Consolas"/>
              </a:rPr>
              <a:t>-word-</a:t>
            </a:r>
            <a:r>
              <a:rPr lang="en-US" dirty="0" err="1">
                <a:latin typeface="Consolas"/>
                <a:cs typeface="Consolas"/>
              </a:rPr>
              <a:t>count.tsv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0976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Scalding Building Blocks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353032" y="4572000"/>
            <a:ext cx="8231258" cy="1699684"/>
          </a:xfrm>
        </p:spPr>
        <p:txBody>
          <a:bodyPr/>
          <a:lstStyle/>
          <a:p>
            <a:r>
              <a:rPr lang="en-US" sz="2000" dirty="0" smtClean="0"/>
              <a:t>Scalding internally uses Cascading, a Java library for Hadoop MapReduce</a:t>
            </a:r>
          </a:p>
          <a:p>
            <a:r>
              <a:rPr lang="en-US" sz="2000" dirty="0" smtClean="0"/>
              <a:t>You will see log message related to Cascading when you run Scalding programs</a:t>
            </a:r>
            <a:endParaRPr lang="en-US" sz="2000" dirty="0"/>
          </a:p>
        </p:txBody>
      </p:sp>
      <p:sp>
        <p:nvSpPr>
          <p:cNvPr id="12" name="Rounded Rectangle 11"/>
          <p:cNvSpPr/>
          <p:nvPr/>
        </p:nvSpPr>
        <p:spPr>
          <a:xfrm>
            <a:off x="943512" y="3321241"/>
            <a:ext cx="3922689" cy="79372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2400" dirty="0"/>
              <a:t>Hadoop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690957" y="2375306"/>
            <a:ext cx="3175244" cy="79372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2400" dirty="0"/>
              <a:t>Cascading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38400" y="1440641"/>
            <a:ext cx="2427801" cy="79372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2400" dirty="0"/>
              <a:t>Scalding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331" y="1571102"/>
            <a:ext cx="1746921" cy="46293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331" y="3336331"/>
            <a:ext cx="1453449" cy="7786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788" y="2345489"/>
            <a:ext cx="1340643" cy="92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8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03087"/>
      </a:dk2>
      <a:lt2>
        <a:srgbClr val="EEECE1"/>
      </a:lt2>
      <a:accent1>
        <a:srgbClr val="003087"/>
      </a:accent1>
      <a:accent2>
        <a:srgbClr val="009CDE"/>
      </a:accent2>
      <a:accent3>
        <a:srgbClr val="99999A"/>
      </a:accent3>
      <a:accent4>
        <a:srgbClr val="77E0C1"/>
      </a:accent4>
      <a:accent5>
        <a:srgbClr val="B0008E"/>
      </a:accent5>
      <a:accent6>
        <a:srgbClr val="FF8F1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999A"/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lnSpc>
            <a:spcPct val="130000"/>
          </a:lnSpc>
          <a:spcBef>
            <a:spcPct val="20000"/>
          </a:spcBef>
          <a:buClr>
            <a:srgbClr val="009CDE"/>
          </a:buClr>
          <a:buSzPct val="100000"/>
          <a:buBlip>
            <a:blip xmlns:r="http://schemas.openxmlformats.org/officeDocument/2006/relationships" r:embed="rId1"/>
          </a:buBlip>
          <a:defRPr sz="1200" dirty="0" err="1">
            <a:solidFill>
              <a:srgbClr val="7F7F7F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19411</TotalTime>
  <Words>930</Words>
  <Application>Microsoft Macintosh PowerPoint</Application>
  <PresentationFormat>On-screen Show (4:3)</PresentationFormat>
  <Paragraphs>157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Overview</vt:lpstr>
      <vt:lpstr>Big Data with Scala – Why Bother?</vt:lpstr>
      <vt:lpstr>Implementing Big Data in Scala</vt:lpstr>
      <vt:lpstr>Scala WordCount: A Plain Memory Version</vt:lpstr>
      <vt:lpstr>Scala: A Strongly Typed Language</vt:lpstr>
      <vt:lpstr>Scalding: Word Count Example (Runs on Hadoop!)</vt:lpstr>
      <vt:lpstr>Running in Local Mode</vt:lpstr>
      <vt:lpstr>Scalding Building Blocks</vt:lpstr>
      <vt:lpstr>What is Cascading?</vt:lpstr>
      <vt:lpstr>The Idea of Pipes in Cascading</vt:lpstr>
      <vt:lpstr>Scalding as a Scala DSL </vt:lpstr>
      <vt:lpstr>Running on Hadoop Cluster</vt:lpstr>
      <vt:lpstr>The Scalding Project</vt:lpstr>
    </vt:vector>
  </TitlesOfParts>
  <Company>fuseproject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Allie Packard</dc:creator>
  <cp:lastModifiedBy>v b</cp:lastModifiedBy>
  <cp:revision>819</cp:revision>
  <cp:lastPrinted>2014-04-15T20:58:29Z</cp:lastPrinted>
  <dcterms:created xsi:type="dcterms:W3CDTF">2014-03-31T20:09:59Z</dcterms:created>
  <dcterms:modified xsi:type="dcterms:W3CDTF">2016-01-20T02:48:57Z</dcterms:modified>
</cp:coreProperties>
</file>