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6" r:id="rId2"/>
    <p:sldId id="327" r:id="rId3"/>
    <p:sldId id="328" r:id="rId4"/>
    <p:sldId id="343" r:id="rId5"/>
    <p:sldId id="334" r:id="rId6"/>
    <p:sldId id="329" r:id="rId7"/>
    <p:sldId id="330" r:id="rId8"/>
    <p:sldId id="341" r:id="rId9"/>
    <p:sldId id="342" r:id="rId10"/>
    <p:sldId id="335" r:id="rId11"/>
    <p:sldId id="338" r:id="rId12"/>
    <p:sldId id="337" r:id="rId13"/>
    <p:sldId id="333" r:id="rId14"/>
    <p:sldId id="331" r:id="rId15"/>
    <p:sldId id="332" r:id="rId16"/>
    <p:sldId id="339" r:id="rId17"/>
    <p:sldId id="340" r:id="rId18"/>
    <p:sldId id="33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43"/>
            <p14:sldId id="334"/>
            <p14:sldId id="329"/>
            <p14:sldId id="330"/>
            <p14:sldId id="341"/>
            <p14:sldId id="342"/>
            <p14:sldId id="335"/>
            <p14:sldId id="338"/>
            <p14:sldId id="337"/>
            <p14:sldId id="333"/>
            <p14:sldId id="331"/>
            <p14:sldId id="332"/>
            <p14:sldId id="339"/>
            <p14:sldId id="340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00" d="100"/>
          <a:sy n="100" d="100"/>
        </p:scale>
        <p:origin x="-1128" y="-9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scalding/%23com.twitter.scalding.typed.TypedPipe" TargetMode="Externa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scalding/%23com.twitter.scalding.typed.Grouped" TargetMode="Externa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witter/scalding/wiki/Type-safe-api-reference" TargetMode="Externa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Developing with Scalding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 Groups and Important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Map-like functions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flatMap</a:t>
            </a:r>
            <a:endParaRPr lang="en-US" dirty="0" smtClean="0"/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filterNot</a:t>
            </a:r>
            <a:endParaRPr lang="en-US" dirty="0" smtClean="0"/>
          </a:p>
          <a:p>
            <a:pPr lvl="1"/>
            <a:r>
              <a:rPr lang="en-US" dirty="0" smtClean="0"/>
              <a:t>collect</a:t>
            </a:r>
          </a:p>
          <a:p>
            <a:r>
              <a:rPr lang="en-US" b="1" dirty="0" smtClean="0"/>
              <a:t>Groups and Joins ("</a:t>
            </a:r>
            <a:r>
              <a:rPr lang="en-US" b="1" dirty="0" err="1" smtClean="0"/>
              <a:t>CoGrouping</a:t>
            </a:r>
            <a:r>
              <a:rPr lang="en-US" b="1" dirty="0" smtClean="0"/>
              <a:t>")</a:t>
            </a:r>
          </a:p>
          <a:p>
            <a:pPr lvl="1"/>
            <a:r>
              <a:rPr lang="en-US" dirty="0" err="1" smtClean="0"/>
              <a:t>groupBy</a:t>
            </a:r>
            <a:r>
              <a:rPr lang="en-US" dirty="0" smtClean="0"/>
              <a:t> / group / </a:t>
            </a:r>
            <a:r>
              <a:rPr lang="en-US" dirty="0" err="1" smtClean="0"/>
              <a:t>groupAll</a:t>
            </a:r>
            <a:endParaRPr lang="en-US" dirty="0" smtClean="0"/>
          </a:p>
          <a:p>
            <a:pPr lvl="1"/>
            <a:r>
              <a:rPr lang="en-US" dirty="0" smtClean="0"/>
              <a:t>join (inner), </a:t>
            </a:r>
            <a:r>
              <a:rPr lang="en-US" dirty="0" err="1" smtClean="0"/>
              <a:t>leftJoin</a:t>
            </a:r>
            <a:r>
              <a:rPr lang="en-US" dirty="0" smtClean="0"/>
              <a:t>, </a:t>
            </a:r>
            <a:r>
              <a:rPr lang="en-US" dirty="0" err="1" smtClean="0"/>
              <a:t>rightJoin</a:t>
            </a:r>
            <a:r>
              <a:rPr lang="en-US" dirty="0" smtClean="0"/>
              <a:t>, </a:t>
            </a:r>
            <a:r>
              <a:rPr lang="en-US" dirty="0" err="1" smtClean="0"/>
              <a:t>outerJoin</a:t>
            </a:r>
            <a:r>
              <a:rPr lang="en-US" dirty="0" smtClean="0"/>
              <a:t>, </a:t>
            </a:r>
            <a:r>
              <a:rPr lang="en-US" dirty="0" err="1" smtClean="0"/>
              <a:t>hashJoin</a:t>
            </a:r>
            <a:endParaRPr lang="en-US" dirty="0" smtClean="0"/>
          </a:p>
          <a:p>
            <a:r>
              <a:rPr lang="en-US" b="1" dirty="0" smtClean="0"/>
              <a:t>Aggregation</a:t>
            </a:r>
          </a:p>
          <a:p>
            <a:pPr lvl="1"/>
            <a:r>
              <a:rPr lang="en-US" dirty="0" smtClean="0"/>
              <a:t>sum, </a:t>
            </a:r>
            <a:r>
              <a:rPr lang="en-US" dirty="0" err="1" smtClean="0"/>
              <a:t>foldLeft</a:t>
            </a:r>
            <a:r>
              <a:rPr lang="en-US" dirty="0" smtClean="0"/>
              <a:t>, fold,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2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Map-Like Functions on </a:t>
            </a:r>
            <a:r>
              <a:rPr lang="en-US" dirty="0" err="1" smtClean="0"/>
              <a:t>TypedPipe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TypedPipe</a:t>
            </a:r>
            <a:r>
              <a:rPr lang="en-US" dirty="0" smtClean="0"/>
              <a:t> is the essential type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twitter.github.io</a:t>
            </a:r>
            <a:r>
              <a:rPr lang="en-US" dirty="0">
                <a:hlinkClick r:id="rId2"/>
              </a:rPr>
              <a:t>/scalding/#</a:t>
            </a:r>
            <a:r>
              <a:rPr lang="en-US" dirty="0" err="1" smtClean="0">
                <a:hlinkClick r:id="rId2"/>
              </a:rPr>
              <a:t>com.twitter.scalding.typed.TypedPipe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 are analogous </a:t>
            </a:r>
            <a:r>
              <a:rPr lang="en-US" dirty="0"/>
              <a:t>to </a:t>
            </a:r>
            <a:r>
              <a:rPr lang="en-US" dirty="0" smtClean="0"/>
              <a:t>those in plain </a:t>
            </a:r>
            <a:r>
              <a:rPr lang="en-US" dirty="0"/>
              <a:t>Scala </a:t>
            </a:r>
            <a:br>
              <a:rPr lang="en-US" dirty="0"/>
            </a:br>
            <a:r>
              <a:rPr lang="en-US" dirty="0" smtClean="0"/>
              <a:t>collections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190" y="956108"/>
            <a:ext cx="3340100" cy="965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737726" y="4595284"/>
            <a:ext cx="2869290" cy="1676400"/>
          </a:xfrm>
          <a:prstGeom prst="wedgeRoundRectCallout">
            <a:avLst>
              <a:gd name="adj1" fmla="val -46819"/>
              <a:gd name="adj2" fmla="val -69876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Go to </a:t>
            </a:r>
            <a:r>
              <a:rPr lang="en-US" dirty="0" err="1" smtClean="0">
                <a:latin typeface="Arial"/>
                <a:cs typeface="Arial"/>
              </a:rPr>
              <a:t>ScalaDoc</a:t>
            </a:r>
            <a:r>
              <a:rPr lang="en-US" dirty="0" smtClean="0">
                <a:latin typeface="Arial"/>
                <a:cs typeface="Arial"/>
              </a:rPr>
              <a:t> and see what is there!</a:t>
            </a:r>
          </a:p>
        </p:txBody>
      </p:sp>
    </p:spTree>
    <p:extLst>
      <p:ext uri="{BB962C8B-B14F-4D97-AF65-F5344CB8AC3E}">
        <p14:creationId xmlns:p14="http://schemas.microsoft.com/office/powerpoint/2010/main" val="428013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Important for joins and</a:t>
            </a:r>
            <a:br>
              <a:rPr lang="en-US" dirty="0" smtClean="0"/>
            </a:br>
            <a:r>
              <a:rPr lang="en-US" dirty="0" smtClean="0"/>
              <a:t>aggregations of various kinds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http://twitter.github.io/scalding/#</a:t>
            </a:r>
            <a:r>
              <a:rPr lang="en-US" dirty="0" smtClean="0">
                <a:hlinkClick r:id="rId2"/>
              </a:rPr>
              <a:t>com.twitter.scalding.typed.Grouped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functions are analogous </a:t>
            </a:r>
            <a:r>
              <a:rPr lang="en-US" dirty="0"/>
              <a:t>to </a:t>
            </a:r>
            <a:r>
              <a:rPr lang="en-US" dirty="0" smtClean="0"/>
              <a:t>those in plain </a:t>
            </a:r>
            <a:r>
              <a:rPr lang="en-US" dirty="0"/>
              <a:t>Scala </a:t>
            </a:r>
            <a:br>
              <a:rPr lang="en-US" dirty="0"/>
            </a:br>
            <a:r>
              <a:rPr lang="en-US" dirty="0" smtClean="0"/>
              <a:t>collections</a:t>
            </a:r>
          </a:p>
          <a:p>
            <a:r>
              <a:rPr lang="en-US" dirty="0" smtClean="0"/>
              <a:t>Function </a:t>
            </a:r>
            <a:r>
              <a:rPr lang="en-US" b="1" dirty="0" err="1" smtClean="0"/>
              <a:t>toTypedPipe</a:t>
            </a:r>
            <a:r>
              <a:rPr lang="en-US" b="1" dirty="0" smtClean="0"/>
              <a:t>() </a:t>
            </a:r>
            <a:r>
              <a:rPr lang="en-US" dirty="0" smtClean="0"/>
              <a:t>converts a </a:t>
            </a:r>
            <a:br>
              <a:rPr lang="en-US" dirty="0" smtClean="0"/>
            </a:br>
            <a:r>
              <a:rPr lang="en-US" dirty="0" smtClean="0"/>
              <a:t>group into a form suitable for saving or</a:t>
            </a:r>
            <a:br>
              <a:rPr lang="en-US" dirty="0" smtClean="0"/>
            </a:br>
            <a:r>
              <a:rPr lang="en-US" dirty="0" smtClean="0"/>
              <a:t>other processing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90" y="920013"/>
            <a:ext cx="3352800" cy="9779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737726" y="4595284"/>
            <a:ext cx="2869290" cy="1676400"/>
          </a:xfrm>
          <a:prstGeom prst="wedgeRoundRectCallout">
            <a:avLst>
              <a:gd name="adj1" fmla="val -46819"/>
              <a:gd name="adj2" fmla="val -69876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Go to </a:t>
            </a:r>
            <a:r>
              <a:rPr lang="en-US" dirty="0" err="1" smtClean="0">
                <a:latin typeface="Arial"/>
                <a:cs typeface="Arial"/>
              </a:rPr>
              <a:t>ScalaDoc</a:t>
            </a:r>
            <a:r>
              <a:rPr lang="en-US" dirty="0" smtClean="0">
                <a:latin typeface="Arial"/>
                <a:cs typeface="Arial"/>
              </a:rPr>
              <a:t> and see what is there!</a:t>
            </a:r>
          </a:p>
        </p:txBody>
      </p:sp>
    </p:spTree>
    <p:extLst>
      <p:ext uri="{BB962C8B-B14F-4D97-AF65-F5344CB8AC3E}">
        <p14:creationId xmlns:p14="http://schemas.microsoft.com/office/powerpoint/2010/main" val="232088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Joins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 will calculate word count for a set of selected words</a:t>
            </a:r>
          </a:p>
          <a:p>
            <a:r>
              <a:rPr lang="en-US" dirty="0" smtClean="0"/>
              <a:t>The selected words are given in a separate file</a:t>
            </a:r>
          </a:p>
          <a:p>
            <a:pPr lvl="1"/>
            <a:r>
              <a:rPr lang="en-US" dirty="0" smtClean="0"/>
              <a:t>One word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will use:</a:t>
            </a:r>
          </a:p>
          <a:p>
            <a:pPr lvl="1"/>
            <a:r>
              <a:rPr lang="en-US" dirty="0" smtClean="0"/>
              <a:t>Groupings</a:t>
            </a:r>
          </a:p>
          <a:p>
            <a:pPr lvl="1"/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Joins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com.example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com.twitter.scalding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com.twitter.scalding.typed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.{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CoGrouped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UnsortedGrouped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JoinInferredTypes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Job(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tokenize(text: </a:t>
            </a:r>
            <a:r>
              <a:rPr lang="en-US" sz="14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): Array[</a:t>
            </a:r>
            <a:r>
              <a:rPr lang="en-US" sz="14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text.toLowerCase.replaceAll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"[^a-zA-Z0-9</a:t>
            </a: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\\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s]"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).split(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\\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s+"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input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4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TypedPipe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TextLine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"data/hello-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adele.txt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4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selectedWordsInput</a:t>
            </a:r>
            <a:r>
              <a:rPr lang="en-US" sz="14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4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TypedPipe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TextLine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b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sz="1400" b="1" dirty="0" smtClean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data/hello-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adele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-selected-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words.txt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144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</a:t>
            </a:r>
            <a:r>
              <a:rPr lang="en-US" dirty="0" smtClean="0"/>
              <a:t>Groupings </a:t>
            </a:r>
            <a:r>
              <a:rPr lang="en-US" dirty="0"/>
              <a:t>and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inputWordsPairs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.flatMap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(tokenize(_)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b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toLowerCase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).size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selectedWordsGroup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err="1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selectedWordsInput</a:t>
            </a:r>
            <a: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</a:br>
            <a: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toLowerCase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joined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inputWordsPairs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.join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selectedWordsGroup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freqOfSelectedWords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joined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toTypedPipe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(key, 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freq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 =&gt; (key,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freq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freqOfSelectedWords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TypedTsv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b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smtClean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data/hello-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adele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-word-selected-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count.tsv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643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There is a debug() function on </a:t>
            </a:r>
            <a:r>
              <a:rPr lang="en-US" dirty="0" err="1" smtClean="0"/>
              <a:t>TypedPipe</a:t>
            </a:r>
            <a:endParaRPr lang="en-US" dirty="0" smtClean="0"/>
          </a:p>
          <a:p>
            <a:r>
              <a:rPr lang="en-US" dirty="0" smtClean="0"/>
              <a:t>It prints the records on the console</a:t>
            </a:r>
            <a:endParaRPr lang="en-US" dirty="0"/>
          </a:p>
          <a:p>
            <a:r>
              <a:rPr lang="en-US" dirty="0" smtClean="0"/>
              <a:t>If you don't see the output you like (i.e. you see some internal library objects, not the user data) you can easily fix that: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    </a:t>
            </a:r>
            <a:r>
              <a:rPr lang="en-US" sz="1800" dirty="0" err="1" smtClean="0">
                <a:latin typeface="Monaco"/>
                <a:cs typeface="Monaco"/>
              </a:rPr>
              <a:t>myTypedPipe.map</a:t>
            </a:r>
            <a:r>
              <a:rPr lang="en-US" sz="1800" dirty="0">
                <a:latin typeface="Monaco"/>
                <a:cs typeface="Monaco"/>
              </a:rPr>
              <a:t>{ t =&gt; </a:t>
            </a:r>
            <a:r>
              <a:rPr lang="en-US" sz="1800" i="1" dirty="0" err="1">
                <a:latin typeface="Monaco"/>
                <a:cs typeface="Monaco"/>
              </a:rPr>
              <a:t>println</a:t>
            </a:r>
            <a:r>
              <a:rPr lang="en-US" sz="1800" dirty="0">
                <a:latin typeface="Monaco"/>
                <a:cs typeface="Monaco"/>
              </a:rPr>
              <a:t>(</a:t>
            </a:r>
            <a:r>
              <a:rPr lang="en-US" sz="1800" b="1" dirty="0" err="1">
                <a:latin typeface="Monaco"/>
                <a:cs typeface="Monaco"/>
              </a:rPr>
              <a:t>s"$</a:t>
            </a:r>
            <a:r>
              <a:rPr lang="en-US" sz="1800" dirty="0" err="1">
                <a:latin typeface="Monaco"/>
                <a:cs typeface="Monaco"/>
              </a:rPr>
              <a:t>t</a:t>
            </a:r>
            <a:r>
              <a:rPr lang="en-US" sz="1800" b="1" dirty="0">
                <a:latin typeface="Monaco"/>
                <a:cs typeface="Monaco"/>
              </a:rPr>
              <a:t>"</a:t>
            </a:r>
            <a:r>
              <a:rPr lang="en-US" sz="1800" dirty="0">
                <a:latin typeface="Monaco"/>
                <a:cs typeface="Monaco"/>
              </a:rPr>
              <a:t>); t</a:t>
            </a: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/>
              <a:t>For groups, convert to </a:t>
            </a:r>
            <a:r>
              <a:rPr lang="en-US" dirty="0" err="1" smtClean="0"/>
              <a:t>TypedPipe</a:t>
            </a:r>
            <a:r>
              <a:rPr lang="en-US" dirty="0" smtClean="0"/>
              <a:t> first: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    </a:t>
            </a:r>
            <a:r>
              <a:rPr lang="en-US" sz="1800" dirty="0" err="1" smtClean="0">
                <a:latin typeface="Monaco"/>
                <a:cs typeface="Monaco"/>
              </a:rPr>
              <a:t>myGroup.</a:t>
            </a:r>
            <a:r>
              <a:rPr lang="en-US" sz="1800" b="1" dirty="0" err="1" smtClean="0">
                <a:latin typeface="Monaco"/>
                <a:cs typeface="Monaco"/>
              </a:rPr>
              <a:t>toTypedPipe</a:t>
            </a:r>
            <a:r>
              <a:rPr lang="en-US" sz="1800" dirty="0" err="1" smtClean="0">
                <a:latin typeface="Monaco"/>
                <a:cs typeface="Monaco"/>
              </a:rPr>
              <a:t>.map</a:t>
            </a:r>
            <a:r>
              <a:rPr lang="en-US" sz="1800" dirty="0">
                <a:latin typeface="Monaco"/>
                <a:cs typeface="Monaco"/>
              </a:rPr>
              <a:t>{ t =&gt; </a:t>
            </a:r>
            <a:r>
              <a:rPr lang="en-US" sz="1800" dirty="0" err="1">
                <a:latin typeface="Monaco"/>
                <a:cs typeface="Monaco"/>
              </a:rPr>
              <a:t>println</a:t>
            </a:r>
            <a:r>
              <a:rPr lang="en-US" sz="1800" dirty="0">
                <a:latin typeface="Monaco"/>
                <a:cs typeface="Monaco"/>
              </a:rPr>
              <a:t>(</a:t>
            </a:r>
            <a:r>
              <a:rPr lang="en-US" sz="1800" dirty="0" err="1">
                <a:latin typeface="Monaco"/>
                <a:cs typeface="Monaco"/>
              </a:rPr>
              <a:t>s"$t</a:t>
            </a:r>
            <a:r>
              <a:rPr lang="en-US" sz="1800" dirty="0">
                <a:latin typeface="Monaco"/>
                <a:cs typeface="Monaco"/>
              </a:rPr>
              <a:t>"); t</a:t>
            </a: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/>
              <a:t>You can customize the output to only print relevant elements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833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Sink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 smtClean="0"/>
              <a:t>addTrap</a:t>
            </a:r>
            <a:r>
              <a:rPr lang="en-US" b="1" dirty="0" smtClean="0"/>
              <a:t>(sink)</a:t>
            </a:r>
            <a:r>
              <a:rPr lang="en-US" dirty="0" smtClean="0"/>
              <a:t> function of the </a:t>
            </a:r>
            <a:r>
              <a:rPr lang="en-US" dirty="0" err="1" smtClean="0"/>
              <a:t>TypedPipe</a:t>
            </a:r>
            <a:r>
              <a:rPr lang="en-US" dirty="0" smtClean="0"/>
              <a:t> adds a sink for exceptions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>
                <a:latin typeface="Monaco"/>
                <a:cs typeface="Monaco"/>
              </a:rPr>
              <a:t>myPipe.addTrap</a:t>
            </a:r>
            <a:r>
              <a:rPr lang="en-US" sz="1800" dirty="0">
                <a:latin typeface="Monaco"/>
                <a:cs typeface="Monaco"/>
              </a:rPr>
              <a:t>(</a:t>
            </a:r>
            <a:r>
              <a:rPr lang="en-US" sz="1800" dirty="0" err="1">
                <a:latin typeface="Monaco"/>
                <a:cs typeface="Monaco"/>
              </a:rPr>
              <a:t>TypedTsv</a:t>
            </a:r>
            <a:r>
              <a:rPr lang="en-US" sz="1800" dirty="0">
                <a:latin typeface="Monaco"/>
                <a:cs typeface="Monaco"/>
              </a:rPr>
              <a:t>("/data/errors"</a:t>
            </a:r>
            <a:r>
              <a:rPr lang="en-US" sz="1800" dirty="0" smtClean="0">
                <a:latin typeface="Monaco"/>
                <a:cs typeface="Monaco"/>
              </a:rPr>
              <a:t>)</a:t>
            </a:r>
            <a:r>
              <a:rPr lang="en-US" sz="1800" dirty="0">
                <a:latin typeface="Monaco"/>
                <a:cs typeface="Monaco"/>
              </a:rPr>
              <a:t>)</a:t>
            </a:r>
            <a:endParaRPr lang="en-US" sz="1800" dirty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dirty="0" smtClean="0"/>
              <a:t>When a piece of data causes an exception, it goes into the trap sink</a:t>
            </a:r>
          </a:p>
          <a:p>
            <a:pPr lvl="1"/>
            <a:r>
              <a:rPr lang="en-US" dirty="0" smtClean="0"/>
              <a:t>The flow continues with the next piece of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1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Scalding type safe API mimics Scala collections in many areas</a:t>
            </a:r>
          </a:p>
          <a:p>
            <a:r>
              <a:rPr lang="en-US" dirty="0" smtClean="0"/>
              <a:t>Must be familiar with plain Scala collections and their key operations</a:t>
            </a:r>
          </a:p>
          <a:p>
            <a:r>
              <a:rPr lang="en-US" dirty="0" smtClean="0"/>
              <a:t>TSV format is good for learning, use better formats for production</a:t>
            </a:r>
          </a:p>
          <a:p>
            <a:pPr lvl="1"/>
            <a:r>
              <a:rPr lang="en-US" dirty="0" smtClean="0"/>
              <a:t>Avro, Parquet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developing, print to console to see the values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Scalding APIs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Grouping</a:t>
            </a:r>
          </a:p>
          <a:p>
            <a:r>
              <a:rPr lang="en-US" dirty="0" smtClean="0"/>
              <a:t>Joining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 APIs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Typed API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new, </a:t>
            </a:r>
            <a:r>
              <a:rPr lang="en-US" dirty="0" smtClean="0"/>
              <a:t>type safe API</a:t>
            </a:r>
          </a:p>
          <a:p>
            <a:pPr lvl="1"/>
            <a:r>
              <a:rPr lang="en-US" dirty="0" smtClean="0"/>
              <a:t>Compiler can detect many errors</a:t>
            </a:r>
          </a:p>
          <a:p>
            <a:r>
              <a:rPr lang="en-US" b="1" dirty="0" smtClean="0"/>
              <a:t>Matrix API</a:t>
            </a:r>
          </a:p>
          <a:p>
            <a:pPr lvl="1"/>
            <a:r>
              <a:rPr lang="en-US" dirty="0" smtClean="0"/>
              <a:t>Big Data matrix computations</a:t>
            </a:r>
          </a:p>
          <a:p>
            <a:r>
              <a:rPr lang="en-US" b="1" dirty="0" smtClean="0"/>
              <a:t>Field API</a:t>
            </a:r>
          </a:p>
          <a:p>
            <a:pPr lvl="1"/>
            <a:r>
              <a:rPr lang="en-US" dirty="0" smtClean="0"/>
              <a:t>Legacy API</a:t>
            </a:r>
          </a:p>
          <a:p>
            <a:pPr lvl="1"/>
            <a:r>
              <a:rPr lang="en-US" dirty="0" smtClean="0"/>
              <a:t>Not type safe</a:t>
            </a:r>
          </a:p>
          <a:p>
            <a:pPr lvl="1"/>
            <a:r>
              <a:rPr lang="en-US" dirty="0" smtClean="0"/>
              <a:t>It should not be used for future projects</a:t>
            </a:r>
          </a:p>
          <a:p>
            <a:endParaRPr lang="en-US" dirty="0"/>
          </a:p>
          <a:p>
            <a:r>
              <a:rPr lang="en-US" dirty="0" smtClean="0"/>
              <a:t>Taps and Sinks provide for connectivity to various data stores</a:t>
            </a:r>
          </a:p>
          <a:p>
            <a:r>
              <a:rPr lang="en-US" b="1" dirty="0" err="1" smtClean="0"/>
              <a:t>Algebird</a:t>
            </a:r>
            <a:r>
              <a:rPr lang="en-US" dirty="0" smtClean="0"/>
              <a:t> – "abstract algebra for Scala" is used in some advanced areas of Scalding</a:t>
            </a:r>
          </a:p>
        </p:txBody>
      </p:sp>
    </p:spTree>
    <p:extLst>
      <p:ext uri="{BB962C8B-B14F-4D97-AF65-F5344CB8AC3E}">
        <p14:creationId xmlns:p14="http://schemas.microsoft.com/office/powerpoint/2010/main" val="16938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380090" y="3657600"/>
            <a:ext cx="2514600" cy="1524000"/>
          </a:xfrm>
          <a:prstGeom prst="wedgeRoundRectCallout">
            <a:avLst>
              <a:gd name="adj1" fmla="val 42299"/>
              <a:gd name="adj2" fmla="val -147143"/>
              <a:gd name="adj3" fmla="val 16667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Names of the fields: 'line is the input, 'word is added to the fields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class </a:t>
            </a:r>
            <a:r>
              <a:rPr lang="en-US" sz="1600" dirty="0" err="1">
                <a:latin typeface="Monaco"/>
                <a:cs typeface="Monaco"/>
              </a:rPr>
              <a:t>WordCountJob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 extends Job(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TextLine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("input"))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   .</a:t>
            </a:r>
            <a:r>
              <a:rPr lang="en-US" sz="1600" dirty="0" err="1">
                <a:latin typeface="Monaco"/>
                <a:cs typeface="Monaco"/>
              </a:rPr>
              <a:t>flatMap</a:t>
            </a:r>
            <a:r>
              <a:rPr lang="en-US" sz="1600" dirty="0">
                <a:latin typeface="Monaco"/>
                <a:cs typeface="Monaco"/>
              </a:rPr>
              <a:t>('line </a:t>
            </a:r>
            <a:r>
              <a:rPr lang="en-US" sz="1600" dirty="0" smtClean="0">
                <a:latin typeface="Monaco"/>
                <a:cs typeface="Monaco"/>
              </a:rPr>
              <a:t>-&gt; </a:t>
            </a:r>
            <a:r>
              <a:rPr lang="en-US" sz="1600" dirty="0">
                <a:latin typeface="Monaco"/>
                <a:cs typeface="Monaco"/>
              </a:rPr>
              <a:t>'word) { </a:t>
            </a:r>
            <a:endParaRPr lang="en-US" sz="16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line</a:t>
            </a:r>
            <a:r>
              <a:rPr lang="en-US" sz="1600" dirty="0">
                <a:latin typeface="Monaco"/>
                <a:cs typeface="Monaco"/>
              </a:rPr>
              <a:t>: String </a:t>
            </a:r>
            <a:r>
              <a:rPr lang="en-US" sz="1600" dirty="0" smtClean="0">
                <a:latin typeface="Monaco"/>
                <a:cs typeface="Monaco"/>
              </a:rPr>
              <a:t>=&gt; </a:t>
            </a:r>
            <a:r>
              <a:rPr lang="en-US" sz="1600" dirty="0" err="1">
                <a:latin typeface="Monaco"/>
                <a:cs typeface="Monaco"/>
              </a:rPr>
              <a:t>line.split</a:t>
            </a:r>
            <a:r>
              <a:rPr lang="en-US" sz="1600" dirty="0">
                <a:latin typeface="Monaco"/>
                <a:cs typeface="Monaco"/>
              </a:rPr>
              <a:t>("""\s+""") }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   .</a:t>
            </a:r>
            <a:r>
              <a:rPr lang="en-US" sz="1600" dirty="0" err="1">
                <a:latin typeface="Monaco"/>
                <a:cs typeface="Monaco"/>
              </a:rPr>
              <a:t>groupBy</a:t>
            </a:r>
            <a:r>
              <a:rPr lang="en-US" sz="1600" dirty="0">
                <a:latin typeface="Monaco"/>
                <a:cs typeface="Monaco"/>
              </a:rPr>
              <a:t>('word) { _.size }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   .write(</a:t>
            </a:r>
            <a:r>
              <a:rPr lang="en-US" sz="1600" dirty="0" err="1">
                <a:latin typeface="Monaco"/>
                <a:cs typeface="Monaco"/>
              </a:rPr>
              <a:t>Tsv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("output")))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Field API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572000" y="4191000"/>
            <a:ext cx="3860973" cy="1905000"/>
          </a:xfrm>
          <a:prstGeom prst="wedgeRectCallout">
            <a:avLst>
              <a:gd name="adj1" fmla="val -19517"/>
              <a:gd name="adj2" fmla="val 4947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Field API is a deprecated and its  use is now discouraged!!!</a:t>
            </a: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Not type safe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dirty="0" smtClean="0">
                <a:latin typeface="Arial"/>
                <a:cs typeface="Arial"/>
              </a:rPr>
              <a:t>Errors at runtime 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-   Slower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API: The Key 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497628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https://github.com/twitter/scalding/wiki/Type-safe-api-</a:t>
            </a:r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the examples for guidance</a:t>
            </a:r>
          </a:p>
          <a:p>
            <a:pPr lvl="1"/>
            <a:r>
              <a:rPr lang="en-US" dirty="0" smtClean="0"/>
              <a:t>Especially if you are new to Scala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ScalaDoc</a:t>
            </a:r>
            <a:r>
              <a:rPr lang="en-US" dirty="0" smtClean="0"/>
              <a:t> for details</a:t>
            </a:r>
          </a:p>
          <a:p>
            <a:pPr lvl="1"/>
            <a:r>
              <a:rPr lang="en-US" dirty="0" smtClean="0"/>
              <a:t>Caution: the signatures can be intimidating</a:t>
            </a:r>
          </a:p>
          <a:p>
            <a:pPr lvl="1"/>
            <a:r>
              <a:rPr lang="en-US" dirty="0" smtClean="0"/>
              <a:t>The definition may be complex, but this is for the type safety + convenience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" y="1989221"/>
            <a:ext cx="3869248" cy="15216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0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r>
              <a:rPr lang="en-US" dirty="0" smtClean="0"/>
              <a:t>Delimited files</a:t>
            </a:r>
          </a:p>
          <a:p>
            <a:pPr lvl="1"/>
            <a:r>
              <a:rPr lang="en-US" dirty="0" smtClean="0"/>
              <a:t>TSV, CSV, OSV</a:t>
            </a:r>
          </a:p>
          <a:p>
            <a:r>
              <a:rPr lang="en-US" dirty="0" smtClean="0"/>
              <a:t>Serialized file formats</a:t>
            </a:r>
          </a:p>
          <a:p>
            <a:pPr lvl="1"/>
            <a:r>
              <a:rPr lang="en-US" dirty="0" smtClean="0"/>
              <a:t>Avro</a:t>
            </a:r>
          </a:p>
          <a:p>
            <a:pPr lvl="1"/>
            <a:r>
              <a:rPr lang="en-US" dirty="0" smtClean="0"/>
              <a:t>Parquet</a:t>
            </a:r>
          </a:p>
          <a:p>
            <a:pPr lvl="1"/>
            <a:r>
              <a:rPr lang="en-US" dirty="0" err="1" smtClean="0"/>
              <a:t>Kryo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Elementary File Read &amp; Write: A Copy Progra</a:t>
            </a:r>
            <a:r>
              <a:rPr lang="en-US" dirty="0"/>
              <a:t>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com.example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com.twitter.scalding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._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FileCopyInferredTypes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Job(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input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TypedPipe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TextLine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"data/hello-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adele.txt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output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TypedTsv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"data/hello-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adele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-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copy.txt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+mn-lt"/>
                <a:ea typeface="Menlo"/>
                <a:cs typeface="Menlo"/>
              </a:rPr>
              <a:t>When run on Hadoop, this is a distributed copy program!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6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Limitations: </a:t>
            </a:r>
            <a:r>
              <a:rPr lang="en-US" dirty="0" err="1" smtClean="0"/>
              <a:t>TypedTsv</a:t>
            </a:r>
            <a:r>
              <a:rPr lang="en-US" dirty="0" smtClean="0"/>
              <a:t> and Similar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Currently, there is an open issue with typed sources and sinks:</a:t>
            </a:r>
          </a:p>
          <a:p>
            <a:pPr lvl="1"/>
            <a:r>
              <a:rPr lang="en-US" b="1" i="1" dirty="0" err="1" smtClean="0"/>
              <a:t>TypedTsv</a:t>
            </a:r>
            <a:r>
              <a:rPr lang="en-US" b="1" i="1" dirty="0" smtClean="0"/>
              <a:t> only works with primitive types and tuples</a:t>
            </a:r>
            <a:endParaRPr lang="en-US" b="1" i="1" dirty="0"/>
          </a:p>
          <a:p>
            <a:r>
              <a:rPr lang="en-US" dirty="0" smtClean="0"/>
              <a:t>We want to do this:</a:t>
            </a:r>
          </a:p>
          <a:p>
            <a:endParaRPr lang="en-US" dirty="0" smtClean="0"/>
          </a:p>
          <a:p>
            <a:pPr marL="231775" lvl="1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Person(id: 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name:</a:t>
            </a:r>
            <a:r>
              <a:rPr lang="en-US" sz="1600" dirty="0" err="1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231775" lvl="1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231775" lvl="1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Experiments2(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Job(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231775" lvl="1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23177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persons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20A8AD"/>
                </a:solidFill>
                <a:latin typeface="Menlo"/>
                <a:ea typeface="Menlo"/>
                <a:cs typeface="Menlo"/>
              </a:rPr>
              <a:t>TypedPipe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[Person] =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</a:t>
            </a:r>
            <a:r>
              <a:rPr lang="en-US" sz="1600" i="1" dirty="0" err="1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TypedPipe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TypedTsv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[Person](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persons.tsv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This does not work!</a:t>
            </a:r>
          </a:p>
          <a:p>
            <a:pPr lvl="1"/>
            <a:r>
              <a:rPr lang="is-IS" dirty="0" smtClean="0"/>
              <a:t>…</a:t>
            </a:r>
            <a:r>
              <a:rPr lang="en-US" dirty="0" smtClean="0"/>
              <a:t>and it is currently not documented – must read the open issues in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Workaround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Read a line, parse it, and construct the object</a:t>
            </a:r>
            <a:endParaRPr lang="en-US" dirty="0"/>
          </a:p>
          <a:p>
            <a:r>
              <a:rPr lang="en-US" dirty="0" smtClean="0"/>
              <a:t>For writing, convert the object into a string or a tuple</a:t>
            </a:r>
          </a:p>
          <a:p>
            <a:endParaRPr lang="en-US" sz="24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l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perso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ns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20A8AD"/>
                </a:solidFill>
                <a:latin typeface="Menlo"/>
                <a:ea typeface="Menlo"/>
                <a:cs typeface="Menlo"/>
              </a:rPr>
              <a:t>TypedPi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[Person]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</a:br>
            <a: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sz="1600" i="1" dirty="0" err="1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TypedPi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e.fr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TextLi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("data/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persons.ts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.map { line =&gt;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splitLine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line.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pl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i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("\t"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(new Perso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splitLine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(0)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splitLin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(1)))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persons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(p=&gt; s"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$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p.id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}, ${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p.name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.write(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TypedTs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"data/_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test.tsv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5964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21075</TotalTime>
  <Words>853</Words>
  <Application>Microsoft Macintosh PowerPoint</Application>
  <PresentationFormat>On-screen Show (4:3)</PresentationFormat>
  <Paragraphs>204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Overview</vt:lpstr>
      <vt:lpstr>Scalding APIs</vt:lpstr>
      <vt:lpstr>Legacy Field API Example</vt:lpstr>
      <vt:lpstr>Typed API: The Key Reference</vt:lpstr>
      <vt:lpstr>File Formats</vt:lpstr>
      <vt:lpstr>An Elementary File Read &amp; Write: A Copy Program</vt:lpstr>
      <vt:lpstr>Reading and Writing Limitations: TypedTsv and Similar</vt:lpstr>
      <vt:lpstr>The Workaround</vt:lpstr>
      <vt:lpstr>Key Function Groups and Important Functions</vt:lpstr>
      <vt:lpstr>Map-Like Functions on TypedPipe</vt:lpstr>
      <vt:lpstr>Grouped Functions</vt:lpstr>
      <vt:lpstr>Groupings and Joins Example</vt:lpstr>
      <vt:lpstr>Groupings and Joins…</vt:lpstr>
      <vt:lpstr>… Groupings and Joins</vt:lpstr>
      <vt:lpstr>Debugging</vt:lpstr>
      <vt:lpstr>Trap Sink</vt:lpstr>
      <vt:lpstr>Summary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862</cp:revision>
  <cp:lastPrinted>2014-04-15T20:58:29Z</cp:lastPrinted>
  <dcterms:created xsi:type="dcterms:W3CDTF">2014-03-31T20:09:59Z</dcterms:created>
  <dcterms:modified xsi:type="dcterms:W3CDTF">2016-01-22T06:29:26Z</dcterms:modified>
</cp:coreProperties>
</file>