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00" d="100"/>
          <a:sy n="100" d="100"/>
        </p:scale>
        <p:origin x="-1128" y="-9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rallelAI/SpyGlass" TargetMode="Externa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Scalding Data Stores –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 in Modern Enterprise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Modern enterprises use various stores:</a:t>
            </a:r>
          </a:p>
          <a:p>
            <a:pPr lvl="1"/>
            <a:r>
              <a:rPr lang="en-US" dirty="0" smtClean="0"/>
              <a:t>HDFS with files in various formats</a:t>
            </a:r>
          </a:p>
          <a:p>
            <a:pPr lvl="1"/>
            <a:r>
              <a:rPr lang="en-US" dirty="0" smtClean="0"/>
              <a:t>Relational stores</a:t>
            </a:r>
          </a:p>
          <a:p>
            <a:pPr lvl="1"/>
            <a:r>
              <a:rPr lang="en-US" dirty="0" smtClean="0"/>
              <a:t>HBase </a:t>
            </a:r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Scalding can access data from various stores and integrate the processing of complex flows</a:t>
            </a:r>
          </a:p>
          <a:p>
            <a:pPr lvl="1"/>
            <a:r>
              <a:rPr lang="is-IS" dirty="0" smtClean="0"/>
              <a:t>Read + Write</a:t>
            </a:r>
          </a:p>
          <a:p>
            <a:r>
              <a:rPr lang="en-US" dirty="0" smtClean="0"/>
              <a:t>These features are coming from the Cascading – the underlying Java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RDBs and Scalding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3200400"/>
            <a:ext cx="8231258" cy="3071284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JDBCSource.scala</a:t>
            </a:r>
            <a:r>
              <a:rPr lang="en-US" dirty="0" smtClean="0"/>
              <a:t> wrapper</a:t>
            </a:r>
          </a:p>
          <a:p>
            <a:r>
              <a:rPr lang="en-US" dirty="0" smtClean="0"/>
              <a:t>Supports popular relational databases</a:t>
            </a:r>
          </a:p>
          <a:p>
            <a:endParaRPr lang="en-US" dirty="0" smtClean="0"/>
          </a:p>
          <a:p>
            <a:r>
              <a:rPr lang="en-US" dirty="0" smtClean="0"/>
              <a:t>Connect a Scalding pipe to a database </a:t>
            </a:r>
          </a:p>
          <a:p>
            <a:r>
              <a:rPr lang="en-US" dirty="0" smtClean="0"/>
              <a:t>Batching in the wrapper:</a:t>
            </a:r>
          </a:p>
          <a:p>
            <a:pPr lvl="1"/>
            <a:r>
              <a:rPr lang="en-US" dirty="0" smtClean="0"/>
              <a:t>Default: batch 1000 request before sending to the database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1" y="1219200"/>
            <a:ext cx="7659417" cy="1676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7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Source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nsolas"/>
              </a:rPr>
              <a:t>case object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MyTableSource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JDBCSource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override </a:t>
            </a:r>
            <a:r>
              <a:rPr lang="en-US" sz="16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i="1" dirty="0" err="1">
                <a:solidFill>
                  <a:srgbClr val="660E7A"/>
                </a:solidFill>
                <a:latin typeface="Consolas"/>
              </a:rPr>
              <a:t>tableName</a:t>
            </a:r>
            <a:r>
              <a:rPr lang="en-US" sz="1600" i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TableName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nsolas"/>
              </a:rPr>
              <a:t>tableName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override </a:t>
            </a:r>
            <a:r>
              <a:rPr lang="en-US" sz="16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i="1" dirty="0">
                <a:solidFill>
                  <a:srgbClr val="660E7A"/>
                </a:solidFill>
                <a:latin typeface="Consolas"/>
              </a:rPr>
              <a:t>columns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i="1" dirty="0">
                <a:solidFill>
                  <a:srgbClr val="660E7A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varchar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"col1"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64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Consolas"/>
              </a:rPr>
            </a:br>
            <a:r>
              <a:rPr lang="en-US" sz="1600" dirty="0">
                <a:solidFill>
                  <a:srgbClr val="CC7832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date(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"col2"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Consolas"/>
              </a:rPr>
            </a:br>
            <a:r>
              <a:rPr lang="en-US" sz="1600" dirty="0">
                <a:solidFill>
                  <a:srgbClr val="CC7832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tinyint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"col3"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Consolas"/>
              </a:rPr>
            </a:br>
            <a:r>
              <a:rPr lang="en-US" sz="1600" dirty="0">
                <a:solidFill>
                  <a:srgbClr val="CC7832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double(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"col4"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override </a:t>
            </a:r>
            <a:r>
              <a:rPr lang="en-US" sz="1600" b="1" dirty="0" err="1">
                <a:solidFill>
                  <a:srgbClr val="000080"/>
                </a:solidFill>
                <a:latin typeface="Consolas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currentConfig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ConnectionSpec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ConnectUrl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nsolas"/>
              </a:rPr>
              <a:t>jdbc:mysql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:/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/db.example.com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:3306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/data"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Consolas"/>
              </a:rPr>
            </a:br>
            <a:r>
              <a:rPr lang="en-US" sz="1600" dirty="0">
                <a:solidFill>
                  <a:srgbClr val="CC7832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"username"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Password(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Consolas"/>
              </a:rPr>
            </a:br>
            <a:r>
              <a:rPr lang="en-US" sz="1600" dirty="0">
                <a:solidFill>
                  <a:srgbClr val="CC7832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MysqlDriver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  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789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/ Writing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000080"/>
                </a:solidFill>
                <a:latin typeface="Consolas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2000" i="1" dirty="0" err="1">
                <a:solidFill>
                  <a:srgbClr val="660E7A"/>
                </a:solidFill>
                <a:latin typeface="Consolas"/>
              </a:rPr>
              <a:t>readData</a:t>
            </a:r>
            <a:r>
              <a:rPr lang="en-US" sz="2000" i="1" dirty="0">
                <a:solidFill>
                  <a:srgbClr val="660E7A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MyTableSource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.read</a:t>
            </a:r>
            <a:br>
              <a:rPr lang="en-US" sz="2000" dirty="0">
                <a:solidFill>
                  <a:srgbClr val="000000"/>
                </a:solidFill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is-IS" sz="2000" dirty="0">
                <a:solidFill>
                  <a:srgbClr val="000000"/>
                </a:solidFill>
                <a:latin typeface="Consolas"/>
              </a:rPr>
              <a:t>…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TypedTsv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rdb-data.tsv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"))</a:t>
            </a:r>
            <a:r>
              <a:rPr lang="en-US" sz="2000" i="1" dirty="0">
                <a:solidFill>
                  <a:srgbClr val="008000"/>
                </a:solidFill>
                <a:latin typeface="Consolas"/>
              </a:rPr>
              <a:t/>
            </a:r>
            <a:br>
              <a:rPr lang="en-US" sz="2000" i="1" dirty="0">
                <a:solidFill>
                  <a:srgbClr val="008000"/>
                </a:solidFill>
                <a:latin typeface="Consolas"/>
              </a:rPr>
            </a:br>
            <a:r>
              <a:rPr lang="en-US" sz="2000" i="1" dirty="0">
                <a:solidFill>
                  <a:srgbClr val="008000"/>
                </a:solidFill>
                <a:latin typeface="Consolas"/>
              </a:rPr>
              <a:t>  </a:t>
            </a:r>
            <a:br>
              <a:rPr lang="en-US" sz="2000" i="1" dirty="0">
                <a:solidFill>
                  <a:srgbClr val="008000"/>
                </a:solidFill>
                <a:latin typeface="Consolas"/>
              </a:rPr>
            </a:br>
            <a:endParaRPr lang="en-US" sz="2000" i="1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pipe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.map( t =&gt; </a:t>
            </a:r>
            <a:r>
              <a:rPr lang="is-IS" sz="2000" dirty="0" smtClean="0">
                <a:solidFill>
                  <a:srgbClr val="000000"/>
                </a:solidFill>
                <a:latin typeface="Consolas"/>
              </a:rPr>
              <a:t>… ) 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.write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MyTableSource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57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and NoSQL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common approach to NoSQL</a:t>
            </a:r>
          </a:p>
          <a:p>
            <a:r>
              <a:rPr lang="en-US" dirty="0" smtClean="0"/>
              <a:t>Every NoSQL store is different</a:t>
            </a:r>
          </a:p>
          <a:p>
            <a:endParaRPr lang="en-US" dirty="0"/>
          </a:p>
          <a:p>
            <a:r>
              <a:rPr lang="en-US" dirty="0" smtClean="0"/>
              <a:t>There are many adapters in open source, with various levels of maturity</a:t>
            </a:r>
          </a:p>
          <a:p>
            <a:pPr lvl="1"/>
            <a:r>
              <a:rPr lang="en-US" dirty="0" smtClean="0"/>
              <a:t>Some of them look dated – be careful!</a:t>
            </a:r>
          </a:p>
          <a:p>
            <a:endParaRPr lang="en-US" dirty="0"/>
          </a:p>
          <a:p>
            <a:r>
              <a:rPr lang="en-US" dirty="0" smtClean="0"/>
              <a:t>NoSQL stores used with Scalding:</a:t>
            </a:r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Scalding &amp;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079500"/>
            <a:ext cx="8231258" cy="5192184"/>
          </a:xfrm>
        </p:spPr>
        <p:txBody>
          <a:bodyPr/>
          <a:lstStyle/>
          <a:p>
            <a:r>
              <a:rPr lang="en-US" dirty="0" err="1" smtClean="0"/>
              <a:t>SpyGlass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https://github.com/ParallelAI/</a:t>
            </a:r>
            <a:r>
              <a:rPr lang="en-US" dirty="0" smtClean="0">
                <a:hlinkClick r:id="rId2"/>
              </a:rPr>
              <a:t>SpyGlass</a:t>
            </a:r>
            <a:endParaRPr lang="en-US" dirty="0" smtClean="0"/>
          </a:p>
          <a:p>
            <a:pPr marL="0" indent="0">
              <a:buNone/>
            </a:pPr>
            <a:endParaRPr lang="en-US" sz="1400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 dirty="0" err="1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SCHEMA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List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'key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'column1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 dirty="0" err="1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tableName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"spyglass.hbase.test1"</a:t>
            </a:r>
            <a:endParaRPr lang="en-US" sz="1400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 dirty="0" err="1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hbaseHost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"localhost:2181"</a:t>
            </a:r>
            <a:endParaRPr lang="en-US" sz="1400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400" dirty="0" err="1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data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HBaseSource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tableName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hbaseHost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SCHEMA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.head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SCHEMA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.tail.map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1400" dirty="0">
                <a:solidFill>
                  <a:srgbClr val="EE6A4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Symbol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"data"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SCHEMA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.tail.map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1400" dirty="0">
                <a:solidFill>
                  <a:srgbClr val="EE6A42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Symbol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=&gt;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Fields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x.name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sourceMode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SourceMode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SCAN_ALL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.read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.</a:t>
            </a:r>
            <a:r>
              <a:rPr lang="en-US" sz="1400" dirty="0" err="1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fromBytesWritable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SCHEMA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.write(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Consolas"/>
                <a:cs typeface="Consolas"/>
              </a:rPr>
              <a:t>TextLine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400" dirty="0" err="1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test_hbase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400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))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39" y="1752600"/>
            <a:ext cx="2895600" cy="622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ular Callout 5"/>
          <p:cNvSpPr/>
          <p:nvPr/>
        </p:nvSpPr>
        <p:spPr>
          <a:xfrm>
            <a:off x="5181600" y="4953000"/>
            <a:ext cx="3251373" cy="1143000"/>
          </a:xfrm>
          <a:prstGeom prst="wedgeRoundRectCallout">
            <a:avLst>
              <a:gd name="adj1" fmla="val -67315"/>
              <a:gd name="adj2" fmla="val -50833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Read from </a:t>
            </a:r>
            <a:r>
              <a:rPr lang="en-US" dirty="0" err="1" smtClean="0">
                <a:latin typeface="Arial"/>
                <a:cs typeface="Arial"/>
              </a:rPr>
              <a:t>Hbase</a:t>
            </a:r>
            <a:r>
              <a:rPr lang="en-US" dirty="0" smtClean="0">
                <a:latin typeface="Arial"/>
                <a:cs typeface="Arial"/>
              </a:rPr>
              <a:t> and write to a text file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4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Scalding can connect to various RDB and NoSQL stores</a:t>
            </a:r>
          </a:p>
          <a:p>
            <a:r>
              <a:rPr lang="en-US" dirty="0" smtClean="0"/>
              <a:t>Various open source projects</a:t>
            </a:r>
          </a:p>
          <a:p>
            <a:pPr lvl="1"/>
            <a:r>
              <a:rPr lang="en-US" dirty="0" smtClean="0"/>
              <a:t>Some experimentation will be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Think of writing your own?</a:t>
            </a:r>
          </a:p>
          <a:p>
            <a:pPr lvl="1"/>
            <a:r>
              <a:rPr lang="en-US" dirty="0" smtClean="0"/>
              <a:t>Cascading taps and sinks are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8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20447</TotalTime>
  <Words>315</Words>
  <Application>Microsoft Macintosh PowerPoint</Application>
  <PresentationFormat>On-screen Show 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Polyglot Persistence in Modern Enterprise</vt:lpstr>
      <vt:lpstr>RDBs and Scalding</vt:lpstr>
      <vt:lpstr>Defining a Source</vt:lpstr>
      <vt:lpstr>Reading / Writing</vt:lpstr>
      <vt:lpstr>Scalding and NoSQL Databases</vt:lpstr>
      <vt:lpstr>Scalding &amp; HBase</vt:lpstr>
      <vt:lpstr>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866</cp:revision>
  <cp:lastPrinted>2014-04-15T20:58:29Z</cp:lastPrinted>
  <dcterms:created xsi:type="dcterms:W3CDTF">2014-03-31T20:09:59Z</dcterms:created>
  <dcterms:modified xsi:type="dcterms:W3CDTF">2016-01-22T06:17:25Z</dcterms:modified>
</cp:coreProperties>
</file>