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6" r:id="rId2"/>
    <p:sldId id="334" r:id="rId3"/>
    <p:sldId id="336" r:id="rId4"/>
    <p:sldId id="339" r:id="rId5"/>
    <p:sldId id="335" r:id="rId6"/>
    <p:sldId id="341" r:id="rId7"/>
    <p:sldId id="337" r:id="rId8"/>
    <p:sldId id="34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34"/>
            <p14:sldId id="336"/>
            <p14:sldId id="339"/>
            <p14:sldId id="335"/>
            <p14:sldId id="341"/>
            <p14:sldId id="337"/>
            <p14:sldId id="3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6" autoAdjust="0"/>
    <p:restoredTop sz="90361" autoAdjust="0"/>
  </p:normalViewPr>
  <p:slideViewPr>
    <p:cSldViewPr snapToObjects="1">
      <p:cViewPr varScale="1">
        <p:scale>
          <a:sx n="82" d="100"/>
          <a:sy n="82" d="100"/>
        </p:scale>
        <p:origin x="-640" y="-10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Scalding Matrix API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Another Matrix Library?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Why matrices?</a:t>
            </a:r>
          </a:p>
          <a:p>
            <a:pPr lvl="1"/>
            <a:r>
              <a:rPr lang="en-US" dirty="0" smtClean="0"/>
              <a:t>Many analytical, graph, and machine learning problems can be solved with matrix computations</a:t>
            </a:r>
          </a:p>
          <a:p>
            <a:pPr lvl="1"/>
            <a:r>
              <a:rPr lang="en-US" dirty="0" smtClean="0"/>
              <a:t>Standard matrix libraries: limited by RAM amount</a:t>
            </a:r>
          </a:p>
          <a:p>
            <a:pPr lvl="1"/>
            <a:endParaRPr lang="en-US" dirty="0"/>
          </a:p>
          <a:p>
            <a:r>
              <a:rPr lang="en-US" dirty="0" smtClean="0"/>
              <a:t>Scalding provides all standard matrix operations</a:t>
            </a:r>
          </a:p>
          <a:p>
            <a:r>
              <a:rPr lang="en-US" dirty="0"/>
              <a:t>Scalding handles Big Data matrices:</a:t>
            </a:r>
          </a:p>
          <a:p>
            <a:pPr lvl="1"/>
            <a:r>
              <a:rPr lang="en-US" dirty="0"/>
              <a:t>Matrices are huge </a:t>
            </a:r>
            <a:r>
              <a:rPr lang="en-US" dirty="0">
                <a:sym typeface="Wingdings"/>
              </a:rPr>
              <a:t> larger than the memory</a:t>
            </a:r>
          </a:p>
          <a:p>
            <a:pPr lvl="1"/>
            <a:r>
              <a:rPr lang="en-US" dirty="0"/>
              <a:t>Big Data matrices are typically sparse</a:t>
            </a:r>
          </a:p>
          <a:p>
            <a:endParaRPr lang="en-US" dirty="0"/>
          </a:p>
          <a:p>
            <a:r>
              <a:rPr lang="en-US" dirty="0" smtClean="0"/>
              <a:t>We'll do just a short overview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9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Refresher: Matrix Multiplication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5943600"/>
            <a:ext cx="8231258" cy="328084"/>
          </a:xfrm>
        </p:spPr>
        <p:txBody>
          <a:bodyPr/>
          <a:lstStyle/>
          <a:p>
            <a:r>
              <a:rPr lang="en-US" sz="1600" dirty="0" smtClean="0"/>
              <a:t>Source: Wikipedia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3" y="1600200"/>
            <a:ext cx="7907206" cy="31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4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Matrix Computations in Big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Graph processing</a:t>
            </a:r>
          </a:p>
          <a:p>
            <a:r>
              <a:rPr lang="en-US" dirty="0" err="1" smtClean="0"/>
              <a:t>Jaccard</a:t>
            </a:r>
            <a:r>
              <a:rPr lang="en-US" dirty="0" smtClean="0"/>
              <a:t> coefficient: for set-based similarity</a:t>
            </a:r>
          </a:p>
          <a:p>
            <a:r>
              <a:rPr lang="en-US" dirty="0" smtClean="0"/>
              <a:t>K-Means clustering algorithms</a:t>
            </a:r>
          </a:p>
          <a:p>
            <a:r>
              <a:rPr lang="en-US" dirty="0" smtClean="0"/>
              <a:t>Text similarity</a:t>
            </a:r>
          </a:p>
          <a:p>
            <a:pPr lvl="1"/>
            <a:r>
              <a:rPr lang="en-US" dirty="0" smtClean="0"/>
              <a:t>Term </a:t>
            </a:r>
            <a:r>
              <a:rPr lang="en-US" dirty="0"/>
              <a:t>frequency/inverse document </a:t>
            </a:r>
            <a:r>
              <a:rPr lang="en-US" dirty="0" smtClean="0"/>
              <a:t>frequency: TF-IDF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6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Scalding Matrix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Matrix representation:</a:t>
            </a:r>
          </a:p>
          <a:p>
            <a:pPr lvl="1"/>
            <a:r>
              <a:rPr lang="en-US" dirty="0" smtClean="0"/>
              <a:t>A collection of triples</a:t>
            </a:r>
            <a:br>
              <a:rPr lang="en-US" dirty="0" smtClean="0"/>
            </a:br>
            <a:r>
              <a:rPr lang="en-US" b="1" dirty="0"/>
              <a:t>(row index, column index, value</a:t>
            </a:r>
            <a:r>
              <a:rPr lang="en-US" b="1" dirty="0" smtClean="0"/>
              <a:t>)</a:t>
            </a:r>
          </a:p>
          <a:p>
            <a:pPr lvl="1"/>
            <a:endParaRPr lang="en-US" b="1" dirty="0"/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/>
              <a:t>no of rows, columns, non-zero values, </a:t>
            </a:r>
            <a:r>
              <a:rPr lang="en-US" dirty="0" err="1" smtClean="0"/>
              <a:t>skewness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Matrices as pipes!</a:t>
            </a:r>
            <a:endParaRPr lang="en-US" dirty="0"/>
          </a:p>
          <a:p>
            <a:pPr marL="28098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1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Types for rows and columns: any comparable would do</a:t>
            </a:r>
          </a:p>
          <a:p>
            <a:endParaRPr lang="en-US" dirty="0"/>
          </a:p>
          <a:p>
            <a:r>
              <a:rPr lang="en-US" dirty="0" smtClean="0"/>
              <a:t>Common types: Long, String</a:t>
            </a:r>
          </a:p>
          <a:p>
            <a:pPr lvl="1"/>
            <a:r>
              <a:rPr lang="en-US" dirty="0" smtClean="0"/>
              <a:t>Benefit: we can use labels</a:t>
            </a:r>
          </a:p>
          <a:p>
            <a:pPr lvl="2"/>
            <a:r>
              <a:rPr lang="en-US" dirty="0" smtClean="0"/>
              <a:t>Instead of mapping between numbers and </a:t>
            </a:r>
            <a:r>
              <a:rPr lang="en-US" dirty="0" err="1" smtClean="0"/>
              <a:t>labes</a:t>
            </a:r>
            <a:endParaRPr lang="en-US" dirty="0" smtClean="0"/>
          </a:p>
          <a:p>
            <a:pPr lvl="2"/>
            <a:endParaRPr lang="en-US" dirty="0"/>
          </a:p>
          <a:p>
            <a:pPr marL="525462" lvl="2" indent="0">
              <a:buNone/>
            </a:pPr>
            <a:r>
              <a:rPr lang="en-US" b="1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interestsMatrix</a:t>
            </a:r>
            <a:r>
              <a:rPr lang="en-US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smtClean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 </a:t>
            </a:r>
            <a:br>
              <a:rPr lang="en-US" dirty="0" smtClean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</a:br>
            <a:r>
              <a:rPr lang="en-US" dirty="0" smtClean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Tsv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args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"input"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).</a:t>
            </a:r>
            <a:r>
              <a:rPr lang="en-US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read</a:t>
            </a:r>
            <a:r>
              <a:rPr lang="en-US" b="1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toMatrix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b="1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b="1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b="1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]</a:t>
            </a:r>
            <a:endParaRPr lang="en-US" dirty="0">
              <a:solidFill>
                <a:srgbClr val="5E5E5E"/>
              </a:solidFill>
              <a:latin typeface="Helvetica"/>
              <a:ea typeface="Helvetica"/>
              <a:cs typeface="Helvetica"/>
            </a:endParaRPr>
          </a:p>
          <a:p>
            <a:pPr marL="525462" lvl="2" indent="0">
              <a:buNone/>
            </a:pP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b="1" dirty="0" smtClean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'geo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'</a:t>
            </a:r>
            <a:r>
              <a:rPr lang="en-US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movie_genre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 '</a:t>
            </a:r>
            <a:r>
              <a:rPr lang="en-US" dirty="0" err="1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freq</a:t>
            </a:r>
            <a:r>
              <a:rPr lang="en-US" b="1" dirty="0">
                <a:solidFill>
                  <a:srgbClr val="5E5E5E"/>
                </a:solidFill>
                <a:latin typeface="Consolas"/>
                <a:ea typeface="Consolas"/>
                <a:cs typeface="Consolas"/>
              </a:rPr>
              <a:t>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5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"Hello World" of Graph Analytics: </a:t>
            </a:r>
            <a:r>
              <a:rPr lang="en-US" dirty="0" err="1" smtClean="0"/>
              <a:t>Outdegrees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066800"/>
            <a:ext cx="8231258" cy="497628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com.twitter.scalding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._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com.twitter.scalding.mathematics.Matrix</a:t>
            </a: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GraphOutDegreeJob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Job(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Matrix._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 err="1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  <a:t>adjacencyMatri</a:t>
            </a:r>
            <a:r>
              <a:rPr lang="en-US" sz="1600" i="1" dirty="0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Tsv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"data/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graph.tsv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'user1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'user2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rel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.read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toMatrix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[Long, Long, Double](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'user1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'user2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rel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each row </a:t>
            </a:r>
            <a:r>
              <a:rPr lang="en-US" sz="1600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i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represents all of the outgoing edges from </a:t>
            </a:r>
            <a:r>
              <a:rPr lang="en-US" sz="1600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i</a:t>
            </a:r>
            <a:endParaRPr lang="en-US" sz="1600" i="1" dirty="0">
              <a:solidFill>
                <a:srgbClr val="929292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// by summing out all of the columns we get the </a:t>
            </a:r>
            <a:r>
              <a:rPr lang="en-US" sz="1600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outdegree</a:t>
            </a: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of </a:t>
            </a:r>
            <a:r>
              <a:rPr lang="en-US" sz="1600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i</a:t>
            </a:r>
            <a:endParaRPr lang="en-US" sz="1600" i="1" dirty="0">
              <a:solidFill>
                <a:srgbClr val="929292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adjacencyMatrix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.sumColVectors.write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Tsv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"data/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outdegree.tsv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sz="16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3032" y="5943600"/>
            <a:ext cx="8231258" cy="328084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Source: Scalding </a:t>
            </a:r>
            <a:r>
              <a:rPr lang="en-US" sz="1600" dirty="0" err="1" smtClean="0"/>
              <a:t>GitHub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08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Big Data matrix computation</a:t>
            </a:r>
          </a:p>
          <a:p>
            <a:r>
              <a:rPr lang="en-US" dirty="0" smtClean="0"/>
              <a:t>Matrices are treated as pipes</a:t>
            </a:r>
          </a:p>
          <a:p>
            <a:r>
              <a:rPr lang="en-US" dirty="0" smtClean="0"/>
              <a:t>Triplet representation – good for sparse matrices</a:t>
            </a:r>
          </a:p>
          <a:p>
            <a:r>
              <a:rPr lang="en-US" dirty="0" smtClean="0"/>
              <a:t>Rows and columns can be labels</a:t>
            </a:r>
          </a:p>
          <a:p>
            <a:endParaRPr lang="en-US" dirty="0"/>
          </a:p>
          <a:p>
            <a:r>
              <a:rPr lang="en-US" dirty="0" smtClean="0"/>
              <a:t>Many advanced problems can be solved with matrix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8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20520</TotalTime>
  <Words>244</Words>
  <Application>Microsoft Macintosh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Why Another Matrix Library?</vt:lpstr>
      <vt:lpstr>A Quick Refresher: Matrix Multiplication</vt:lpstr>
      <vt:lpstr>Useful Matrix Computations in Big Data</vt:lpstr>
      <vt:lpstr>Scalding Matrix Representation</vt:lpstr>
      <vt:lpstr>Matrix Representation</vt:lpstr>
      <vt:lpstr>The "Hello World" of Graph Analytics: Outdegrees</vt:lpstr>
      <vt:lpstr>Summary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890</cp:revision>
  <cp:lastPrinted>2014-04-15T20:58:29Z</cp:lastPrinted>
  <dcterms:created xsi:type="dcterms:W3CDTF">2014-03-31T20:09:59Z</dcterms:created>
  <dcterms:modified xsi:type="dcterms:W3CDTF">2016-01-22T09:44:41Z</dcterms:modified>
</cp:coreProperties>
</file>