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6" r:id="rId2"/>
    <p:sldId id="327" r:id="rId3"/>
    <p:sldId id="328" r:id="rId4"/>
    <p:sldId id="336" r:id="rId5"/>
    <p:sldId id="329" r:id="rId6"/>
    <p:sldId id="330" r:id="rId7"/>
    <p:sldId id="331" r:id="rId8"/>
    <p:sldId id="335" r:id="rId9"/>
    <p:sldId id="332" r:id="rId10"/>
    <p:sldId id="333" r:id="rId11"/>
    <p:sldId id="33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D0ADA2-6EF7-5D44-97FD-8C9A383247AB}">
          <p14:sldIdLst>
            <p14:sldId id="326"/>
            <p14:sldId id="327"/>
            <p14:sldId id="328"/>
            <p14:sldId id="336"/>
            <p14:sldId id="329"/>
            <p14:sldId id="330"/>
            <p14:sldId id="331"/>
            <p14:sldId id="335"/>
            <p14:sldId id="332"/>
            <p14:sldId id="333"/>
            <p14:sldId id="33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087"/>
    <a:srgbClr val="00A9F1"/>
    <a:srgbClr val="47B1E0"/>
    <a:srgbClr val="009CDE"/>
    <a:srgbClr val="99999A"/>
    <a:srgbClr val="77E0C1"/>
    <a:srgbClr val="B0008E"/>
    <a:srgbClr val="FF8F1C"/>
    <a:srgbClr val="00ACF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6" autoAdjust="0"/>
    <p:restoredTop sz="90361" autoAdjust="0"/>
  </p:normalViewPr>
  <p:slideViewPr>
    <p:cSldViewPr snapToObjects="1">
      <p:cViewPr varScale="1">
        <p:scale>
          <a:sx n="101" d="100"/>
          <a:sy n="101" d="100"/>
        </p:scale>
        <p:origin x="-1048" y="-104"/>
      </p:cViewPr>
      <p:guideLst>
        <p:guide orient="horz" pos="3951"/>
        <p:guide orient="horz" pos="377"/>
        <p:guide pos="5471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58BF-E995-6B4A-A066-18CA04BBA799}" type="datetimeFigureOut">
              <a:rPr lang="en-US" smtClean="0"/>
              <a:pPr/>
              <a:t>1/24/16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647A9-C306-BB40-B7AB-6894368BB4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0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695E9-1DC5-9344-A1C3-9069609C108C}" type="datetimeFigureOut">
              <a:rPr lang="en-US" smtClean="0"/>
              <a:pPr/>
              <a:t>1/24/16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F319C-988A-5846-9E9C-782AF28753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64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F319C-988A-5846-9E9C-782AF28753F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3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14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765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baseline="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3" descr="Lady_taking_money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4"/>
          <a:stretch/>
        </p:blipFill>
        <p:spPr>
          <a:xfrm>
            <a:off x="4452776" y="0"/>
            <a:ext cx="4691224" cy="6234176"/>
          </a:xfrm>
          <a:prstGeom prst="rect">
            <a:avLst/>
          </a:prstGeom>
        </p:spPr>
      </p:pic>
      <p:sp>
        <p:nvSpPr>
          <p:cNvPr id="13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18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ibb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Group 2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5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828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121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5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321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640015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0015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640015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640015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7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54692" y="1648885"/>
            <a:ext cx="4394200" cy="3304116"/>
          </a:xfrm>
          <a:prstGeom prst="rect">
            <a:avLst/>
          </a:prstGeom>
        </p:spPr>
        <p:txBody>
          <a:bodyPr vert="horz"/>
          <a:lstStyle>
            <a:lvl1pPr marL="342900" indent="-342900"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5613" indent="-171450">
              <a:defRPr sz="1100">
                <a:solidFill>
                  <a:srgbClr val="7F7F7F"/>
                </a:solidFill>
                <a:latin typeface="Arial"/>
                <a:cs typeface="Arial"/>
              </a:defRPr>
            </a:lvl2pPr>
            <a:lvl3pPr marL="573088" indent="-117475">
              <a:defRPr sz="1000">
                <a:solidFill>
                  <a:srgbClr val="7F7F7F"/>
                </a:solidFill>
                <a:latin typeface="Arial"/>
                <a:cs typeface="Arial"/>
              </a:defRPr>
            </a:lvl3pPr>
          </a:lstStyle>
          <a:p>
            <a:pPr marL="285750" lvl="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1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3195638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2" name="Parallelogram 11"/>
          <p:cNvSpPr/>
          <p:nvPr userDrawn="1"/>
        </p:nvSpPr>
        <p:spPr>
          <a:xfrm>
            <a:off x="5943601" y="1574285"/>
            <a:ext cx="2629717" cy="421319"/>
          </a:xfrm>
          <a:prstGeom prst="parallelogram">
            <a:avLst/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2006601"/>
            <a:ext cx="2651973" cy="406188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1710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20737" y="15742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3195638" y="2156885"/>
            <a:ext cx="2547677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00" b="1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195638" y="2413000"/>
            <a:ext cx="2547677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934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3032" y="1295400"/>
            <a:ext cx="8231258" cy="4976284"/>
          </a:xfrm>
          <a:prstGeom prst="rect">
            <a:avLst/>
          </a:prstGeom>
        </p:spPr>
        <p:txBody>
          <a:bodyPr vert="horz"/>
          <a:lstStyle>
            <a:lvl1pPr marL="280988" indent="-280988">
              <a:buFont typeface="Arial"/>
              <a:buChar char="•"/>
              <a:defRPr sz="2200">
                <a:solidFill>
                  <a:srgbClr val="003087"/>
                </a:solidFill>
                <a:latin typeface="Arial"/>
                <a:cs typeface="Arial"/>
              </a:defRPr>
            </a:lvl1pPr>
            <a:lvl2pPr marL="512763" indent="-231775">
              <a:buFont typeface="Arial"/>
              <a:buChar char="•"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806450" indent="-293688">
              <a:buFont typeface="Arial"/>
              <a:buChar char="•"/>
              <a:defRPr sz="18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054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24391" y="1505237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18796" y="2943213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796" y="1433630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1822648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3" name="Parallelogram 22"/>
          <p:cNvSpPr/>
          <p:nvPr userDrawn="1"/>
        </p:nvSpPr>
        <p:spPr>
          <a:xfrm>
            <a:off x="424391" y="3605773"/>
            <a:ext cx="3377143" cy="317412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28796" y="3534166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53032" y="3923184"/>
            <a:ext cx="3533169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Chevron 16"/>
          <p:cNvSpPr/>
          <p:nvPr userDrawn="1"/>
        </p:nvSpPr>
        <p:spPr>
          <a:xfrm>
            <a:off x="5334000" y="925104"/>
            <a:ext cx="609600" cy="5043897"/>
          </a:xfrm>
          <a:prstGeom prst="chevron">
            <a:avLst>
              <a:gd name="adj" fmla="val 89614"/>
            </a:avLst>
          </a:prstGeom>
          <a:solidFill>
            <a:srgbClr val="0030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8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95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5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3032" y="2108200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3032" y="3835401"/>
            <a:ext cx="3533169" cy="45931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1">
                <a:solidFill>
                  <a:srgbClr val="009CDE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53032" y="4294716"/>
            <a:ext cx="3533169" cy="1524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Parallelogram 14"/>
          <p:cNvSpPr>
            <a:spLocks noChangeAspect="1"/>
          </p:cNvSpPr>
          <p:nvPr userDrawn="1"/>
        </p:nvSpPr>
        <p:spPr>
          <a:xfrm>
            <a:off x="5643036" y="1485255"/>
            <a:ext cx="2823633" cy="2491444"/>
          </a:xfrm>
          <a:prstGeom prst="parallelogram">
            <a:avLst>
              <a:gd name="adj" fmla="val 18333"/>
            </a:avLst>
          </a:pr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6" name="Parallelogram 15"/>
          <p:cNvSpPr>
            <a:spLocks noChangeAspect="1"/>
          </p:cNvSpPr>
          <p:nvPr userDrawn="1"/>
        </p:nvSpPr>
        <p:spPr>
          <a:xfrm>
            <a:off x="4211885" y="2431532"/>
            <a:ext cx="2963898" cy="2243667"/>
          </a:xfrm>
          <a:prstGeom prst="parallelogram">
            <a:avLst>
              <a:gd name="adj" fmla="val 19972"/>
            </a:avLst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7" name="Parallelogram 16"/>
          <p:cNvSpPr>
            <a:spLocks noChangeAspect="1"/>
          </p:cNvSpPr>
          <p:nvPr userDrawn="1"/>
        </p:nvSpPr>
        <p:spPr>
          <a:xfrm>
            <a:off x="5490636" y="3034655"/>
            <a:ext cx="2878665" cy="2654947"/>
          </a:xfrm>
          <a:prstGeom prst="parallelogram">
            <a:avLst>
              <a:gd name="adj" fmla="val 19972"/>
            </a:avLst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1400" dirty="0">
              <a:latin typeface="Arial"/>
              <a:cs typeface="Arial"/>
            </a:endParaRP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497921" y="262903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6076476" y="16180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33723" y="5153942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pic>
        <p:nvPicPr>
          <p:cNvPr id="21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56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arallelogram 9"/>
          <p:cNvSpPr/>
          <p:nvPr userDrawn="1"/>
        </p:nvSpPr>
        <p:spPr>
          <a:xfrm>
            <a:off x="447676" y="1843117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5707110" y="1847949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/>
          <p:cNvSpPr/>
          <p:nvPr userDrawn="1"/>
        </p:nvSpPr>
        <p:spPr>
          <a:xfrm>
            <a:off x="3077393" y="1843117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175253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79595" y="2108201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0851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076628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702405" y="31242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161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arallelogram 16"/>
          <p:cNvSpPr/>
          <p:nvPr userDrawn="1"/>
        </p:nvSpPr>
        <p:spPr>
          <a:xfrm>
            <a:off x="577517" y="4061232"/>
            <a:ext cx="2629717" cy="981587"/>
          </a:xfrm>
          <a:prstGeom prst="parallelogram">
            <a:avLst/>
          </a:prstGeom>
          <a:solidFill>
            <a:srgbClr val="1E9E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5836951" y="4066064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 userDrawn="1"/>
        </p:nvSpPr>
        <p:spPr>
          <a:xfrm>
            <a:off x="3207234" y="4061232"/>
            <a:ext cx="2629717" cy="981587"/>
          </a:xfrm>
          <a:prstGeom prst="parallelogram">
            <a:avLst/>
          </a:prstGeom>
          <a:solidFill>
            <a:srgbClr val="89CA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56572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86289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914696" y="4317485"/>
            <a:ext cx="2471604" cy="432316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70011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395788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21565" y="1701800"/>
            <a:ext cx="2444750" cy="1524000"/>
          </a:xfrm>
          <a:prstGeom prst="rect">
            <a:avLst/>
          </a:prstGeom>
        </p:spPr>
        <p:txBody>
          <a:bodyPr vert="horz"/>
          <a:lstStyle>
            <a:lvl1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16" name="Picture 1" descr="pp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541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2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00601" y="1648884"/>
            <a:ext cx="3025775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826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Non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6237732" y="6403401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890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7018337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81001" y="2514600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87547" y="6385568"/>
            <a:ext cx="2275253" cy="302199"/>
            <a:chOff x="4735147" y="6385568"/>
            <a:chExt cx="2275253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6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00600" y="6385568"/>
            <a:ext cx="2275253" cy="302199"/>
            <a:chOff x="4735147" y="6385568"/>
            <a:chExt cx="2275253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67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5200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53031" y="1648884"/>
            <a:ext cx="8332182" cy="4622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>
                <a:latin typeface="Arial"/>
                <a:cs typeface="Arial"/>
              </a:defRPr>
            </a:lvl2pPr>
            <a:lvl3pPr marL="914400" indent="0">
              <a:buNone/>
              <a:defRPr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79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6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125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/>
          <p:cNvSpPr/>
          <p:nvPr userDrawn="1"/>
        </p:nvSpPr>
        <p:spPr>
          <a:xfrm>
            <a:off x="-458596" y="4246352"/>
            <a:ext cx="8497813" cy="1587024"/>
          </a:xfrm>
          <a:prstGeom prst="parallelogram">
            <a:avLst/>
          </a:pr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arallelogram 9"/>
          <p:cNvSpPr/>
          <p:nvPr userDrawn="1"/>
        </p:nvSpPr>
        <p:spPr>
          <a:xfrm>
            <a:off x="-458596" y="2263927"/>
            <a:ext cx="7408653" cy="1587024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145"/>
          <p:cNvSpPr/>
          <p:nvPr userDrawn="1"/>
        </p:nvSpPr>
        <p:spPr>
          <a:xfrm flipV="1">
            <a:off x="2353345" y="4559499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Shape 145"/>
          <p:cNvSpPr/>
          <p:nvPr userDrawn="1"/>
        </p:nvSpPr>
        <p:spPr>
          <a:xfrm flipV="1">
            <a:off x="2353345" y="2519497"/>
            <a:ext cx="0" cy="1054623"/>
          </a:xfrm>
          <a:prstGeom prst="line">
            <a:avLst/>
          </a:prstGeom>
          <a:ln w="12700" cmpd="sng">
            <a:solidFill>
              <a:schemeClr val="bg1">
                <a:lumMod val="95000"/>
              </a:schemeClr>
            </a:solidFill>
            <a:prstDash val="solid"/>
            <a:miter lim="400000"/>
          </a:ln>
        </p:spPr>
        <p:txBody>
          <a:bodyPr lIns="0" tIns="0" rIns="0" bIns="0"/>
          <a:lstStyle/>
          <a:p>
            <a:pPr>
              <a:defRPr sz="1200">
                <a:uFillTx/>
                <a:latin typeface="+mn-lt"/>
                <a:ea typeface="+mn-ea"/>
                <a:cs typeface="+mn-cs"/>
                <a:sym typeface="Helvetica"/>
              </a:defRPr>
            </a:pPr>
            <a:endParaRPr sz="1200"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31381" y="2448129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31381" y="4445001"/>
            <a:ext cx="1987004" cy="954107"/>
          </a:xfrm>
          <a:prstGeom prst="rect">
            <a:avLst/>
          </a:prstGeom>
        </p:spPr>
        <p:txBody>
          <a:bodyPr vert="horz" anchor="t" anchorCtr="1">
            <a:spAutoFit/>
          </a:bodyPr>
          <a:lstStyle>
            <a:lvl1pPr marL="0" indent="0">
              <a:spcBef>
                <a:spcPts val="0"/>
              </a:spcBef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>
              <a:buNone/>
              <a:defRPr lang="en-US" sz="5600" b="1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509129" y="2420689"/>
            <a:ext cx="4244561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509129" y="4388817"/>
            <a:ext cx="5417213" cy="1299583"/>
          </a:xfrm>
          <a:prstGeom prst="rect">
            <a:avLst/>
          </a:prstGeom>
        </p:spPr>
        <p:txBody>
          <a:bodyPr vert="horz" anchor="ctr" anchorCtr="0"/>
          <a:lstStyle>
            <a:lvl1pPr marL="0" indent="0" algn="l" defTabSz="457200" rtl="0" eaLnBrk="1" latinLnBrk="0" hangingPunct="1">
              <a:buNone/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  <a:lvl3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3pPr>
            <a:lvl4pPr marL="0" algn="l" defTabSz="457200" rtl="0" eaLnBrk="1" latinLnBrk="0" hangingPunct="1">
              <a:defRPr lang="en-US" sz="18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4pPr>
            <a:lvl5pPr marL="0" algn="l" defTabSz="457200" rtl="0" eaLnBrk="1" latinLnBrk="0" hangingPunct="1">
              <a:defRPr lang="en-US" sz="1800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5" name="Picture 14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042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with bulleted text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7675" y="1490134"/>
            <a:ext cx="3424238" cy="352213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1"/>
            <a:endParaRPr lang="en-US" dirty="0" smtClean="0"/>
          </a:p>
        </p:txBody>
      </p:sp>
      <p:sp>
        <p:nvSpPr>
          <p:cNvPr id="10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</a:t>
            </a:r>
            <a:r>
              <a:rPr lang="en-US" sz="700" b="0" i="0" kern="1200" baseline="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8" name="Picture 7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303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/>
          <p:cNvSpPr/>
          <p:nvPr userDrawn="1"/>
        </p:nvSpPr>
        <p:spPr>
          <a:xfrm>
            <a:off x="577517" y="3079645"/>
            <a:ext cx="2629717" cy="981587"/>
          </a:xfrm>
          <a:prstGeom prst="parallelogram">
            <a:avLst/>
          </a:pr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CDE"/>
              </a:solidFill>
            </a:endParaRPr>
          </a:p>
        </p:txBody>
      </p:sp>
      <p:sp>
        <p:nvSpPr>
          <p:cNvPr id="11" name="Parallelogram 10"/>
          <p:cNvSpPr/>
          <p:nvPr userDrawn="1"/>
        </p:nvSpPr>
        <p:spPr>
          <a:xfrm>
            <a:off x="5836951" y="3084477"/>
            <a:ext cx="2629717" cy="981587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3207234" y="3079645"/>
            <a:ext cx="2629717" cy="981587"/>
          </a:xfrm>
          <a:prstGeom prst="parallelogram">
            <a:avLst/>
          </a:pr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77517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255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791200" y="4314049"/>
            <a:ext cx="2495526" cy="1309068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marL="0" indent="0" algn="l" defTabSz="4572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lang="en-US" sz="14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  <a:lvl2pPr marL="2857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  <a:buFont typeface="Arial"/>
              <a:buBlip>
                <a:blip r:embed="rId2"/>
              </a:buBlip>
              <a:defRPr lang="en-US" sz="12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42900" indent="-115888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1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3pPr>
            <a:lvl4pPr marL="1714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Arial"/>
              <a:buChar char="•"/>
              <a:defRPr lang="en-US" sz="1200" kern="1200" dirty="0" smtClean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4pPr>
            <a:lvl5pPr marL="514350" indent="-171450" algn="l" defTabSz="457200" rtl="0" eaLnBrk="1" latinLnBrk="0" hangingPunct="1">
              <a:lnSpc>
                <a:spcPct val="130000"/>
              </a:lnSpc>
              <a:spcBef>
                <a:spcPct val="0"/>
              </a:spcBef>
              <a:buFont typeface="Wingdings" charset="2"/>
              <a:buChar char="§"/>
              <a:defRPr lang="en-US" sz="1000" kern="1200" dirty="0">
                <a:solidFill>
                  <a:schemeClr val="bg1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5pPr>
          </a:lstStyle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5702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95672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5971139" y="3296299"/>
            <a:ext cx="2495528" cy="629468"/>
          </a:xfrm>
          <a:prstGeom prst="rect">
            <a:avLst/>
          </a:prstGeom>
        </p:spPr>
        <p:txBody>
          <a:bodyPr vert="horz" lIns="0"/>
          <a:lstStyle>
            <a:lvl1pPr marL="0" indent="0" algn="ctr">
              <a:buNone/>
              <a:defRPr sz="18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4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15" descr="pp_h_1C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23" name="Group 22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88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1346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1346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1346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36592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36592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36592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15554" y="186807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15554" y="305810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5115554" y="4221307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400800" y="219727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00800" y="338730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400800" y="4550510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31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30" name="Picture 29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Blue Background">
    <p:bg>
      <p:bgPr>
        <a:solidFill>
          <a:srgbClr val="003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509370" y="86903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477980" y="193972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503700" y="3046389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833381" y="86287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009CD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33381" y="19475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FF8F1C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33381" y="2969334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B0008E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472310" y="4155023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72310" y="5269141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833381" y="4078326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77E0C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lv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Font typeface="Arial"/>
              <a:buNone/>
            </a:pPr>
            <a:r>
              <a:rPr lang="en-US" dirty="0" smtClean="0"/>
              <a:t>Click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833381" y="5105255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200" b="0" kern="1200" dirty="0" smtClean="0">
                <a:solidFill>
                  <a:srgbClr val="D9D9D9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362625" y="2457389"/>
            <a:ext cx="3578590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9600" b="1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91597" y="3895798"/>
            <a:ext cx="1622118" cy="637111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1800" b="0" kern="1200" dirty="0" smtClean="0">
                <a:solidFill>
                  <a:srgbClr val="FFFFFF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 dirty="0" smtClean="0"/>
              <a:t>Click</a:t>
            </a:r>
          </a:p>
        </p:txBody>
      </p:sp>
      <p:sp>
        <p:nvSpPr>
          <p:cNvPr id="29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354690" y="328420"/>
            <a:ext cx="8229600" cy="591593"/>
          </a:xfrm>
          <a:prstGeom prst="rect">
            <a:avLst/>
          </a:prstGeom>
        </p:spPr>
        <p:txBody>
          <a:bodyPr vert="horz"/>
          <a:lstStyle>
            <a:lvl1pPr algn="l">
              <a:defRPr lang="en-US" sz="2400" b="1" kern="1200" dirty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354693" y="813705"/>
            <a:ext cx="3121025" cy="83608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en-US" sz="1600" b="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  <a:lvl2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2pPr>
            <a:lvl3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3pPr>
            <a:lvl4pPr>
              <a:defRPr lang="en-US" sz="1600" b="0" kern="1200" dirty="0" smtClean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4pPr>
            <a:lvl5pPr>
              <a:defRPr lang="en-US" sz="1600" b="0" kern="1200" dirty="0">
                <a:solidFill>
                  <a:srgbClr val="009CDE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6" name="Picture 2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30" name="Group 29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08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2666303"/>
            <a:ext cx="7809325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AutoShape 1"/>
          <p:cNvSpPr>
            <a:spLocks/>
          </p:cNvSpPr>
          <p:nvPr userDrawn="1"/>
        </p:nvSpPr>
        <p:spPr bwMode="auto">
          <a:xfrm>
            <a:off x="1205374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p_h_1C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4" y="6429475"/>
            <a:ext cx="668061" cy="162062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6259147" y="6385568"/>
            <a:ext cx="2275253" cy="302199"/>
            <a:chOff x="4735147" y="6385568"/>
            <a:chExt cx="2275253" cy="302199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316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rgbClr val="99999A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pic>
        <p:nvPicPr>
          <p:cNvPr id="5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6237732" y="6373284"/>
            <a:ext cx="2296668" cy="302199"/>
            <a:chOff x="4800600" y="6373284"/>
            <a:chExt cx="2296668" cy="3021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6985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19201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3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rgbClr val="00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shape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2"/>
          <a:stretch/>
        </p:blipFill>
        <p:spPr>
          <a:xfrm flipH="1" flipV="1">
            <a:off x="7103530" y="0"/>
            <a:ext cx="2040471" cy="68580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FFFFFF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AutoShape 1"/>
          <p:cNvSpPr>
            <a:spLocks/>
          </p:cNvSpPr>
          <p:nvPr userDrawn="1"/>
        </p:nvSpPr>
        <p:spPr bwMode="auto">
          <a:xfrm>
            <a:off x="449263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© 2016 PayPal Inc. All rights reserved.</a:t>
            </a:r>
            <a:r>
              <a:rPr lang="en-US" sz="700" b="0" i="0" baseline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 Confidential and proprietary</a:t>
            </a:r>
            <a:r>
              <a:rPr lang="en-US" sz="700" b="0" i="0" dirty="0" smtClean="0">
                <a:solidFill>
                  <a:srgbClr val="FFFFFF"/>
                </a:solidFill>
                <a:latin typeface="Arial"/>
                <a:cs typeface="Arial"/>
                <a:sym typeface="Futura Std Book" charset="0"/>
              </a:rPr>
              <a:t>.</a:t>
            </a:r>
            <a:endParaRPr lang="en-US" sz="700" b="0" i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0" name="Picture 9" descr="pp_v_color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258" y="5316152"/>
            <a:ext cx="1159404" cy="1143683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4735147" y="6385568"/>
            <a:ext cx="2275253" cy="302199"/>
            <a:chOff x="4735147" y="6385568"/>
            <a:chExt cx="2275253" cy="3021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147" y="6397345"/>
              <a:ext cx="282993" cy="27258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980677" y="6385568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bg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85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009CD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56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9999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506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B000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56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77E0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95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>
            <a:off x="7112002" y="0"/>
            <a:ext cx="2031999" cy="6858000"/>
          </a:xfrm>
          <a:custGeom>
            <a:avLst/>
            <a:gdLst>
              <a:gd name="connsiteX0" fmla="*/ 0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0 w 2031999"/>
              <a:gd name="connsiteY4" fmla="*/ 0 h 5143500"/>
              <a:gd name="connsiteX0" fmla="*/ 1073727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73727 w 2031999"/>
              <a:gd name="connsiteY4" fmla="*/ 0 h 5143500"/>
              <a:gd name="connsiteX0" fmla="*/ 1362363 w 2031999"/>
              <a:gd name="connsiteY0" fmla="*/ 0 h 5149273"/>
              <a:gd name="connsiteX1" fmla="*/ 2031999 w 2031999"/>
              <a:gd name="connsiteY1" fmla="*/ 5773 h 5149273"/>
              <a:gd name="connsiteX2" fmla="*/ 2031999 w 2031999"/>
              <a:gd name="connsiteY2" fmla="*/ 5149273 h 5149273"/>
              <a:gd name="connsiteX3" fmla="*/ 0 w 2031999"/>
              <a:gd name="connsiteY3" fmla="*/ 5149273 h 5149273"/>
              <a:gd name="connsiteX4" fmla="*/ 1362363 w 2031999"/>
              <a:gd name="connsiteY4" fmla="*/ 0 h 5149273"/>
              <a:gd name="connsiteX0" fmla="*/ 1067954 w 2031999"/>
              <a:gd name="connsiteY0" fmla="*/ 0 h 5143500"/>
              <a:gd name="connsiteX1" fmla="*/ 2031999 w 2031999"/>
              <a:gd name="connsiteY1" fmla="*/ 0 h 5143500"/>
              <a:gd name="connsiteX2" fmla="*/ 2031999 w 2031999"/>
              <a:gd name="connsiteY2" fmla="*/ 5143500 h 5143500"/>
              <a:gd name="connsiteX3" fmla="*/ 0 w 2031999"/>
              <a:gd name="connsiteY3" fmla="*/ 5143500 h 5143500"/>
              <a:gd name="connsiteX4" fmla="*/ 1067954 w 2031999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999" h="5143500">
                <a:moveTo>
                  <a:pt x="1067954" y="0"/>
                </a:moveTo>
                <a:lnTo>
                  <a:pt x="2031999" y="0"/>
                </a:lnTo>
                <a:lnTo>
                  <a:pt x="2031999" y="5143500"/>
                </a:lnTo>
                <a:lnTo>
                  <a:pt x="0" y="5143500"/>
                </a:lnTo>
                <a:lnTo>
                  <a:pt x="1067954" y="0"/>
                </a:lnTo>
                <a:close/>
              </a:path>
            </a:pathLst>
          </a:custGeom>
          <a:solidFill>
            <a:srgbClr val="FF8F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Arial"/>
              <a:cs typeface="Arial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49264" y="1740488"/>
            <a:ext cx="5348313" cy="2808429"/>
          </a:xfrm>
          <a:prstGeom prst="rect">
            <a:avLst/>
          </a:prstGeom>
        </p:spPr>
        <p:txBody>
          <a:bodyPr vert="horz" lIns="0"/>
          <a:lstStyle>
            <a:lvl1pPr marL="0" indent="0">
              <a:buNone/>
              <a:defRPr sz="3600" b="1" i="1">
                <a:solidFill>
                  <a:srgbClr val="003087"/>
                </a:solidFill>
                <a:latin typeface="Arial"/>
                <a:cs typeface="Arial"/>
              </a:defRPr>
            </a:lvl1pPr>
            <a:lvl2pPr marL="0" indent="0">
              <a:buNone/>
              <a:defRPr sz="2000">
                <a:solidFill>
                  <a:srgbClr val="003087"/>
                </a:solidFill>
                <a:latin typeface="Arial"/>
                <a:cs typeface="Arial"/>
              </a:defRPr>
            </a:lvl2pPr>
            <a:lvl3pPr marL="0" indent="0">
              <a:buNone/>
              <a:defRPr sz="1200">
                <a:solidFill>
                  <a:srgbClr val="003087"/>
                </a:solidFill>
                <a:latin typeface="Arial"/>
                <a:cs typeface="Arial"/>
              </a:defRPr>
            </a:lvl3pPr>
            <a:lvl4pPr marL="1371600" indent="0">
              <a:buNone/>
              <a:defRPr>
                <a:latin typeface="Arial"/>
                <a:cs typeface="Arial"/>
              </a:defRPr>
            </a:lvl4pPr>
            <a:lvl5pPr marL="1828800" indent="0"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AutoShape 1"/>
          <p:cNvSpPr>
            <a:spLocks/>
          </p:cNvSpPr>
          <p:nvPr userDrawn="1"/>
        </p:nvSpPr>
        <p:spPr bwMode="auto">
          <a:xfrm>
            <a:off x="1204029" y="6468470"/>
            <a:ext cx="3619500" cy="220133"/>
          </a:xfrm>
          <a:custGeom>
            <a:avLst/>
            <a:gdLst>
              <a:gd name="T0" fmla="*/ 1809750 w 21600"/>
              <a:gd name="T1" fmla="*/ 82550 h 21600"/>
              <a:gd name="T2" fmla="*/ 1809750 w 21600"/>
              <a:gd name="T3" fmla="*/ 82550 h 21600"/>
              <a:gd name="T4" fmla="*/ 1809750 w 21600"/>
              <a:gd name="T5" fmla="*/ 82550 h 21600"/>
              <a:gd name="T6" fmla="*/ 1809750 w 21600"/>
              <a:gd name="T7" fmla="*/ 825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© 2016 PayPal Inc. All rights reserved. Confidential and proprietary.</a:t>
            </a:r>
            <a:endParaRPr lang="en-US" sz="700" b="0" i="0" kern="1200" dirty="0" smtClean="0">
              <a:solidFill>
                <a:srgbClr val="A7A8A9"/>
              </a:solidFill>
              <a:latin typeface="Arial"/>
              <a:ea typeface="+mn-ea"/>
              <a:cs typeface="Arial"/>
            </a:endParaRPr>
          </a:p>
          <a:p>
            <a:pPr defTabSz="457200">
              <a:lnSpc>
                <a:spcPct val="100000"/>
              </a:lnSpc>
              <a:defRPr/>
            </a:pPr>
            <a:r>
              <a:rPr lang="en-US" sz="700" b="0" i="0" kern="1200" dirty="0" smtClean="0">
                <a:solidFill>
                  <a:srgbClr val="A7A8A9"/>
                </a:solidFill>
                <a:latin typeface="Arial"/>
                <a:ea typeface="+mn-ea"/>
                <a:cs typeface="Arial"/>
                <a:sym typeface="Futura Std Book" charset="0"/>
              </a:rPr>
              <a:t> </a:t>
            </a:r>
            <a:endParaRPr lang="en-US" sz="700" b="0" i="0" kern="1200" dirty="0">
              <a:solidFill>
                <a:srgbClr val="A7A8A9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973" y="6373284"/>
            <a:ext cx="338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392A089F-6FA7-E74D-8B91-14056D11BB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1" descr="pp_h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4" y="6428204"/>
            <a:ext cx="668061" cy="1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 userDrawn="1"/>
        </p:nvGrpSpPr>
        <p:grpSpPr>
          <a:xfrm>
            <a:off x="4800600" y="6373284"/>
            <a:ext cx="2296668" cy="302199"/>
            <a:chOff x="4800600" y="6373284"/>
            <a:chExt cx="2296668" cy="30219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6402440"/>
              <a:ext cx="283464" cy="2730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067545" y="6373284"/>
              <a:ext cx="2029723" cy="302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100" dirty="0" smtClean="0">
                  <a:solidFill>
                    <a:schemeClr val="accent1"/>
                  </a:solidFill>
                  <a:latin typeface="Arial"/>
                  <a:cs typeface="Arial"/>
                </a:rPr>
                <a:t>Global Technology Education</a:t>
              </a:r>
              <a:endParaRPr lang="en-US" sz="1100" dirty="0">
                <a:solidFill>
                  <a:schemeClr val="accent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581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43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89" r:id="rId2"/>
    <p:sldLayoutId id="2147483656" r:id="rId3"/>
    <p:sldLayoutId id="2147483666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55" r:id="rId10"/>
    <p:sldLayoutId id="2147483667" r:id="rId11"/>
    <p:sldLayoutId id="2147483674" r:id="rId12"/>
    <p:sldLayoutId id="2147483671" r:id="rId13"/>
    <p:sldLayoutId id="2147483668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73" r:id="rId24"/>
    <p:sldLayoutId id="2147483672" r:id="rId25"/>
    <p:sldLayoutId id="2147483650" r:id="rId26"/>
    <p:sldLayoutId id="2147483657" r:id="rId27"/>
    <p:sldLayoutId id="2147483665" r:id="rId28"/>
    <p:sldLayoutId id="2147483670" r:id="rId29"/>
    <p:sldLayoutId id="2147483679" r:id="rId30"/>
    <p:sldLayoutId id="2147483677" r:id="rId31"/>
    <p:sldLayoutId id="2147483676" r:id="rId32"/>
    <p:sldLayoutId id="2147483675" r:id="rId33"/>
    <p:sldLayoutId id="2147483678" r:id="rId34"/>
    <p:sldLayoutId id="2147483649" r:id="rId35"/>
    <p:sldLayoutId id="2147483669" r:id="rId36"/>
    <p:sldLayoutId id="2147483690" r:id="rId3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Spark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9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997752"/>
            <a:ext cx="8231258" cy="2964648"/>
          </a:xfrm>
        </p:spPr>
        <p:txBody>
          <a:bodyPr/>
          <a:lstStyle/>
          <a:p>
            <a:r>
              <a:rPr lang="en-US" dirty="0" smtClean="0"/>
              <a:t>Static Data Processing</a:t>
            </a:r>
          </a:p>
          <a:p>
            <a:pPr lvl="1"/>
            <a:r>
              <a:rPr lang="en-US" dirty="0" smtClean="0"/>
              <a:t>See RDD, </a:t>
            </a:r>
            <a:r>
              <a:rPr lang="en-US" dirty="0" err="1" smtClean="0"/>
              <a:t>DataFrame</a:t>
            </a:r>
            <a:r>
              <a:rPr lang="en-US" dirty="0" smtClean="0"/>
              <a:t> &amp; </a:t>
            </a:r>
            <a:r>
              <a:rPr lang="en-US" dirty="0" err="1" smtClean="0"/>
              <a:t>DataSet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Streaming Data Processing</a:t>
            </a:r>
          </a:p>
          <a:p>
            <a:pPr lvl="1"/>
            <a:r>
              <a:rPr lang="en-US" dirty="0" smtClean="0"/>
              <a:t>Use "Discretized Streams" or "</a:t>
            </a:r>
            <a:r>
              <a:rPr lang="en-US" dirty="0" err="1" smtClean="0"/>
              <a:t>DStreams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A </a:t>
            </a:r>
            <a:r>
              <a:rPr lang="en-US" dirty="0" err="1" smtClean="0"/>
              <a:t>Dstream</a:t>
            </a:r>
            <a:r>
              <a:rPr lang="en-US" dirty="0" smtClean="0"/>
              <a:t> is an RDD over a continuous series of underlying RDDs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ach RDD in a </a:t>
            </a:r>
            <a:r>
              <a:rPr lang="en-US" dirty="0" err="1" smtClean="0"/>
              <a:t>DStream</a:t>
            </a:r>
            <a:r>
              <a:rPr lang="en-US" dirty="0" smtClean="0"/>
              <a:t> represents data from the stream for a given interval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05432" y="5422222"/>
            <a:ext cx="8231258" cy="585556"/>
          </a:xfrm>
          <a:prstGeom prst="rect">
            <a:avLst/>
          </a:prstGeom>
        </p:spPr>
        <p:txBody>
          <a:bodyPr vert="horz"/>
          <a:lstStyle>
            <a:lvl1pPr marL="280988" indent="-2809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1pPr>
            <a:lvl2pPr marL="512763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2pPr>
            <a:lvl3pPr marL="806450" indent="-2936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003087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Spark provides the same API for static and streaming data!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0" y="3962400"/>
            <a:ext cx="6096000" cy="1335421"/>
            <a:chOff x="1524000" y="3962400"/>
            <a:chExt cx="6096000" cy="13354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3962400"/>
              <a:ext cx="6096000" cy="133542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429005" y="4974046"/>
              <a:ext cx="51909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 smtClean="0">
                  <a:solidFill>
                    <a:srgbClr val="7F7F7F"/>
                  </a:solidFill>
                  <a:latin typeface="Arial"/>
                  <a:cs typeface="Arial"/>
                </a:rPr>
                <a:t>Source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:  http://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streaming-programming-guide.html#discretized-streams-dstreams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dirty="0" smtClean="0"/>
              <a:t>Spark is a fast multilingual distributed processing engine for big data stored in clusters that provides a consistent programming model for streaming and static read-only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4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</a:p>
          <a:p>
            <a:r>
              <a:rPr lang="en-US" dirty="0" smtClean="0"/>
              <a:t>History of </a:t>
            </a:r>
            <a:r>
              <a:rPr lang="en-US" dirty="0" smtClean="0"/>
              <a:t>Spark</a:t>
            </a:r>
            <a:endParaRPr lang="en-US" dirty="0" smtClean="0"/>
          </a:p>
          <a:p>
            <a:r>
              <a:rPr lang="en-US" dirty="0" smtClean="0"/>
              <a:t>Spark &amp; Clusters</a:t>
            </a:r>
          </a:p>
          <a:p>
            <a:r>
              <a:rPr lang="en-US" dirty="0" smtClean="0"/>
              <a:t>Deploying</a:t>
            </a:r>
          </a:p>
          <a:p>
            <a:r>
              <a:rPr lang="en-US" dirty="0" smtClean="0"/>
              <a:t>Spark Shell</a:t>
            </a:r>
          </a:p>
          <a:p>
            <a:r>
              <a:rPr lang="en-US" dirty="0" smtClean="0"/>
              <a:t>Programming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Spark</a:t>
            </a:r>
          </a:p>
          <a:p>
            <a:pPr lvl="1"/>
            <a:r>
              <a:rPr lang="en-US" dirty="0" smtClean="0"/>
              <a:t>is a distributed processing engine for big data,</a:t>
            </a:r>
          </a:p>
          <a:p>
            <a:pPr lvl="1"/>
            <a:r>
              <a:rPr lang="en-US" dirty="0" smtClean="0"/>
              <a:t>is agnostic toward cluster types (</a:t>
            </a:r>
            <a:r>
              <a:rPr lang="en-US" dirty="0" err="1" smtClean="0"/>
              <a:t>Mesos</a:t>
            </a:r>
            <a:r>
              <a:rPr lang="en-US" dirty="0" smtClean="0"/>
              <a:t>, YARN, Amazon EC2, </a:t>
            </a:r>
            <a:r>
              <a:rPr lang="en-US" dirty="0" err="1" smtClean="0"/>
              <a:t>etc</a:t>
            </a:r>
            <a:r>
              <a:rPr lang="en-US" dirty="0" smtClean="0"/>
              <a:t>),</a:t>
            </a:r>
          </a:p>
          <a:p>
            <a:pPr lvl="1"/>
            <a:r>
              <a:rPr lang="en-US" dirty="0"/>
              <a:t>handles </a:t>
            </a:r>
            <a:r>
              <a:rPr lang="en-US" dirty="0" smtClean="0"/>
              <a:t>batched </a:t>
            </a:r>
            <a:r>
              <a:rPr lang="en-US" dirty="0"/>
              <a:t>&amp; streaming data with a unified API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assumes the use of read-only data,</a:t>
            </a:r>
          </a:p>
          <a:p>
            <a:pPr lvl="1"/>
            <a:r>
              <a:rPr lang="en-US" dirty="0" smtClean="0"/>
              <a:t>defers data processing until absolutely required,</a:t>
            </a:r>
          </a:p>
          <a:p>
            <a:pPr lvl="1"/>
            <a:r>
              <a:rPr lang="en-US" dirty="0" smtClean="0"/>
              <a:t>supports Java, </a:t>
            </a:r>
            <a:r>
              <a:rPr lang="en-US" dirty="0" err="1" smtClean="0"/>
              <a:t>Scala</a:t>
            </a:r>
            <a:r>
              <a:rPr lang="en-US" dirty="0" smtClean="0"/>
              <a:t>, Python &amp; R languages, and</a:t>
            </a:r>
            <a:endParaRPr lang="en-US" dirty="0"/>
          </a:p>
          <a:p>
            <a:pPr lvl="1"/>
            <a:r>
              <a:rPr lang="en-US" dirty="0" smtClean="0"/>
              <a:t>is open </a:t>
            </a:r>
            <a:r>
              <a:rPr lang="en-US" dirty="0"/>
              <a:t>source (Apache Spark</a:t>
            </a:r>
            <a:r>
              <a:rPr lang="en-US" dirty="0" smtClean="0"/>
              <a:t>).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67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>
          <a:xfrm>
            <a:off x="353032" y="4724400"/>
            <a:ext cx="8231258" cy="1547284"/>
          </a:xfrm>
        </p:spPr>
        <p:txBody>
          <a:bodyPr/>
          <a:lstStyle/>
          <a:p>
            <a:r>
              <a:rPr lang="en-US" dirty="0" smtClean="0"/>
              <a:t>A powerful set of tools</a:t>
            </a:r>
          </a:p>
          <a:p>
            <a:r>
              <a:rPr lang="en-US" dirty="0" smtClean="0"/>
              <a:t>Beyond traditional Hadoop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8007" y="5916390"/>
            <a:ext cx="31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/>
                <a:cs typeface="Calibri"/>
              </a:rPr>
              <a:t>Source: </a:t>
            </a:r>
            <a:r>
              <a:rPr lang="en-US" sz="1800" dirty="0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http://</a:t>
            </a:r>
            <a:r>
              <a:rPr lang="en-US" sz="1800" dirty="0" err="1">
                <a:solidFill>
                  <a:srgbClr val="000000"/>
                </a:solidFill>
                <a:latin typeface="Calibri"/>
                <a:ea typeface="Lucida Grande"/>
                <a:cs typeface="Calibri"/>
              </a:rPr>
              <a:t>spark.apache.org</a:t>
            </a:r>
            <a:endParaRPr lang="en-US" sz="1800" dirty="0" smtClean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12" y="1304573"/>
            <a:ext cx="5448622" cy="25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8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&amp;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3657600"/>
            <a:ext cx="8231258" cy="2614084"/>
          </a:xfrm>
        </p:spPr>
        <p:txBody>
          <a:bodyPr/>
          <a:lstStyle/>
          <a:p>
            <a:r>
              <a:rPr lang="en-US" dirty="0" smtClean="0"/>
              <a:t>A Spark application runs as independent sets of processes on nodes of a cluster, coordinated by a </a:t>
            </a:r>
            <a:r>
              <a:rPr lang="en-US" dirty="0" err="1" smtClean="0"/>
              <a:t>SparkContext</a:t>
            </a:r>
            <a:r>
              <a:rPr lang="en-US" dirty="0" smtClean="0"/>
              <a:t> in a driver program.</a:t>
            </a:r>
          </a:p>
          <a:p>
            <a:pPr marL="49213"/>
            <a:r>
              <a:rPr lang="en-US" dirty="0"/>
              <a:t>Driver must be network-addressable from workers</a:t>
            </a:r>
          </a:p>
          <a:p>
            <a:pPr lvl="1"/>
            <a:r>
              <a:rPr lang="en-US" dirty="0" smtClean="0"/>
              <a:t>Driver should be network-local to cluster</a:t>
            </a:r>
          </a:p>
          <a:p>
            <a:pPr lvl="1"/>
            <a:r>
              <a:rPr lang="en-US" dirty="0" smtClean="0"/>
              <a:t>"Remote" drivers should really be apps that RPC to local drivers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6431" y="920013"/>
            <a:ext cx="5291138" cy="2737587"/>
            <a:chOff x="1926431" y="920013"/>
            <a:chExt cx="5291138" cy="27375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6431" y="920013"/>
              <a:ext cx="5291138" cy="25390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067749" y="3411379"/>
              <a:ext cx="31498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rgbClr val="009CDE"/>
                </a:buClr>
                <a:buSzPct val="100000"/>
              </a:pP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Source:  http://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spark.apache.org</a:t>
              </a:r>
              <a:r>
                <a:rPr lang="en-US" sz="800" dirty="0">
                  <a:solidFill>
                    <a:srgbClr val="7F7F7F"/>
                  </a:solidFill>
                  <a:latin typeface="Arial"/>
                  <a:cs typeface="Arial"/>
                </a:rPr>
                <a:t>/docs/latest/cluster-</a:t>
              </a:r>
              <a:r>
                <a:rPr lang="en-US" sz="800" dirty="0" err="1">
                  <a:solidFill>
                    <a:srgbClr val="7F7F7F"/>
                  </a:solidFill>
                  <a:latin typeface="Arial"/>
                  <a:cs typeface="Arial"/>
                </a:rPr>
                <a:t>overview.html</a:t>
              </a:r>
              <a:endParaRPr lang="en-US" sz="800" dirty="0">
                <a:solidFill>
                  <a:srgbClr val="7F7F7F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76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Submit your application jar plus its dependencies as an assembly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Scala's</a:t>
            </a:r>
            <a:r>
              <a:rPr lang="en-US" dirty="0" smtClean="0"/>
              <a:t> </a:t>
            </a:r>
            <a:r>
              <a:rPr lang="en-US" dirty="0" err="1" smtClean="0"/>
              <a:t>sbt</a:t>
            </a:r>
            <a:r>
              <a:rPr lang="en-US" dirty="0"/>
              <a:t>-</a:t>
            </a:r>
            <a:r>
              <a:rPr lang="en-US" dirty="0" smtClean="0"/>
              <a:t>assembly or Java's maven</a:t>
            </a:r>
            <a:r>
              <a:rPr lang="en-US" dirty="0"/>
              <a:t>-assembly-</a:t>
            </a:r>
            <a:r>
              <a:rPr lang="en-US" dirty="0" smtClean="0"/>
              <a:t>plugin</a:t>
            </a:r>
          </a:p>
          <a:p>
            <a:pPr lvl="1"/>
            <a:r>
              <a:rPr lang="en-US" dirty="0" smtClean="0"/>
              <a:t>Do not include Spark or </a:t>
            </a:r>
            <a:r>
              <a:rPr lang="en-US" dirty="0" err="1" smtClean="0"/>
              <a:t>Hadoop</a:t>
            </a:r>
            <a:r>
              <a:rPr lang="en-US" dirty="0" smtClean="0"/>
              <a:t> dependencies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"provided" scope</a:t>
            </a:r>
          </a:p>
          <a:p>
            <a:pPr lvl="2"/>
            <a:r>
              <a:rPr lang="en-US" dirty="0" smtClean="0"/>
              <a:t>Will be provided by Spark runtime</a:t>
            </a:r>
          </a:p>
          <a:p>
            <a:r>
              <a:rPr lang="en-US" dirty="0"/>
              <a:t>Submit application jar to Spark cluster via Spark's </a:t>
            </a:r>
            <a:r>
              <a:rPr lang="en-US" dirty="0" smtClean="0"/>
              <a:t>bin/spark</a:t>
            </a:r>
            <a:r>
              <a:rPr lang="en-US" dirty="0"/>
              <a:t>-submit </a:t>
            </a:r>
            <a:r>
              <a:rPr lang="en-US" dirty="0" smtClean="0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423003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(2)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Common spark-submit options</a:t>
            </a:r>
          </a:p>
          <a:p>
            <a:pPr lvl="1"/>
            <a:r>
              <a:rPr lang="en-US" dirty="0" smtClean="0"/>
              <a:t>--class </a:t>
            </a:r>
            <a:r>
              <a:rPr lang="en-US" dirty="0" err="1" smtClean="0"/>
              <a:t>mainClass</a:t>
            </a:r>
            <a:endParaRPr lang="en-US" dirty="0" smtClean="0"/>
          </a:p>
          <a:p>
            <a:pPr lvl="2"/>
            <a:r>
              <a:rPr lang="en-US" dirty="0" smtClean="0"/>
              <a:t>main class, like </a:t>
            </a:r>
            <a:r>
              <a:rPr lang="en-US" b="1" dirty="0" err="1" smtClean="0">
                <a:latin typeface="Courier New"/>
                <a:cs typeface="Courier New"/>
              </a:rPr>
              <a:t>org.apache.spark.examples.SparkPi</a:t>
            </a:r>
            <a:endParaRPr lang="en-US" b="1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--master </a:t>
            </a:r>
            <a:r>
              <a:rPr lang="en-US" dirty="0" err="1" smtClean="0"/>
              <a:t>masterUrl</a:t>
            </a:r>
            <a:endParaRPr lang="en-US" dirty="0" smtClean="0"/>
          </a:p>
          <a:p>
            <a:pPr lvl="2"/>
            <a:r>
              <a:rPr lang="en-US" dirty="0" smtClean="0"/>
              <a:t>cluster URL, like </a:t>
            </a:r>
            <a:r>
              <a:rPr lang="en-US" b="1" dirty="0" smtClean="0">
                <a:latin typeface="Courier New"/>
                <a:cs typeface="Courier New"/>
              </a:rPr>
              <a:t>local[*]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/>
                <a:cs typeface="Courier New"/>
              </a:rPr>
              <a:t>spark://23.195.26.187:7077</a:t>
            </a:r>
          </a:p>
          <a:p>
            <a:pPr lvl="1"/>
            <a:r>
              <a:rPr lang="en-US" dirty="0" smtClean="0"/>
              <a:t>--deploy-mode mode</a:t>
            </a:r>
          </a:p>
          <a:p>
            <a:pPr lvl="2"/>
            <a:r>
              <a:rPr lang="en-US" dirty="0" smtClean="0"/>
              <a:t>deployment mode, like </a:t>
            </a:r>
            <a:r>
              <a:rPr lang="en-US" b="1" dirty="0" smtClean="0">
                <a:latin typeface="Courier New"/>
                <a:cs typeface="Courier New"/>
              </a:rPr>
              <a:t>cluster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/>
                <a:cs typeface="Courier New"/>
              </a:rPr>
              <a:t>client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cluster</a:t>
            </a:r>
            <a:r>
              <a:rPr lang="en-US" dirty="0"/>
              <a:t> means your driver is local to the cluster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client</a:t>
            </a:r>
            <a:r>
              <a:rPr lang="en-US" dirty="0"/>
              <a:t> means that it's </a:t>
            </a:r>
            <a:r>
              <a:rPr lang="en-US" dirty="0" smtClean="0"/>
              <a:t>remote (not local to the cluster)</a:t>
            </a:r>
          </a:p>
          <a:p>
            <a:pPr lvl="1"/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applicationJar</a:t>
            </a:r>
          </a:p>
          <a:p>
            <a:pPr lvl="2"/>
            <a:r>
              <a:rPr lang="is-IS" dirty="0" smtClean="0"/>
              <a:t>your application assembly jar, like </a:t>
            </a:r>
            <a:r>
              <a:rPr lang="en-US" b="1" dirty="0" smtClean="0">
                <a:latin typeface="Courier New"/>
                <a:cs typeface="Courier New"/>
              </a:rPr>
              <a:t>sparkpi-0.0.1.jar</a:t>
            </a:r>
            <a:endParaRPr lang="is-IS" b="1" dirty="0" smtClean="0"/>
          </a:p>
          <a:p>
            <a:pPr lvl="1"/>
            <a:r>
              <a:rPr lang="is-IS" dirty="0" smtClean="0"/>
              <a:t>applicationArguments</a:t>
            </a:r>
          </a:p>
          <a:p>
            <a:pPr lvl="2"/>
            <a:r>
              <a:rPr lang="is-IS" dirty="0" smtClean="0"/>
              <a:t>your application-specific arguments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3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53032" y="1295400"/>
            <a:ext cx="8231258" cy="1295400"/>
          </a:xfrm>
        </p:spPr>
        <p:txBody>
          <a:bodyPr/>
          <a:lstStyle/>
          <a:p>
            <a:r>
              <a:rPr lang="en-US" dirty="0" smtClean="0"/>
              <a:t>Spark provides a </a:t>
            </a:r>
            <a:r>
              <a:rPr lang="en-US" dirty="0" err="1" smtClean="0"/>
              <a:t>Scala</a:t>
            </a:r>
            <a:r>
              <a:rPr lang="en-US" dirty="0" smtClean="0"/>
              <a:t>-based REPL:  bin/spark-shell</a:t>
            </a:r>
          </a:p>
          <a:p>
            <a:r>
              <a:rPr lang="en-US" dirty="0" smtClean="0"/>
              <a:t>Value </a:t>
            </a:r>
            <a:r>
              <a:rPr lang="en-US" b="1" dirty="0" err="1" smtClean="0">
                <a:latin typeface="Courier New"/>
                <a:cs typeface="Courier New"/>
              </a:rPr>
              <a:t>sc</a:t>
            </a:r>
            <a:r>
              <a:rPr lang="en-US" dirty="0" smtClean="0"/>
              <a:t> of type </a:t>
            </a:r>
            <a:r>
              <a:rPr lang="en-US" b="1" dirty="0" err="1" smtClean="0">
                <a:latin typeface="Courier New"/>
                <a:cs typeface="Courier New"/>
              </a:rPr>
              <a:t>SparkContext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automatically provided by shell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2282" y="2446976"/>
            <a:ext cx="6419436" cy="392992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$ bin/spark-</a:t>
            </a:r>
            <a:r>
              <a:rPr lang="en-US" sz="1050" b="1" dirty="0" smtClean="0">
                <a:solidFill>
                  <a:schemeClr val="bg1"/>
                </a:solidFill>
                <a:latin typeface="Courier New"/>
                <a:cs typeface="Courier New"/>
              </a:rPr>
              <a:t>shell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 smtClean="0">
                <a:solidFill>
                  <a:schemeClr val="bg1"/>
                </a:solidFill>
                <a:latin typeface="Courier New"/>
                <a:cs typeface="Courier New"/>
              </a:rPr>
              <a:t>. . .</a:t>
            </a:r>
            <a:endParaRPr lang="en-US" sz="105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Spark context available as sc.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SQL context available as </a:t>
            </a: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sqlContext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Welcome to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  ____              __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 / __/__  ___ _____/ /__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_\ \/ _ \/ _ `/ __/  '_/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/___/ .__/\_,_/_/ /_/\_\   version 1.5.2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     /_/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sz="105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Using </a:t>
            </a: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Scala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 version 2.11.7 (Java </a:t>
            </a: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HotSpot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(TM) 64-Bit Server VM, Java 1.8.0_31)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Type in expressions to have them evaluated.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Type :help for more information.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endParaRPr lang="en-US" sz="1050" b="1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009CDE"/>
              </a:buClr>
              <a:buSzPct val="100000"/>
            </a:pPr>
            <a:r>
              <a:rPr lang="en-US" sz="1050" b="1" dirty="0" err="1">
                <a:solidFill>
                  <a:schemeClr val="bg1"/>
                </a:solidFill>
                <a:latin typeface="Courier New"/>
                <a:cs typeface="Courier New"/>
              </a:rPr>
              <a:t>scala</a:t>
            </a:r>
            <a:r>
              <a:rPr lang="en-US" sz="1050" b="1" dirty="0">
                <a:solidFill>
                  <a:schemeClr val="bg1"/>
                </a:solidFill>
                <a:latin typeface="Courier New"/>
                <a:cs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6550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2A089F-6FA7-E74D-8B91-14056D11BB2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RDD</a:t>
            </a:r>
          </a:p>
          <a:p>
            <a:pPr lvl="1"/>
            <a:r>
              <a:rPr lang="en-US" dirty="0" smtClean="0"/>
              <a:t>Resilient Distributed Dataset</a:t>
            </a:r>
          </a:p>
          <a:p>
            <a:pPr lvl="1"/>
            <a:r>
              <a:rPr lang="en-US" dirty="0" smtClean="0"/>
              <a:t>Distributed collection of JVM objects</a:t>
            </a:r>
          </a:p>
          <a:p>
            <a:pPr lvl="1"/>
            <a:r>
              <a:rPr lang="en-US" dirty="0" smtClean="0"/>
              <a:t>Most flexible, but least abstract</a:t>
            </a:r>
          </a:p>
          <a:p>
            <a:r>
              <a:rPr lang="en-US" dirty="0" err="1" smtClean="0"/>
              <a:t>DataFrame</a:t>
            </a:r>
            <a:endParaRPr lang="en-US" dirty="0" smtClean="0"/>
          </a:p>
          <a:p>
            <a:pPr lvl="1"/>
            <a:r>
              <a:rPr lang="en-US" dirty="0" smtClean="0"/>
              <a:t>Distributed collection of Row objects; like relational tables</a:t>
            </a:r>
          </a:p>
          <a:p>
            <a:pPr lvl="1"/>
            <a:r>
              <a:rPr lang="en-US" dirty="0" smtClean="0"/>
              <a:t>Supports SQL dialect with hierarchical data support</a:t>
            </a:r>
          </a:p>
          <a:p>
            <a:pPr lvl="1"/>
            <a:r>
              <a:rPr lang="en-US" dirty="0" smtClean="0"/>
              <a:t>Optimizer for performance enhancements</a:t>
            </a:r>
          </a:p>
          <a:p>
            <a:pPr lvl="1"/>
            <a:r>
              <a:rPr lang="en-US" dirty="0" smtClean="0"/>
              <a:t>Less flexible, but faster</a:t>
            </a:r>
          </a:p>
          <a:p>
            <a:r>
              <a:rPr lang="en-US" dirty="0" err="1" smtClean="0"/>
              <a:t>DataSet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ypesafe</a:t>
            </a:r>
            <a:r>
              <a:rPr lang="en-US" dirty="0" smtClean="0"/>
              <a:t> enhancement of </a:t>
            </a:r>
            <a:r>
              <a:rPr lang="en-US" dirty="0" err="1" smtClean="0"/>
              <a:t>DataFrame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Type safety achieved via Encoders</a:t>
            </a:r>
          </a:p>
          <a:p>
            <a:pPr lvl="1"/>
            <a:r>
              <a:rPr lang="en-US" dirty="0" smtClean="0"/>
              <a:t>Interoperates with </a:t>
            </a:r>
            <a:r>
              <a:rPr lang="en-US" dirty="0" err="1" smtClean="0"/>
              <a:t>DataFrames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14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03087"/>
      </a:dk2>
      <a:lt2>
        <a:srgbClr val="EEECE1"/>
      </a:lt2>
      <a:accent1>
        <a:srgbClr val="003087"/>
      </a:accent1>
      <a:accent2>
        <a:srgbClr val="009CDE"/>
      </a:accent2>
      <a:accent3>
        <a:srgbClr val="99999A"/>
      </a:accent3>
      <a:accent4>
        <a:srgbClr val="77E0C1"/>
      </a:accent4>
      <a:accent5>
        <a:srgbClr val="B0008E"/>
      </a:accent5>
      <a:accent6>
        <a:srgbClr val="FF8F1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9999A"/>
        </a:solidFill>
        <a:ln>
          <a:noFill/>
        </a:ln>
        <a:effectLst/>
      </a:spPr>
      <a:bodyPr rtlCol="0" anchor="ctr"/>
      <a:lstStyle>
        <a:defPPr algn="ctr">
          <a:defRPr dirty="0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lnSpc>
            <a:spcPct val="130000"/>
          </a:lnSpc>
          <a:spcBef>
            <a:spcPct val="20000"/>
          </a:spcBef>
          <a:buClr>
            <a:srgbClr val="009CDE"/>
          </a:buClr>
          <a:buSzPct val="100000"/>
          <a:buBlip>
            <a:blip xmlns:r="http://schemas.openxmlformats.org/officeDocument/2006/relationships" r:embed="rId1"/>
          </a:buBlip>
          <a:defRPr sz="1200" dirty="0" err="1">
            <a:solidFill>
              <a:srgbClr val="7F7F7F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19197</TotalTime>
  <Words>648</Words>
  <Application>Microsoft Macintosh PowerPoint</Application>
  <PresentationFormat>On-screen Show (4:3)</PresentationFormat>
  <Paragraphs>105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Overview</vt:lpstr>
      <vt:lpstr>What is Spark?</vt:lpstr>
      <vt:lpstr>Spark Architecture</vt:lpstr>
      <vt:lpstr>Spark &amp; Clusters</vt:lpstr>
      <vt:lpstr>Deploying</vt:lpstr>
      <vt:lpstr>Deploying (2)</vt:lpstr>
      <vt:lpstr>Spark Shell</vt:lpstr>
      <vt:lpstr>Programming Model</vt:lpstr>
      <vt:lpstr>Programming Model (2)</vt:lpstr>
      <vt:lpstr>Conclusion</vt:lpstr>
    </vt:vector>
  </TitlesOfParts>
  <Company>fuseproject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Allie Packard</dc:creator>
  <cp:lastModifiedBy>v b</cp:lastModifiedBy>
  <cp:revision>790</cp:revision>
  <cp:lastPrinted>2014-04-15T20:58:29Z</cp:lastPrinted>
  <dcterms:created xsi:type="dcterms:W3CDTF">2014-03-31T20:09:59Z</dcterms:created>
  <dcterms:modified xsi:type="dcterms:W3CDTF">2016-01-24T18:05:06Z</dcterms:modified>
</cp:coreProperties>
</file>