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6" r:id="rId2"/>
    <p:sldId id="327" r:id="rId3"/>
    <p:sldId id="328" r:id="rId4"/>
    <p:sldId id="334" r:id="rId5"/>
    <p:sldId id="329" r:id="rId6"/>
    <p:sldId id="330" r:id="rId7"/>
    <p:sldId id="331" r:id="rId8"/>
    <p:sldId id="332" r:id="rId9"/>
    <p:sldId id="33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34"/>
            <p14:sldId id="329"/>
            <p14:sldId id="330"/>
            <p14:sldId id="331"/>
            <p14:sldId id="332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160" d="100"/>
          <a:sy n="160" d="100"/>
        </p:scale>
        <p:origin x="-1296" y="-104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12/21/15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Spark:</a:t>
            </a:r>
          </a:p>
          <a:p>
            <a:r>
              <a:rPr lang="en-US" dirty="0" smtClean="0"/>
              <a:t>Developing With RDDs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is an RDD?</a:t>
            </a:r>
          </a:p>
          <a:p>
            <a:r>
              <a:rPr lang="en-US" dirty="0" smtClean="0"/>
              <a:t>Bootstrapping RDDs</a:t>
            </a:r>
          </a:p>
          <a:p>
            <a:r>
              <a:rPr lang="en-US" dirty="0" smtClean="0"/>
              <a:t>Common Operations</a:t>
            </a:r>
          </a:p>
          <a:p>
            <a:r>
              <a:rPr lang="en-US" dirty="0" smtClean="0"/>
              <a:t>Laziness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RDD?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Resilient Distributed Dataset</a:t>
            </a:r>
          </a:p>
          <a:p>
            <a:pPr lvl="1"/>
            <a:r>
              <a:rPr lang="en-US" dirty="0" smtClean="0"/>
              <a:t>Dataset:  an immutable collection of objects</a:t>
            </a:r>
          </a:p>
          <a:p>
            <a:pPr lvl="1"/>
            <a:r>
              <a:rPr lang="en-US" dirty="0" smtClean="0"/>
              <a:t>Distributed:  partitioned across nodes of a cluster</a:t>
            </a:r>
          </a:p>
          <a:p>
            <a:pPr lvl="1"/>
            <a:r>
              <a:rPr lang="en-US" dirty="0" smtClean="0"/>
              <a:t>Resilient:  redundant copies of each partition across cluster</a:t>
            </a:r>
          </a:p>
          <a:p>
            <a:endParaRPr lang="en-US" dirty="0" smtClean="0"/>
          </a:p>
          <a:p>
            <a:r>
              <a:rPr lang="en-US" dirty="0" smtClean="0"/>
              <a:t>Lowest level of abstraction in Spark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71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RDDs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RDDs are obtained from </a:t>
            </a:r>
            <a:r>
              <a:rPr lang="en-US" dirty="0" err="1" smtClean="0"/>
              <a:t>SparkContext</a:t>
            </a:r>
            <a:r>
              <a:rPr lang="en-US" dirty="0" smtClean="0"/>
              <a:t> methods, including</a:t>
            </a:r>
          </a:p>
          <a:p>
            <a:endParaRPr lang="en-US" dirty="0" smtClean="0"/>
          </a:p>
          <a:p>
            <a:pPr lvl="1"/>
            <a:r>
              <a:rPr lang="en-US" sz="1800" b="1" dirty="0" err="1" smtClean="0">
                <a:latin typeface="Courier New"/>
                <a:cs typeface="Courier New"/>
              </a:rPr>
              <a:t>textFile</a:t>
            </a:r>
            <a:r>
              <a:rPr lang="en-US" sz="1800" b="1" dirty="0" smtClean="0">
                <a:latin typeface="Courier New"/>
                <a:cs typeface="Courier New"/>
              </a:rPr>
              <a:t>("/path/to/file", </a:t>
            </a:r>
            <a:r>
              <a:rPr lang="is-IS" sz="1800" b="1" dirty="0" smtClean="0">
                <a:latin typeface="Courier New"/>
                <a:cs typeface="Courier New"/>
              </a:rPr>
              <a:t>…</a:t>
            </a:r>
            <a:r>
              <a:rPr lang="en-US" sz="1800" b="1" dirty="0" smtClean="0">
                <a:latin typeface="Courier New"/>
                <a:cs typeface="Courier New"/>
              </a:rPr>
              <a:t>): RDD[String]</a:t>
            </a:r>
          </a:p>
          <a:p>
            <a:pPr lvl="2"/>
            <a:r>
              <a:rPr lang="en-US" dirty="0" smtClean="0"/>
              <a:t>RDD with array of lines</a:t>
            </a:r>
          </a:p>
          <a:p>
            <a:pPr lvl="2"/>
            <a:endParaRPr lang="en-US" dirty="0" smtClean="0"/>
          </a:p>
          <a:p>
            <a:pPr lvl="1"/>
            <a:r>
              <a:rPr lang="en-US" sz="1800" b="1" dirty="0" err="1" smtClean="0">
                <a:latin typeface="Courier New"/>
                <a:cs typeface="Courier New"/>
              </a:rPr>
              <a:t>wholeTextFiles</a:t>
            </a:r>
            <a:r>
              <a:rPr lang="en-US" sz="1800" b="1" dirty="0" smtClean="0">
                <a:latin typeface="Courier New"/>
                <a:cs typeface="Courier New"/>
              </a:rPr>
              <a:t>("/path", </a:t>
            </a:r>
            <a:r>
              <a:rPr lang="is-IS" sz="1800" b="1" dirty="0" smtClean="0">
                <a:latin typeface="Courier New"/>
                <a:cs typeface="Courier New"/>
              </a:rPr>
              <a:t>…</a:t>
            </a:r>
            <a:r>
              <a:rPr lang="en-US" sz="1800" b="1" dirty="0" smtClean="0">
                <a:latin typeface="Courier New"/>
                <a:cs typeface="Courier New"/>
              </a:rPr>
              <a:t>): RDD[(</a:t>
            </a:r>
            <a:r>
              <a:rPr lang="en-US" sz="1800" b="1" dirty="0" err="1" smtClean="0">
                <a:latin typeface="Courier New"/>
                <a:cs typeface="Courier New"/>
              </a:rPr>
              <a:t>String,String</a:t>
            </a:r>
            <a:r>
              <a:rPr lang="en-US" sz="1800" b="1" dirty="0" smtClean="0">
                <a:latin typeface="Courier New"/>
                <a:cs typeface="Courier New"/>
              </a:rPr>
              <a:t>)]</a:t>
            </a:r>
          </a:p>
          <a:p>
            <a:pPr lvl="2"/>
            <a:r>
              <a:rPr lang="en-US" dirty="0" smtClean="0"/>
              <a:t>RDD with tuples of filename &amp; contents</a:t>
            </a:r>
          </a:p>
          <a:p>
            <a:pPr lvl="2"/>
            <a:endParaRPr lang="en-US" dirty="0" smtClean="0"/>
          </a:p>
          <a:p>
            <a:pPr lvl="1"/>
            <a:r>
              <a:rPr lang="en-US" sz="1800" b="1" dirty="0" err="1" smtClean="0">
                <a:latin typeface="Courier New"/>
                <a:cs typeface="Courier New"/>
              </a:rPr>
              <a:t>sequenceFile</a:t>
            </a:r>
            <a:r>
              <a:rPr lang="en-US" sz="1800" b="1" dirty="0" smtClean="0">
                <a:latin typeface="Courier New"/>
                <a:cs typeface="Courier New"/>
              </a:rPr>
              <a:t>[K,V]("/path/to/file", </a:t>
            </a:r>
            <a:r>
              <a:rPr lang="is-IS" sz="1800" b="1" dirty="0" smtClean="0">
                <a:latin typeface="Courier New"/>
                <a:cs typeface="Courier New"/>
              </a:rPr>
              <a:t>…</a:t>
            </a:r>
            <a:r>
              <a:rPr lang="en-US" sz="1800" b="1" dirty="0" smtClean="0">
                <a:latin typeface="Courier New"/>
                <a:cs typeface="Courier New"/>
              </a:rPr>
              <a:t>): RDD[(K,V)]</a:t>
            </a:r>
          </a:p>
          <a:p>
            <a:pPr lvl="2"/>
            <a:r>
              <a:rPr lang="en-US" dirty="0" smtClean="0"/>
              <a:t>RDD from a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SequenceFile</a:t>
            </a:r>
            <a:r>
              <a:rPr lang="en-US" dirty="0" smtClean="0"/>
              <a:t> with given key &amp; value classes</a:t>
            </a:r>
          </a:p>
          <a:p>
            <a:pPr lvl="2"/>
            <a:endParaRPr lang="en-US" dirty="0" smtClean="0"/>
          </a:p>
          <a:p>
            <a:pPr lvl="1"/>
            <a:r>
              <a:rPr lang="en-US" sz="1800" b="1" dirty="0" err="1" smtClean="0">
                <a:latin typeface="Courier New"/>
                <a:cs typeface="Courier New"/>
              </a:rPr>
              <a:t>parellelize</a:t>
            </a:r>
            <a:r>
              <a:rPr lang="en-US" sz="1800" b="1" dirty="0" smtClean="0">
                <a:latin typeface="Courier New"/>
                <a:cs typeface="Courier New"/>
              </a:rPr>
              <a:t>[T](</a:t>
            </a:r>
            <a:r>
              <a:rPr lang="en-US" sz="1800" b="1" dirty="0" err="1" smtClean="0">
                <a:latin typeface="Courier New"/>
                <a:cs typeface="Courier New"/>
              </a:rPr>
              <a:t>seq</a:t>
            </a:r>
            <a:r>
              <a:rPr lang="en-US" sz="1800" b="1" dirty="0" smtClean="0">
                <a:latin typeface="Courier New"/>
                <a:cs typeface="Courier New"/>
              </a:rPr>
              <a:t>): RDD[T]</a:t>
            </a:r>
          </a:p>
          <a:p>
            <a:pPr lvl="2"/>
            <a:r>
              <a:rPr lang="en-US" dirty="0" smtClean="0"/>
              <a:t>RDD from a </a:t>
            </a:r>
            <a:r>
              <a:rPr lang="en-US" dirty="0" err="1" smtClean="0"/>
              <a:t>Scala</a:t>
            </a:r>
            <a:r>
              <a:rPr lang="en-US" dirty="0" smtClean="0"/>
              <a:t> collection as </a:t>
            </a:r>
            <a:r>
              <a:rPr lang="en-US" dirty="0" err="1" smtClean="0"/>
              <a:t>Seq</a:t>
            </a:r>
            <a:r>
              <a:rPr lang="en-US" dirty="0" smtClean="0"/>
              <a:t>[T]</a:t>
            </a:r>
          </a:p>
        </p:txBody>
      </p:sp>
    </p:spTree>
    <p:extLst>
      <p:ext uri="{BB962C8B-B14F-4D97-AF65-F5344CB8AC3E}">
        <p14:creationId xmlns:p14="http://schemas.microsoft.com/office/powerpoint/2010/main" val="303640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RDDs generally have two kinds of operations</a:t>
            </a:r>
          </a:p>
          <a:p>
            <a:pPr lvl="1"/>
            <a:r>
              <a:rPr lang="en-US" dirty="0"/>
              <a:t>Transformations:  map, </a:t>
            </a:r>
            <a:r>
              <a:rPr lang="en-US" dirty="0" err="1"/>
              <a:t>flatMap</a:t>
            </a:r>
            <a:r>
              <a:rPr lang="en-US" dirty="0"/>
              <a:t>, filter, </a:t>
            </a:r>
            <a:r>
              <a:rPr lang="en-US" dirty="0" err="1"/>
              <a:t>groupBy</a:t>
            </a:r>
            <a:r>
              <a:rPr lang="en-US" dirty="0"/>
              <a:t>, 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Actions:  count, collect, take, first, distinct, fold, min, max, </a:t>
            </a:r>
            <a:r>
              <a:rPr lang="is-IS" dirty="0"/>
              <a:t>…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operations</a:t>
            </a:r>
          </a:p>
          <a:p>
            <a:pPr lvl="1"/>
            <a:r>
              <a:rPr lang="en-US" dirty="0" smtClean="0"/>
              <a:t>persist</a:t>
            </a:r>
            <a:r>
              <a:rPr lang="en-US" dirty="0"/>
              <a:t> </a:t>
            </a:r>
            <a:r>
              <a:rPr lang="en-US" dirty="0" smtClean="0"/>
              <a:t>(AKA cache)</a:t>
            </a:r>
          </a:p>
          <a:p>
            <a:pPr lvl="1"/>
            <a:r>
              <a:rPr lang="en-US" dirty="0" err="1" smtClean="0"/>
              <a:t>unpersist</a:t>
            </a:r>
            <a:endParaRPr lang="en-US" dirty="0" smtClean="0"/>
          </a:p>
          <a:p>
            <a:pPr lvl="1"/>
            <a:r>
              <a:rPr lang="en-US" dirty="0" err="1" smtClean="0"/>
              <a:t>sparkContext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99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Operations:  Transformations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143000"/>
            <a:ext cx="8231258" cy="4976284"/>
          </a:xfrm>
        </p:spPr>
        <p:txBody>
          <a:bodyPr/>
          <a:lstStyle/>
          <a:p>
            <a:r>
              <a:rPr lang="en-US" sz="1800" b="1" dirty="0" err="1" smtClean="0">
                <a:latin typeface="Courier New"/>
                <a:cs typeface="Courier New"/>
              </a:rPr>
              <a:t>val</a:t>
            </a:r>
            <a:r>
              <a:rPr lang="en-US" sz="1800" b="1" dirty="0" smtClean="0">
                <a:latin typeface="Courier New"/>
                <a:cs typeface="Courier New"/>
              </a:rPr>
              <a:t> lines = </a:t>
            </a:r>
            <a:r>
              <a:rPr lang="en-US" sz="1800" b="1" dirty="0" err="1" smtClean="0">
                <a:latin typeface="Courier New"/>
                <a:cs typeface="Courier New"/>
              </a:rPr>
              <a:t>sc.textFile</a:t>
            </a:r>
            <a:r>
              <a:rPr lang="en-US" sz="1800" b="1" dirty="0" smtClean="0">
                <a:latin typeface="Courier New"/>
                <a:cs typeface="Courier New"/>
              </a:rPr>
              <a:t>("/path/to/file")</a:t>
            </a:r>
          </a:p>
          <a:p>
            <a:pPr marL="574675" lvl="2" indent="-280988"/>
            <a:r>
              <a:rPr lang="en-US" dirty="0" smtClean="0"/>
              <a:t>Obtain RDD from text file via </a:t>
            </a:r>
            <a:r>
              <a:rPr lang="en-US" dirty="0" err="1" smtClean="0"/>
              <a:t>SparkContext</a:t>
            </a:r>
            <a:r>
              <a:rPr lang="en-US" dirty="0" smtClean="0"/>
              <a:t> </a:t>
            </a:r>
            <a:r>
              <a:rPr lang="en-US" dirty="0" err="1" smtClean="0"/>
              <a:t>sc</a:t>
            </a:r>
            <a:endParaRPr lang="en-US" dirty="0"/>
          </a:p>
          <a:p>
            <a:endParaRPr lang="en-US" dirty="0" smtClean="0"/>
          </a:p>
          <a:p>
            <a:r>
              <a:rPr lang="en-US" sz="1800" b="1" dirty="0" err="1" smtClean="0">
                <a:latin typeface="Courier New"/>
                <a:cs typeface="Courier New"/>
              </a:rPr>
              <a:t>lines.filter</a:t>
            </a:r>
            <a:r>
              <a:rPr lang="en-US" sz="1800" b="1" dirty="0" smtClean="0">
                <a:latin typeface="Courier New"/>
                <a:cs typeface="Courier New"/>
              </a:rPr>
              <a:t>(_.</a:t>
            </a:r>
            <a:r>
              <a:rPr lang="en-US" sz="1800" b="1" dirty="0" err="1" smtClean="0">
                <a:latin typeface="Courier New"/>
                <a:cs typeface="Courier New"/>
              </a:rPr>
              <a:t>toLowerCase.contains</a:t>
            </a:r>
            <a:r>
              <a:rPr lang="en-US" sz="1800" b="1" dirty="0" smtClean="0">
                <a:latin typeface="Courier New"/>
                <a:cs typeface="Courier New"/>
              </a:rPr>
              <a:t>("error"))</a:t>
            </a:r>
          </a:p>
          <a:p>
            <a:pPr lvl="1"/>
            <a:r>
              <a:rPr lang="en-US" dirty="0" smtClean="0"/>
              <a:t>Filters </a:t>
            </a:r>
            <a:r>
              <a:rPr lang="en-US" dirty="0"/>
              <a:t>elements satisfying a predicate</a:t>
            </a:r>
          </a:p>
          <a:p>
            <a:r>
              <a:rPr lang="en-US" sz="1800" b="1" dirty="0" err="1" smtClean="0">
                <a:latin typeface="Courier New"/>
                <a:cs typeface="Courier New"/>
              </a:rPr>
              <a:t>lines.map</a:t>
            </a:r>
            <a:r>
              <a:rPr lang="en-US" sz="1800" b="1" dirty="0" smtClean="0">
                <a:latin typeface="Courier New"/>
                <a:cs typeface="Courier New"/>
              </a:rPr>
              <a:t>(</a:t>
            </a:r>
            <a:r>
              <a:rPr lang="en-US" sz="1800" b="1" dirty="0">
                <a:latin typeface="Courier New"/>
                <a:cs typeface="Courier New"/>
              </a:rPr>
              <a:t>_</a:t>
            </a:r>
            <a:r>
              <a:rPr lang="en-US" sz="1800" b="1" dirty="0" smtClean="0">
                <a:latin typeface="Courier New"/>
                <a:cs typeface="Courier New"/>
              </a:rPr>
              <a:t>.</a:t>
            </a:r>
            <a:r>
              <a:rPr lang="en-US" sz="1800" b="1" dirty="0" err="1" smtClean="0">
                <a:latin typeface="Courier New"/>
                <a:cs typeface="Courier New"/>
              </a:rPr>
              <a:t>toLowerCase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  <a:endParaRPr lang="en-US" sz="1800" b="1" dirty="0" smtClean="0">
              <a:latin typeface="Courier New"/>
              <a:cs typeface="Courier New"/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ransforms </a:t>
            </a:r>
            <a:r>
              <a:rPr lang="en-US" dirty="0"/>
              <a:t>each element one-to-one</a:t>
            </a:r>
          </a:p>
          <a:p>
            <a:r>
              <a:rPr lang="en-US" sz="1800" b="1" dirty="0" err="1" smtClean="0">
                <a:latin typeface="Courier New"/>
                <a:cs typeface="Courier New"/>
              </a:rPr>
              <a:t>lines.flatMap</a:t>
            </a:r>
            <a:r>
              <a:rPr lang="en-US" sz="1800" b="1" dirty="0" smtClean="0">
                <a:latin typeface="Courier New"/>
                <a:cs typeface="Courier New"/>
              </a:rPr>
              <a:t>(_.split(" "))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ransforms </a:t>
            </a:r>
            <a:r>
              <a:rPr lang="en-US" dirty="0"/>
              <a:t>each element &amp; flattens nested collections</a:t>
            </a:r>
          </a:p>
          <a:p>
            <a:r>
              <a:rPr lang="en-US" sz="1800" b="1" dirty="0" err="1" smtClean="0">
                <a:latin typeface="Courier New"/>
                <a:cs typeface="Courier New"/>
              </a:rPr>
              <a:t>lines.distinct</a:t>
            </a:r>
            <a:r>
              <a:rPr lang="en-US" sz="1800" b="1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emoves </a:t>
            </a:r>
            <a:r>
              <a:rPr lang="en-US" dirty="0"/>
              <a:t>duplicates</a:t>
            </a:r>
          </a:p>
          <a:p>
            <a:r>
              <a:rPr lang="en-US" sz="1800" b="1" dirty="0" err="1" smtClean="0">
                <a:latin typeface="Courier New"/>
                <a:cs typeface="Courier New"/>
              </a:rPr>
              <a:t>lines.sortBy</a:t>
            </a:r>
            <a:r>
              <a:rPr lang="en-US" sz="1800" b="1" dirty="0" smtClean="0">
                <a:latin typeface="Courier New"/>
                <a:cs typeface="Courier New"/>
              </a:rPr>
              <a:t>(_.length)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orts by given expression of type K using an Ordering[K]</a:t>
            </a:r>
            <a:endParaRPr lang="en-US" dirty="0"/>
          </a:p>
          <a:p>
            <a:r>
              <a:rPr lang="is-IS" sz="1800" b="1" dirty="0" smtClean="0">
                <a:latin typeface="Courier New"/>
                <a:cs typeface="Courier New"/>
              </a:rPr>
              <a:t>…and more 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543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Operations:  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143000"/>
            <a:ext cx="8231258" cy="4976284"/>
          </a:xfrm>
        </p:spPr>
        <p:txBody>
          <a:bodyPr/>
          <a:lstStyle/>
          <a:p>
            <a:r>
              <a:rPr lang="en-US" sz="1800" b="1" dirty="0" err="1" smtClean="0">
                <a:latin typeface="Courier New"/>
                <a:cs typeface="Courier New"/>
              </a:rPr>
              <a:t>lines.collect</a:t>
            </a:r>
            <a:r>
              <a:rPr lang="en-US" sz="1800" b="1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all items in an </a:t>
            </a:r>
            <a:r>
              <a:rPr lang="en-US" dirty="0" smtClean="0"/>
              <a:t>array</a:t>
            </a:r>
          </a:p>
          <a:p>
            <a:pPr lvl="1"/>
            <a:endParaRPr lang="en-US" dirty="0"/>
          </a:p>
          <a:p>
            <a:r>
              <a:rPr lang="en-US" sz="1800" b="1" dirty="0" err="1">
                <a:latin typeface="Courier New"/>
                <a:cs typeface="Courier New"/>
              </a:rPr>
              <a:t>lines.take</a:t>
            </a:r>
            <a:r>
              <a:rPr lang="en-US" sz="1800" b="1" dirty="0" smtClean="0">
                <a:latin typeface="Courier New"/>
                <a:cs typeface="Courier New"/>
              </a:rPr>
              <a:t>(10) // also first, top, </a:t>
            </a:r>
            <a:r>
              <a:rPr lang="en-US" sz="1800" b="1" dirty="0" err="1" smtClean="0">
                <a:latin typeface="Courier New"/>
                <a:cs typeface="Courier New"/>
              </a:rPr>
              <a:t>takeOrdered</a:t>
            </a:r>
            <a:r>
              <a:rPr lang="en-US" sz="1800" b="1" dirty="0" smtClean="0">
                <a:latin typeface="Courier New"/>
                <a:cs typeface="Courier New"/>
              </a:rPr>
              <a:t>, </a:t>
            </a:r>
            <a:r>
              <a:rPr lang="is-IS" sz="1800" b="1" dirty="0" smtClean="0">
                <a:latin typeface="Courier New"/>
                <a:cs typeface="Courier New"/>
              </a:rPr>
              <a:t>…</a:t>
            </a:r>
            <a:endParaRPr lang="en-US" sz="1800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/>
              <a:t>first n items </a:t>
            </a:r>
            <a:r>
              <a:rPr lang="en-US" dirty="0" smtClean="0"/>
              <a:t>only</a:t>
            </a:r>
          </a:p>
          <a:p>
            <a:pPr lvl="1"/>
            <a:endParaRPr lang="en-US" dirty="0"/>
          </a:p>
          <a:p>
            <a:r>
              <a:rPr lang="en-US" sz="1800" b="1" dirty="0" err="1">
                <a:latin typeface="Courier New"/>
                <a:cs typeface="Courier New"/>
              </a:rPr>
              <a:t>lines.distinct</a:t>
            </a:r>
            <a:r>
              <a:rPr lang="en-US" sz="1800" b="1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Removes duplicates</a:t>
            </a:r>
          </a:p>
          <a:p>
            <a:pPr lvl="1"/>
            <a:endParaRPr lang="en-US" dirty="0"/>
          </a:p>
          <a:p>
            <a:r>
              <a:rPr lang="en-US" sz="1800" b="1" dirty="0" err="1">
                <a:latin typeface="Courier New"/>
                <a:cs typeface="Courier New"/>
              </a:rPr>
              <a:t>lines.count</a:t>
            </a:r>
            <a:r>
              <a:rPr lang="en-US" sz="1800" b="1" dirty="0" smtClean="0">
                <a:latin typeface="Courier New"/>
                <a:cs typeface="Courier New"/>
              </a:rPr>
              <a:t>() // also </a:t>
            </a:r>
            <a:r>
              <a:rPr lang="en-US" sz="1800" b="1" dirty="0" err="1" smtClean="0">
                <a:latin typeface="Courier New"/>
                <a:cs typeface="Courier New"/>
              </a:rPr>
              <a:t>countByValue</a:t>
            </a:r>
            <a:r>
              <a:rPr lang="en-US" sz="1800" b="1" dirty="0" smtClean="0">
                <a:latin typeface="Courier New"/>
                <a:cs typeface="Courier New"/>
              </a:rPr>
              <a:t>, </a:t>
            </a:r>
            <a:r>
              <a:rPr lang="en-US" sz="1800" b="1" dirty="0" err="1" smtClean="0">
                <a:latin typeface="Courier New"/>
                <a:cs typeface="Courier New"/>
              </a:rPr>
              <a:t>countApprox</a:t>
            </a:r>
            <a:r>
              <a:rPr lang="en-US" sz="1800" b="1" dirty="0" smtClean="0">
                <a:latin typeface="Courier New"/>
                <a:cs typeface="Courier New"/>
              </a:rPr>
              <a:t>, </a:t>
            </a:r>
            <a:r>
              <a:rPr lang="is-IS" sz="1800" b="1" dirty="0" smtClean="0">
                <a:latin typeface="Courier New"/>
                <a:cs typeface="Courier New"/>
              </a:rPr>
              <a:t>…</a:t>
            </a:r>
          </a:p>
          <a:p>
            <a:pPr lvl="1"/>
            <a:r>
              <a:rPr lang="en-US" dirty="0" smtClean="0"/>
              <a:t>Counts items</a:t>
            </a:r>
          </a:p>
          <a:p>
            <a:pPr lvl="1"/>
            <a:endParaRPr lang="en-US" dirty="0"/>
          </a:p>
          <a:p>
            <a:r>
              <a:rPr lang="en-US" sz="1800" b="1" dirty="0" err="1">
                <a:latin typeface="Courier New"/>
                <a:cs typeface="Courier New"/>
              </a:rPr>
              <a:t>lines.reduce</a:t>
            </a:r>
            <a:r>
              <a:rPr lang="en-US" sz="1800" b="1" dirty="0" smtClean="0">
                <a:latin typeface="Courier New"/>
                <a:cs typeface="Courier New"/>
              </a:rPr>
              <a:t>(_ + _) // also fold</a:t>
            </a:r>
          </a:p>
          <a:p>
            <a:pPr lvl="1"/>
            <a:r>
              <a:rPr lang="en-US" dirty="0" smtClean="0"/>
              <a:t>Combines </a:t>
            </a:r>
            <a:r>
              <a:rPr lang="en-US" dirty="0"/>
              <a:t>values</a:t>
            </a:r>
          </a:p>
          <a:p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455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Laziness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Good </a:t>
            </a:r>
            <a:r>
              <a:rPr lang="en-US" dirty="0" err="1" smtClean="0"/>
              <a:t>Thing</a:t>
            </a:r>
            <a:r>
              <a:rPr lang="en-US" baseline="30000" dirty="0" err="1" smtClean="0"/>
              <a:t>TM</a:t>
            </a:r>
            <a:endParaRPr lang="en-US" baseline="30000" dirty="0" smtClean="0"/>
          </a:p>
          <a:p>
            <a:r>
              <a:rPr lang="en-US" dirty="0"/>
              <a:t>Transformations are lazy; </a:t>
            </a:r>
            <a:r>
              <a:rPr lang="en-US" dirty="0" smtClean="0"/>
              <a:t>processing </a:t>
            </a:r>
            <a:r>
              <a:rPr lang="en-US" dirty="0"/>
              <a:t>is deferred</a:t>
            </a:r>
          </a:p>
          <a:p>
            <a:r>
              <a:rPr lang="en-US" dirty="0"/>
              <a:t>Actions trigger actual processing</a:t>
            </a:r>
          </a:p>
          <a:p>
            <a:r>
              <a:rPr lang="en-US" dirty="0" smtClean="0"/>
              <a:t>Allows for optimizations prior to data processing</a:t>
            </a:r>
          </a:p>
          <a:p>
            <a:pPr lvl="1"/>
            <a:r>
              <a:rPr lang="en-US" dirty="0" smtClean="0"/>
              <a:t>Query plan</a:t>
            </a:r>
          </a:p>
          <a:p>
            <a:pPr lvl="1"/>
            <a:r>
              <a:rPr lang="en-US" dirty="0" smtClean="0"/>
              <a:t>Distribution</a:t>
            </a:r>
            <a:r>
              <a:rPr lang="en-US" smtClean="0"/>
              <a:t>/partitioning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6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 RDDs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basic programming concept in Spark</a:t>
            </a:r>
          </a:p>
          <a:p>
            <a:pPr lvl="1"/>
            <a:r>
              <a:rPr lang="en-US" dirty="0" smtClean="0"/>
              <a:t>Lowest level of abstraction</a:t>
            </a:r>
          </a:p>
          <a:p>
            <a:r>
              <a:rPr lang="en-US" dirty="0" smtClean="0"/>
              <a:t>Represent distributed, redundant, read-only collections</a:t>
            </a:r>
          </a:p>
          <a:p>
            <a:r>
              <a:rPr lang="en-US" dirty="0" smtClean="0"/>
              <a:t>Transformable with deferred processing</a:t>
            </a:r>
          </a:p>
          <a:p>
            <a:r>
              <a:rPr lang="en-US" dirty="0" smtClean="0"/>
              <a:t>Actions trigger processing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5231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19365</TotalTime>
  <Words>447</Words>
  <Application>Microsoft Macintosh PowerPoint</Application>
  <PresentationFormat>On-screen Show (4:3)</PresentationFormat>
  <Paragraphs>89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Overview</vt:lpstr>
      <vt:lpstr>What is an RDD?</vt:lpstr>
      <vt:lpstr>Bootstrapping RDDs</vt:lpstr>
      <vt:lpstr>Common Operations</vt:lpstr>
      <vt:lpstr>Common Operations:  Transformations</vt:lpstr>
      <vt:lpstr>Common Operations:  Actions</vt:lpstr>
      <vt:lpstr>Laziness</vt:lpstr>
      <vt:lpstr>Conclusion:  RDDs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Matthew Adams</cp:lastModifiedBy>
  <cp:revision>848</cp:revision>
  <cp:lastPrinted>2014-04-15T20:58:29Z</cp:lastPrinted>
  <dcterms:created xsi:type="dcterms:W3CDTF">2014-03-31T20:09:59Z</dcterms:created>
  <dcterms:modified xsi:type="dcterms:W3CDTF">2015-12-21T18:34:57Z</dcterms:modified>
</cp:coreProperties>
</file>