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26" r:id="rId2"/>
    <p:sldId id="327" r:id="rId3"/>
    <p:sldId id="328" r:id="rId4"/>
    <p:sldId id="329" r:id="rId5"/>
    <p:sldId id="332" r:id="rId6"/>
    <p:sldId id="333" r:id="rId7"/>
    <p:sldId id="330" r:id="rId8"/>
    <p:sldId id="331" r:id="rId9"/>
    <p:sldId id="33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5D0ADA2-6EF7-5D44-97FD-8C9A383247AB}">
          <p14:sldIdLst>
            <p14:sldId id="326"/>
            <p14:sldId id="327"/>
            <p14:sldId id="328"/>
            <p14:sldId id="329"/>
            <p14:sldId id="332"/>
            <p14:sldId id="333"/>
            <p14:sldId id="330"/>
            <p14:sldId id="331"/>
            <p14:sldId id="33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3087"/>
    <a:srgbClr val="00A9F1"/>
    <a:srgbClr val="47B1E0"/>
    <a:srgbClr val="009CDE"/>
    <a:srgbClr val="99999A"/>
    <a:srgbClr val="77E0C1"/>
    <a:srgbClr val="B0008E"/>
    <a:srgbClr val="FF8F1C"/>
    <a:srgbClr val="00ACF5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86" autoAdjust="0"/>
    <p:restoredTop sz="90361" autoAdjust="0"/>
  </p:normalViewPr>
  <p:slideViewPr>
    <p:cSldViewPr snapToObjects="1">
      <p:cViewPr varScale="1">
        <p:scale>
          <a:sx n="160" d="100"/>
          <a:sy n="160" d="100"/>
        </p:scale>
        <p:origin x="-1296" y="-104"/>
      </p:cViewPr>
      <p:guideLst>
        <p:guide orient="horz" pos="3951"/>
        <p:guide orient="horz" pos="377"/>
        <p:guide pos="5471"/>
        <p:guide pos="2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6858BF-E995-6B4A-A066-18CA04BBA799}" type="datetimeFigureOut">
              <a:rPr lang="en-US" smtClean="0"/>
              <a:pPr/>
              <a:t>12/28/15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D647A9-C306-BB40-B7AB-6894368BB4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909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8695E9-1DC5-9344-A1C3-9069609C108C}" type="datetimeFigureOut">
              <a:rPr lang="en-US" smtClean="0"/>
              <a:pPr/>
              <a:t>12/28/15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F319C-988A-5846-9E9C-782AF28753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164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F319C-988A-5846-9E9C-782AF28753F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38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050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2814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oup 13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7765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baseline="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4" name="Picture 3" descr="Lady_taking_money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14"/>
          <a:stretch/>
        </p:blipFill>
        <p:spPr>
          <a:xfrm>
            <a:off x="4452776" y="0"/>
            <a:ext cx="4691224" cy="6234176"/>
          </a:xfrm>
          <a:prstGeom prst="rect">
            <a:avLst/>
          </a:prstGeom>
        </p:spPr>
      </p:pic>
      <p:sp>
        <p:nvSpPr>
          <p:cNvPr id="13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9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14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8183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Ribb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 userDrawn="1"/>
        </p:nvSpPr>
        <p:spPr>
          <a:xfrm>
            <a:off x="-458596" y="4246352"/>
            <a:ext cx="8497813" cy="1587024"/>
          </a:xfrm>
          <a:prstGeom prst="parallelogram">
            <a:avLst/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/>
          <p:cNvSpPr/>
          <p:nvPr userDrawn="1"/>
        </p:nvSpPr>
        <p:spPr>
          <a:xfrm>
            <a:off x="-458596" y="2263927"/>
            <a:ext cx="7408653" cy="1587024"/>
          </a:xfrm>
          <a:prstGeom prst="parallelogram">
            <a:avLst/>
          </a:pr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hape 145"/>
          <p:cNvSpPr/>
          <p:nvPr userDrawn="1"/>
        </p:nvSpPr>
        <p:spPr>
          <a:xfrm flipV="1">
            <a:off x="2353345" y="4559499"/>
            <a:ext cx="0" cy="1054623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7" name="Shape 145"/>
          <p:cNvSpPr/>
          <p:nvPr userDrawn="1"/>
        </p:nvSpPr>
        <p:spPr>
          <a:xfrm flipV="1">
            <a:off x="2353345" y="2519497"/>
            <a:ext cx="0" cy="1054623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31381" y="2448129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31381" y="4445001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2509129" y="2420689"/>
            <a:ext cx="4244561" cy="1299583"/>
          </a:xfrm>
          <a:prstGeom prst="rect">
            <a:avLst/>
          </a:prstGeom>
        </p:spPr>
        <p:txBody>
          <a:bodyPr vert="horz" anchor="ctr" anchorCtr="0"/>
          <a:lstStyle>
            <a:lvl1pPr marL="0" indent="0" algn="l" defTabSz="457200" rtl="0" eaLnBrk="1" latinLnBrk="0" hangingPunct="1">
              <a:buNone/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2509129" y="4388817"/>
            <a:ext cx="5417213" cy="1299583"/>
          </a:xfrm>
          <a:prstGeom prst="rect">
            <a:avLst/>
          </a:prstGeom>
        </p:spPr>
        <p:txBody>
          <a:bodyPr vert="horz" anchor="ctr" anchorCtr="0"/>
          <a:lstStyle>
            <a:lvl1pPr marL="0" indent="0" algn="l" defTabSz="457200" rtl="0" eaLnBrk="1" latinLnBrk="0" hangingPunct="1">
              <a:buNone/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" name="Group 24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6252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0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14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1828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3032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3032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5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1211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3032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3032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Blip>
                <a:blip r:embed="rId2"/>
              </a:buBlip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5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2321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3032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3032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640015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0015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4640015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/>
          </p:nvPr>
        </p:nvSpPr>
        <p:spPr>
          <a:xfrm>
            <a:off x="4640015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9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6373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54692" y="1648885"/>
            <a:ext cx="4394200" cy="3304116"/>
          </a:xfrm>
          <a:prstGeom prst="rect">
            <a:avLst/>
          </a:prstGeom>
        </p:spPr>
        <p:txBody>
          <a:bodyPr vert="horz"/>
          <a:lstStyle>
            <a:lvl1pPr marL="342900" indent="-342900"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5613" indent="-171450">
              <a:defRPr sz="1100">
                <a:solidFill>
                  <a:srgbClr val="7F7F7F"/>
                </a:solidFill>
                <a:latin typeface="Arial"/>
                <a:cs typeface="Arial"/>
              </a:defRPr>
            </a:lvl2pPr>
            <a:lvl3pPr marL="573088" indent="-117475">
              <a:defRPr sz="1000">
                <a:solidFill>
                  <a:srgbClr val="7F7F7F"/>
                </a:solidFill>
                <a:latin typeface="Arial"/>
                <a:cs typeface="Arial"/>
              </a:defRPr>
            </a:lvl3pPr>
          </a:lstStyle>
          <a:p>
            <a:pPr marL="285750" lvl="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411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arallelogram 9"/>
          <p:cNvSpPr/>
          <p:nvPr userDrawn="1"/>
        </p:nvSpPr>
        <p:spPr>
          <a:xfrm>
            <a:off x="447676" y="1574285"/>
            <a:ext cx="2629717" cy="421319"/>
          </a:xfrm>
          <a:prstGeom prst="parallelogram">
            <a:avLst/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1" name="Parallelogram 10"/>
          <p:cNvSpPr/>
          <p:nvPr userDrawn="1"/>
        </p:nvSpPr>
        <p:spPr>
          <a:xfrm>
            <a:off x="3195638" y="1574285"/>
            <a:ext cx="2629717" cy="421319"/>
          </a:xfrm>
          <a:prstGeom prst="parallelogram">
            <a:avLst/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2" name="Parallelogram 11"/>
          <p:cNvSpPr/>
          <p:nvPr userDrawn="1"/>
        </p:nvSpPr>
        <p:spPr>
          <a:xfrm>
            <a:off x="5943601" y="1574285"/>
            <a:ext cx="2629717" cy="421319"/>
          </a:xfrm>
          <a:prstGeom prst="parallelogram">
            <a:avLst/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2006601"/>
            <a:ext cx="2651973" cy="406188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3400" y="15742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271710" y="15742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6020737" y="15742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3195638" y="2156885"/>
            <a:ext cx="2547677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00" b="1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195638" y="2413000"/>
            <a:ext cx="2547677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0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21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2934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3032" y="1295400"/>
            <a:ext cx="8231258" cy="4976284"/>
          </a:xfrm>
          <a:prstGeom prst="rect">
            <a:avLst/>
          </a:prstGeom>
        </p:spPr>
        <p:txBody>
          <a:bodyPr vert="horz"/>
          <a:lstStyle>
            <a:lvl1pPr marL="280988" indent="-280988">
              <a:buFont typeface="Arial"/>
              <a:buChar char="•"/>
              <a:defRPr sz="2200">
                <a:solidFill>
                  <a:srgbClr val="003087"/>
                </a:solidFill>
                <a:latin typeface="Arial"/>
                <a:cs typeface="Arial"/>
              </a:defRPr>
            </a:lvl1pPr>
            <a:lvl2pPr marL="512763" indent="-231775">
              <a:buFont typeface="Arial"/>
              <a:buChar char="•"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806450" indent="-293688">
              <a:buFont typeface="Arial"/>
              <a:buChar char="•"/>
              <a:defRPr sz="18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  </a:t>
            </a:r>
          </a:p>
          <a:p>
            <a:pPr lvl="1"/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oup 13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054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arallelogram 9"/>
          <p:cNvSpPr/>
          <p:nvPr userDrawn="1"/>
        </p:nvSpPr>
        <p:spPr>
          <a:xfrm>
            <a:off x="424391" y="1505237"/>
            <a:ext cx="3377143" cy="317412"/>
          </a:xfrm>
          <a:prstGeom prst="parallelogram">
            <a:avLst/>
          </a:prstGeom>
          <a:solidFill>
            <a:srgbClr val="1E9E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6318796" y="2943213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8796" y="1433630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1822648"/>
            <a:ext cx="3533169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3" name="Parallelogram 22"/>
          <p:cNvSpPr/>
          <p:nvPr userDrawn="1"/>
        </p:nvSpPr>
        <p:spPr>
          <a:xfrm>
            <a:off x="424391" y="3605773"/>
            <a:ext cx="3377143" cy="317412"/>
          </a:xfrm>
          <a:prstGeom prst="parallelogram">
            <a:avLst/>
          </a:prstGeom>
          <a:solidFill>
            <a:srgbClr val="1E9E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728796" y="3534166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53032" y="3923184"/>
            <a:ext cx="3533169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Chevron 16"/>
          <p:cNvSpPr/>
          <p:nvPr userDrawn="1"/>
        </p:nvSpPr>
        <p:spPr>
          <a:xfrm>
            <a:off x="5334000" y="925104"/>
            <a:ext cx="609600" cy="5043897"/>
          </a:xfrm>
          <a:prstGeom prst="chevron">
            <a:avLst>
              <a:gd name="adj" fmla="val 89614"/>
            </a:avLst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8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14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3953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3032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3032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5" name="Parallelogram 14"/>
          <p:cNvSpPr>
            <a:spLocks noChangeAspect="1"/>
          </p:cNvSpPr>
          <p:nvPr userDrawn="1"/>
        </p:nvSpPr>
        <p:spPr>
          <a:xfrm>
            <a:off x="5643036" y="1485255"/>
            <a:ext cx="2823633" cy="2491444"/>
          </a:xfrm>
          <a:prstGeom prst="parallelogram">
            <a:avLst>
              <a:gd name="adj" fmla="val 18333"/>
            </a:avLst>
          </a:prstGeom>
          <a:solidFill>
            <a:srgbClr val="FF8F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16" name="Parallelogram 15"/>
          <p:cNvSpPr>
            <a:spLocks noChangeAspect="1"/>
          </p:cNvSpPr>
          <p:nvPr userDrawn="1"/>
        </p:nvSpPr>
        <p:spPr>
          <a:xfrm>
            <a:off x="4211885" y="2431532"/>
            <a:ext cx="2963898" cy="2243667"/>
          </a:xfrm>
          <a:prstGeom prst="parallelogram">
            <a:avLst>
              <a:gd name="adj" fmla="val 19972"/>
            </a:avLst>
          </a:pr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17" name="Parallelogram 16"/>
          <p:cNvSpPr>
            <a:spLocks noChangeAspect="1"/>
          </p:cNvSpPr>
          <p:nvPr userDrawn="1"/>
        </p:nvSpPr>
        <p:spPr>
          <a:xfrm>
            <a:off x="5490636" y="3034655"/>
            <a:ext cx="2878665" cy="2654947"/>
          </a:xfrm>
          <a:prstGeom prst="parallelogram">
            <a:avLst>
              <a:gd name="adj" fmla="val 19972"/>
            </a:avLst>
          </a:prstGeom>
          <a:solidFill>
            <a:srgbClr val="B0008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497921" y="262903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6076476" y="1618001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5733723" y="5153942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pic>
        <p:nvPicPr>
          <p:cNvPr id="21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Group 21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0565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Non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arallelogram 9"/>
          <p:cNvSpPr/>
          <p:nvPr userDrawn="1"/>
        </p:nvSpPr>
        <p:spPr>
          <a:xfrm>
            <a:off x="447676" y="1843117"/>
            <a:ext cx="2629717" cy="981587"/>
          </a:xfrm>
          <a:prstGeom prst="parallelogram">
            <a:avLst/>
          </a:prstGeom>
          <a:solidFill>
            <a:srgbClr val="1E9E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allelogram 10"/>
          <p:cNvSpPr/>
          <p:nvPr userDrawn="1"/>
        </p:nvSpPr>
        <p:spPr>
          <a:xfrm>
            <a:off x="5707110" y="1847949"/>
            <a:ext cx="2629717" cy="981587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arallelogram 14"/>
          <p:cNvSpPr/>
          <p:nvPr userDrawn="1"/>
        </p:nvSpPr>
        <p:spPr>
          <a:xfrm>
            <a:off x="3077393" y="1843117"/>
            <a:ext cx="2629717" cy="981587"/>
          </a:xfrm>
          <a:prstGeom prst="parallelogram">
            <a:avLst/>
          </a:prstGeom>
          <a:solidFill>
            <a:srgbClr val="89CA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3400" y="2108201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175253" y="2108201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779595" y="2108201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50851" y="31242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076628" y="31242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5702405" y="31242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6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Group 16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2161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Non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arallelogram 16"/>
          <p:cNvSpPr/>
          <p:nvPr userDrawn="1"/>
        </p:nvSpPr>
        <p:spPr>
          <a:xfrm>
            <a:off x="577517" y="4061232"/>
            <a:ext cx="2629717" cy="981587"/>
          </a:xfrm>
          <a:prstGeom prst="parallelogram">
            <a:avLst/>
          </a:prstGeom>
          <a:solidFill>
            <a:srgbClr val="1E9E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5836951" y="4066064"/>
            <a:ext cx="2629717" cy="981587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arallelogram 18"/>
          <p:cNvSpPr/>
          <p:nvPr userDrawn="1"/>
        </p:nvSpPr>
        <p:spPr>
          <a:xfrm>
            <a:off x="3207234" y="4061232"/>
            <a:ext cx="2629717" cy="981587"/>
          </a:xfrm>
          <a:prstGeom prst="parallelogram">
            <a:avLst/>
          </a:prstGeom>
          <a:solidFill>
            <a:srgbClr val="89CA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56572" y="43174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286289" y="43174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914696" y="43174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770011" y="17018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395788" y="17018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6021565" y="17018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6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5541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Non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800601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9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9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9826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Non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1" y="1648884"/>
            <a:ext cx="8332182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9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 userDrawn="1"/>
        </p:nvGrpSpPr>
        <p:grpSpPr>
          <a:xfrm>
            <a:off x="6237732" y="6403401"/>
            <a:ext cx="2296668" cy="302199"/>
            <a:chOff x="4800600" y="6373284"/>
            <a:chExt cx="2296668" cy="3021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5890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7018337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81001" y="2514600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0" name="Picture 9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4887547" y="6385568"/>
            <a:ext cx="2275253" cy="302199"/>
            <a:chOff x="4735147" y="6385568"/>
            <a:chExt cx="2275253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2363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Slid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4800600" y="6385568"/>
            <a:ext cx="2275253" cy="302199"/>
            <a:chOff x="4735147" y="6385568"/>
            <a:chExt cx="2275253" cy="3021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067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al Slid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2666303"/>
            <a:ext cx="7809325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5200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1" y="1648884"/>
            <a:ext cx="8332182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8" name="Picture 7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2799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ite shape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2"/>
          <a:stretch/>
        </p:blipFill>
        <p:spPr>
          <a:xfrm flipH="1" flipV="1">
            <a:off x="7103530" y="0"/>
            <a:ext cx="2040471" cy="6858000"/>
          </a:xfrm>
          <a:prstGeom prst="rect">
            <a:avLst/>
          </a:prstGeom>
        </p:spPr>
      </p:pic>
      <p:sp>
        <p:nvSpPr>
          <p:cNvPr id="6" name="AutoShape 1"/>
          <p:cNvSpPr>
            <a:spLocks/>
          </p:cNvSpPr>
          <p:nvPr userDrawn="1"/>
        </p:nvSpPr>
        <p:spPr bwMode="auto">
          <a:xfrm>
            <a:off x="449263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© 2016 PayPal Inc. All rights reserved.</a:t>
            </a:r>
            <a:r>
              <a:rPr lang="en-US" sz="700" b="0" i="0" baseline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 Confidential and proprietary</a:t>
            </a:r>
            <a:r>
              <a:rPr lang="en-US" sz="700" b="0" i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.</a:t>
            </a:r>
            <a:endParaRPr lang="en-US" sz="700" b="0" i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" name="Picture 9" descr="pp_v_color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258" y="5316152"/>
            <a:ext cx="1159404" cy="1143683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4735147" y="6385568"/>
            <a:ext cx="2275253" cy="302199"/>
            <a:chOff x="4735147" y="6385568"/>
            <a:chExt cx="2275253" cy="3021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1125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7"/>
          <p:cNvSpPr/>
          <p:nvPr userDrawn="1"/>
        </p:nvSpPr>
        <p:spPr>
          <a:xfrm>
            <a:off x="-458596" y="4246352"/>
            <a:ext cx="8497813" cy="1587024"/>
          </a:xfrm>
          <a:prstGeom prst="parallelogram">
            <a:avLst/>
          </a:prstGeom>
          <a:solidFill>
            <a:srgbClr val="B0008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Parallelogram 9"/>
          <p:cNvSpPr/>
          <p:nvPr userDrawn="1"/>
        </p:nvSpPr>
        <p:spPr>
          <a:xfrm>
            <a:off x="-458596" y="2263927"/>
            <a:ext cx="7408653" cy="1587024"/>
          </a:xfrm>
          <a:prstGeom prst="parallelogram">
            <a:avLst/>
          </a:pr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hape 145"/>
          <p:cNvSpPr/>
          <p:nvPr userDrawn="1"/>
        </p:nvSpPr>
        <p:spPr>
          <a:xfrm flipV="1">
            <a:off x="2353345" y="4559499"/>
            <a:ext cx="0" cy="1054623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2" name="Shape 145"/>
          <p:cNvSpPr/>
          <p:nvPr userDrawn="1"/>
        </p:nvSpPr>
        <p:spPr>
          <a:xfrm flipV="1">
            <a:off x="2353345" y="2519497"/>
            <a:ext cx="0" cy="1054623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31381" y="2448129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31381" y="4445001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2509129" y="2420689"/>
            <a:ext cx="4244561" cy="1299583"/>
          </a:xfrm>
          <a:prstGeom prst="rect">
            <a:avLst/>
          </a:prstGeom>
        </p:spPr>
        <p:txBody>
          <a:bodyPr vert="horz" anchor="ctr" anchorCtr="0"/>
          <a:lstStyle>
            <a:lvl1pPr marL="0" indent="0" algn="l" defTabSz="457200" rtl="0" eaLnBrk="1" latinLnBrk="0" hangingPunct="1">
              <a:buNone/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2509129" y="4388817"/>
            <a:ext cx="5417213" cy="1299583"/>
          </a:xfrm>
          <a:prstGeom prst="rect">
            <a:avLst/>
          </a:prstGeom>
        </p:spPr>
        <p:txBody>
          <a:bodyPr vert="horz" anchor="ctr" anchorCtr="0"/>
          <a:lstStyle>
            <a:lvl1pPr marL="0" indent="0" algn="l" defTabSz="457200" rtl="0" eaLnBrk="1" latinLnBrk="0" hangingPunct="1">
              <a:buNone/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5" name="Picture 14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9042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ackground with bulleted text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47675" y="1490134"/>
            <a:ext cx="3424238" cy="3522133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  <a:lvl2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Blip>
                <a:blip r:embed="rId2"/>
              </a:buBlip>
              <a:defRPr lang="en-US" sz="12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endParaRPr lang="en-US" dirty="0" smtClean="0"/>
          </a:p>
        </p:txBody>
      </p:sp>
      <p:sp>
        <p:nvSpPr>
          <p:cNvPr id="10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</a:t>
            </a:r>
            <a:r>
              <a:rPr lang="en-US" sz="700" b="0" i="0" kern="1200" baseline="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8" name="Picture 7" descr="pp_h_1C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9303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 9"/>
          <p:cNvSpPr/>
          <p:nvPr userDrawn="1"/>
        </p:nvSpPr>
        <p:spPr>
          <a:xfrm>
            <a:off x="577517" y="3079645"/>
            <a:ext cx="2629717" cy="981587"/>
          </a:xfrm>
          <a:prstGeom prst="parallelogram">
            <a:avLst/>
          </a:pr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9CDE"/>
              </a:solidFill>
            </a:endParaRPr>
          </a:p>
        </p:txBody>
      </p:sp>
      <p:sp>
        <p:nvSpPr>
          <p:cNvPr id="11" name="Parallelogram 10"/>
          <p:cNvSpPr/>
          <p:nvPr userDrawn="1"/>
        </p:nvSpPr>
        <p:spPr>
          <a:xfrm>
            <a:off x="5836951" y="3084477"/>
            <a:ext cx="2629717" cy="981587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/>
          <p:cNvSpPr/>
          <p:nvPr userDrawn="1"/>
        </p:nvSpPr>
        <p:spPr>
          <a:xfrm>
            <a:off x="3207234" y="3079645"/>
            <a:ext cx="2629717" cy="981587"/>
          </a:xfrm>
          <a:prstGeom prst="parallelogram">
            <a:avLst/>
          </a:prstGeom>
          <a:solidFill>
            <a:srgbClr val="77E0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77517" y="4314049"/>
            <a:ext cx="2495526" cy="1309068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 algn="l" defTabSz="4572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4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  <a:lvl2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342900" indent="-115888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1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3pPr>
            <a:lvl4pPr marL="1714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4pPr>
            <a:lvl5pPr marL="5143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Wingdings" charset="2"/>
              <a:buChar char="§"/>
              <a:defRPr lang="en-US" sz="10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5pPr>
          </a:lstStyle>
          <a:p>
            <a:pPr lvl="1"/>
            <a:endParaRPr lang="en-US" dirty="0" smtClean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152550" y="4314049"/>
            <a:ext cx="2495526" cy="1309068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 algn="l" defTabSz="4572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4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  <a:lvl2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342900" indent="-115888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1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3pPr>
            <a:lvl4pPr marL="1714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4pPr>
            <a:lvl5pPr marL="5143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Wingdings" charset="2"/>
              <a:buChar char="§"/>
              <a:defRPr lang="en-US" sz="10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5pPr>
          </a:lstStyle>
          <a:p>
            <a:pPr lvl="1"/>
            <a:endParaRPr lang="en-US" dirty="0" smtClean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5791200" y="4314049"/>
            <a:ext cx="2495526" cy="1309068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 algn="l" defTabSz="4572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4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  <a:lvl2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342900" indent="-115888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1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3pPr>
            <a:lvl4pPr marL="1714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4pPr>
            <a:lvl5pPr marL="5143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Wingdings" charset="2"/>
              <a:buChar char="§"/>
              <a:defRPr lang="en-US" sz="10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5pPr>
          </a:lstStyle>
          <a:p>
            <a:pPr lvl="1"/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57022" y="3296299"/>
            <a:ext cx="2495528" cy="629468"/>
          </a:xfrm>
          <a:prstGeom prst="rect">
            <a:avLst/>
          </a:prstGeom>
        </p:spPr>
        <p:txBody>
          <a:bodyPr vert="horz" lIns="0"/>
          <a:lstStyle>
            <a:lvl1pPr marL="0" indent="0" algn="ctr">
              <a:buNone/>
              <a:defRPr sz="18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3295672" y="3296299"/>
            <a:ext cx="2495528" cy="629468"/>
          </a:xfrm>
          <a:prstGeom prst="rect">
            <a:avLst/>
          </a:prstGeom>
        </p:spPr>
        <p:txBody>
          <a:bodyPr vert="horz" lIns="0"/>
          <a:lstStyle>
            <a:lvl1pPr marL="0" indent="0" algn="ctr">
              <a:buNone/>
              <a:defRPr sz="18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5971139" y="3296299"/>
            <a:ext cx="2495528" cy="629468"/>
          </a:xfrm>
          <a:prstGeom prst="rect">
            <a:avLst/>
          </a:prstGeom>
        </p:spPr>
        <p:txBody>
          <a:bodyPr vert="horz" lIns="0"/>
          <a:lstStyle>
            <a:lvl1pPr marL="0" indent="0" algn="ctr">
              <a:buNone/>
              <a:defRPr sz="18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24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6" name="Picture 15" descr="pp_h_1C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23" name="Group 22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8881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51346" y="1868070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51346" y="305810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FF8F1C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51346" y="4221307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B0008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636592" y="219727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1636592" y="3387306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FF8F1C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636592" y="4550510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B0008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115554" y="1868070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77E0C1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5115554" y="305810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D9D9D9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5115554" y="4221307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400800" y="219727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77E0C1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lv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Font typeface="Arial"/>
              <a:buNone/>
            </a:pPr>
            <a:r>
              <a:rPr lang="en-US" dirty="0" smtClean="0"/>
              <a:t>Click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400800" y="3387306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D9D9D9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6400800" y="4550510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31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3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30" name="Picture 29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32" name="Group 31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4282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509370" y="869038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477980" y="1939729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FF8F1C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503700" y="3046389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B0008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833381" y="862878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833381" y="1947526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FF8F1C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833381" y="2969334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B0008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472310" y="415502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77E0C1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5472310" y="5269141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D9D9D9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833381" y="4078326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77E0C1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lv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Font typeface="Arial"/>
              <a:buNone/>
            </a:pPr>
            <a:r>
              <a:rPr lang="en-US" dirty="0" smtClean="0"/>
              <a:t>Click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833381" y="5105255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D9D9D9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40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362625" y="2457389"/>
            <a:ext cx="3578590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9600" b="1" kern="1200" dirty="0" smtClean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41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491597" y="3895798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800" b="0" kern="1200" dirty="0" smtClean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9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4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26" name="Picture 25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30" name="Group 29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908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Slide">
    <p:bg>
      <p:bgPr>
        <a:solidFill>
          <a:srgbClr val="009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2666303"/>
            <a:ext cx="7809325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2316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5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6985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47413" cy="533400"/>
          </a:xfrm>
          <a:prstGeom prst="rect">
            <a:avLst/>
          </a:prstGeom>
        </p:spPr>
        <p:txBody>
          <a:bodyPr lIns="0" rIns="0">
            <a:no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219201"/>
            <a:ext cx="8247412" cy="49244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571500" indent="-228600">
              <a:defRPr/>
            </a:lvl2pPr>
            <a:lvl3pPr marL="800100" indent="-228600">
              <a:defRPr/>
            </a:lvl3pPr>
            <a:lvl4pPr marL="1028700" indent="-280988">
              <a:defRPr/>
            </a:lvl4pPr>
            <a:lvl5pPr marL="125730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895063" y="6553200"/>
            <a:ext cx="9060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D854ACF-EFF3-42D3-AB5F-408268493A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79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">
    <p:bg>
      <p:bgPr>
        <a:solidFill>
          <a:srgbClr val="009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ite shape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2"/>
          <a:stretch/>
        </p:blipFill>
        <p:spPr>
          <a:xfrm flipH="1" flipV="1">
            <a:off x="7103530" y="0"/>
            <a:ext cx="2040471" cy="6858000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AutoShape 1"/>
          <p:cNvSpPr>
            <a:spLocks/>
          </p:cNvSpPr>
          <p:nvPr userDrawn="1"/>
        </p:nvSpPr>
        <p:spPr bwMode="auto">
          <a:xfrm>
            <a:off x="449263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© 2016 PayPal Inc. All rights reserved.</a:t>
            </a:r>
            <a:r>
              <a:rPr lang="en-US" sz="700" b="0" i="0" baseline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 Confidential and proprietary</a:t>
            </a:r>
            <a:r>
              <a:rPr lang="en-US" sz="700" b="0" i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.</a:t>
            </a:r>
            <a:endParaRPr lang="en-US" sz="700" b="0" i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10" name="Picture 9" descr="pp_v_color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258" y="5316152"/>
            <a:ext cx="1159404" cy="1143683"/>
          </a:xfrm>
          <a:prstGeom prst="rect">
            <a:avLst/>
          </a:prstGeom>
        </p:spPr>
      </p:pic>
      <p:grpSp>
        <p:nvGrpSpPr>
          <p:cNvPr id="6" name="Group 5"/>
          <p:cNvGrpSpPr/>
          <p:nvPr userDrawn="1"/>
        </p:nvGrpSpPr>
        <p:grpSpPr>
          <a:xfrm>
            <a:off x="4735147" y="6385568"/>
            <a:ext cx="2275253" cy="302199"/>
            <a:chOff x="4735147" y="6385568"/>
            <a:chExt cx="2275253" cy="3021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1854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5562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9999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9506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B0008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5356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77E0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7958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FF8F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5816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slideLayout" Target="../slideLayouts/slideLayout37.xml"/><Relationship Id="rId3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043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89" r:id="rId2"/>
    <p:sldLayoutId id="2147483656" r:id="rId3"/>
    <p:sldLayoutId id="2147483666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55" r:id="rId10"/>
    <p:sldLayoutId id="2147483667" r:id="rId11"/>
    <p:sldLayoutId id="2147483674" r:id="rId12"/>
    <p:sldLayoutId id="2147483671" r:id="rId13"/>
    <p:sldLayoutId id="2147483668" r:id="rId14"/>
    <p:sldLayoutId id="2147483680" r:id="rId15"/>
    <p:sldLayoutId id="2147483681" r:id="rId16"/>
    <p:sldLayoutId id="2147483682" r:id="rId17"/>
    <p:sldLayoutId id="2147483683" r:id="rId18"/>
    <p:sldLayoutId id="2147483684" r:id="rId19"/>
    <p:sldLayoutId id="2147483685" r:id="rId20"/>
    <p:sldLayoutId id="2147483686" r:id="rId21"/>
    <p:sldLayoutId id="2147483687" r:id="rId22"/>
    <p:sldLayoutId id="2147483688" r:id="rId23"/>
    <p:sldLayoutId id="2147483673" r:id="rId24"/>
    <p:sldLayoutId id="2147483672" r:id="rId25"/>
    <p:sldLayoutId id="2147483650" r:id="rId26"/>
    <p:sldLayoutId id="2147483657" r:id="rId27"/>
    <p:sldLayoutId id="2147483665" r:id="rId28"/>
    <p:sldLayoutId id="2147483670" r:id="rId29"/>
    <p:sldLayoutId id="2147483679" r:id="rId30"/>
    <p:sldLayoutId id="2147483677" r:id="rId31"/>
    <p:sldLayoutId id="2147483676" r:id="rId32"/>
    <p:sldLayoutId id="2147483675" r:id="rId33"/>
    <p:sldLayoutId id="2147483678" r:id="rId34"/>
    <p:sldLayoutId id="2147483649" r:id="rId35"/>
    <p:sldLayoutId id="2147483669" r:id="rId36"/>
    <p:sldLayoutId id="2147483690" r:id="rId3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Developing Spark Applications With </a:t>
            </a:r>
            <a:r>
              <a:rPr lang="en-US" dirty="0" err="1" smtClean="0"/>
              <a:t>Scala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597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</a:p>
          <a:p>
            <a:r>
              <a:rPr lang="en-US" dirty="0" smtClean="0"/>
              <a:t>Caching RDDs</a:t>
            </a:r>
          </a:p>
          <a:p>
            <a:r>
              <a:rPr lang="en-US" dirty="0"/>
              <a:t>Using Case Classes with RDDs</a:t>
            </a:r>
          </a:p>
          <a:p>
            <a:r>
              <a:rPr lang="en-US" dirty="0"/>
              <a:t>Other RDDs</a:t>
            </a:r>
          </a:p>
          <a:p>
            <a:r>
              <a:rPr lang="en-US" dirty="0" smtClean="0"/>
              <a:t>Pair RDDs</a:t>
            </a:r>
          </a:p>
        </p:txBody>
      </p:sp>
    </p:spTree>
    <p:extLst>
      <p:ext uri="{BB962C8B-B14F-4D97-AF65-F5344CB8AC3E}">
        <p14:creationId xmlns:p14="http://schemas.microsoft.com/office/powerpoint/2010/main" val="2354922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RDDs can be used like a mathematical set</a:t>
            </a:r>
          </a:p>
          <a:p>
            <a:endParaRPr lang="en-US" dirty="0" smtClean="0"/>
          </a:p>
          <a:p>
            <a:r>
              <a:rPr lang="en-US" b="1" dirty="0">
                <a:latin typeface="Courier New"/>
                <a:cs typeface="Courier New"/>
              </a:rPr>
              <a:t>union</a:t>
            </a:r>
            <a:r>
              <a:rPr lang="en-US" dirty="0"/>
              <a:t>:  elements from both </a:t>
            </a:r>
            <a:r>
              <a:rPr lang="en-US" dirty="0" smtClean="0"/>
              <a:t>RDDs</a:t>
            </a:r>
            <a:br>
              <a:rPr lang="en-US" dirty="0" smtClean="0"/>
            </a:br>
            <a:r>
              <a:rPr lang="en-US" sz="1800" b="1" dirty="0" smtClean="0">
                <a:latin typeface="Courier New"/>
                <a:cs typeface="Courier New"/>
              </a:rPr>
              <a:t>{</a:t>
            </a:r>
            <a:r>
              <a:rPr lang="en-US" sz="1800" b="1" dirty="0">
                <a:latin typeface="Courier New"/>
                <a:cs typeface="Courier New"/>
              </a:rPr>
              <a:t>1</a:t>
            </a:r>
            <a:r>
              <a:rPr lang="en-US" sz="1800" b="1" dirty="0" smtClean="0">
                <a:latin typeface="Courier New"/>
                <a:cs typeface="Courier New"/>
              </a:rPr>
              <a:t>, 2, 3</a:t>
            </a:r>
            <a:r>
              <a:rPr lang="en-US" sz="1800" b="1" dirty="0">
                <a:latin typeface="Courier New"/>
                <a:cs typeface="Courier New"/>
              </a:rPr>
              <a:t>}</a:t>
            </a:r>
            <a:r>
              <a:rPr lang="en-US" sz="1800" b="1" dirty="0" smtClean="0">
                <a:latin typeface="Courier New"/>
                <a:cs typeface="Courier New"/>
              </a:rPr>
              <a:t>.union(</a:t>
            </a:r>
            <a:r>
              <a:rPr lang="en-US" sz="1800" b="1" dirty="0">
                <a:latin typeface="Courier New"/>
                <a:cs typeface="Courier New"/>
              </a:rPr>
              <a:t>{3</a:t>
            </a:r>
            <a:r>
              <a:rPr lang="en-US" sz="1800" b="1" dirty="0" smtClean="0">
                <a:latin typeface="Courier New"/>
                <a:cs typeface="Courier New"/>
              </a:rPr>
              <a:t>, 4, 5</a:t>
            </a:r>
            <a:r>
              <a:rPr lang="en-US" sz="1800" b="1" dirty="0">
                <a:latin typeface="Courier New"/>
                <a:cs typeface="Courier New"/>
              </a:rPr>
              <a:t>}) =&gt; </a:t>
            </a:r>
            <a:r>
              <a:rPr lang="en-US" sz="1800" b="1" dirty="0" smtClean="0">
                <a:latin typeface="Courier New"/>
                <a:cs typeface="Courier New"/>
              </a:rPr>
              <a:t>{1, 2, 3, 3, 4, 5}</a:t>
            </a:r>
            <a:endParaRPr lang="en-US" sz="1800" b="1" dirty="0">
              <a:latin typeface="Courier New"/>
              <a:cs typeface="Courier New"/>
            </a:endParaRPr>
          </a:p>
          <a:p>
            <a:endParaRPr lang="en-US" b="1" dirty="0" smtClean="0">
              <a:latin typeface="Courier New"/>
              <a:cs typeface="Courier New"/>
            </a:endParaRPr>
          </a:p>
          <a:p>
            <a:r>
              <a:rPr lang="en-US" b="1" dirty="0" smtClean="0">
                <a:latin typeface="Courier New"/>
                <a:cs typeface="Courier New"/>
              </a:rPr>
              <a:t>intersection</a:t>
            </a:r>
            <a:r>
              <a:rPr lang="en-US" dirty="0" smtClean="0"/>
              <a:t>:  elements found </a:t>
            </a:r>
            <a:r>
              <a:rPr lang="en-US" dirty="0" smtClean="0"/>
              <a:t>only in </a:t>
            </a:r>
            <a:r>
              <a:rPr lang="en-US" dirty="0" smtClean="0"/>
              <a:t>both RDDs</a:t>
            </a:r>
            <a:br>
              <a:rPr lang="en-US" dirty="0" smtClean="0"/>
            </a:br>
            <a:r>
              <a:rPr lang="en-US" sz="1800" b="1" dirty="0" smtClean="0">
                <a:latin typeface="Courier New"/>
                <a:cs typeface="Courier New"/>
              </a:rPr>
              <a:t>{1, 2, 3}.intersection({3, 4, 5}) =&gt; {3}</a:t>
            </a:r>
          </a:p>
          <a:p>
            <a:endParaRPr lang="en-US" b="1" dirty="0" smtClean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subtract</a:t>
            </a:r>
            <a:r>
              <a:rPr lang="en-US" dirty="0"/>
              <a:t>:  remove </a:t>
            </a:r>
            <a:r>
              <a:rPr lang="en-US" dirty="0" smtClean="0"/>
              <a:t>an RDD's elements </a:t>
            </a:r>
            <a:r>
              <a:rPr lang="en-US" dirty="0"/>
              <a:t>from another</a:t>
            </a:r>
            <a:br>
              <a:rPr lang="en-US" dirty="0"/>
            </a:br>
            <a:r>
              <a:rPr lang="en-US" sz="1800" b="1" dirty="0">
                <a:latin typeface="Courier New"/>
                <a:cs typeface="Courier New"/>
              </a:rPr>
              <a:t>{1, 2, 3}.subtract({3, 4, 5}) =&gt; {1, 2}</a:t>
            </a:r>
          </a:p>
          <a:p>
            <a:endParaRPr lang="en-US" b="1" dirty="0" smtClean="0">
              <a:latin typeface="Courier New"/>
              <a:cs typeface="Courier New"/>
            </a:endParaRPr>
          </a:p>
          <a:p>
            <a:r>
              <a:rPr lang="en-US" b="1" dirty="0" err="1" smtClean="0">
                <a:latin typeface="Courier New"/>
                <a:cs typeface="Courier New"/>
              </a:rPr>
              <a:t>cartesian</a:t>
            </a:r>
            <a:r>
              <a:rPr lang="en-US" dirty="0" smtClean="0"/>
              <a:t>:  Cartesian product of two RDDs</a:t>
            </a:r>
            <a:r>
              <a:rPr lang="en-US" dirty="0"/>
              <a:t/>
            </a:r>
            <a:br>
              <a:rPr lang="en-US" dirty="0"/>
            </a:br>
            <a:r>
              <a:rPr lang="en-US" sz="1800" b="1" dirty="0">
                <a:latin typeface="Courier New"/>
                <a:cs typeface="Courier New"/>
              </a:rPr>
              <a:t>{</a:t>
            </a:r>
            <a:r>
              <a:rPr lang="en-US" sz="1800" b="1" dirty="0" smtClean="0">
                <a:latin typeface="Courier New"/>
                <a:cs typeface="Courier New"/>
              </a:rPr>
              <a:t>1,2}.</a:t>
            </a:r>
            <a:r>
              <a:rPr lang="en-US" sz="1800" b="1" dirty="0" err="1" smtClean="0">
                <a:latin typeface="Courier New"/>
                <a:cs typeface="Courier New"/>
              </a:rPr>
              <a:t>cartesian</a:t>
            </a:r>
            <a:r>
              <a:rPr lang="en-US" sz="1800" b="1" dirty="0" smtClean="0">
                <a:latin typeface="Courier New"/>
                <a:cs typeface="Courier New"/>
              </a:rPr>
              <a:t>(</a:t>
            </a:r>
            <a:r>
              <a:rPr lang="en-US" sz="1800" b="1" dirty="0">
                <a:latin typeface="Courier New"/>
                <a:cs typeface="Courier New"/>
              </a:rPr>
              <a:t>{</a:t>
            </a:r>
            <a:r>
              <a:rPr lang="en-US" sz="1800" b="1" dirty="0" smtClean="0">
                <a:latin typeface="Courier New"/>
                <a:cs typeface="Courier New"/>
              </a:rPr>
              <a:t>3,4}</a:t>
            </a:r>
            <a:r>
              <a:rPr lang="en-US" sz="1800" b="1" dirty="0">
                <a:latin typeface="Courier New"/>
                <a:cs typeface="Courier New"/>
              </a:rPr>
              <a:t>) =&gt; </a:t>
            </a:r>
            <a:r>
              <a:rPr lang="en-US" sz="1800" b="1" dirty="0" smtClean="0">
                <a:latin typeface="Courier New"/>
                <a:cs typeface="Courier New"/>
              </a:rPr>
              <a:t>{(1,3)</a:t>
            </a:r>
            <a:r>
              <a:rPr lang="en-US" sz="1800" b="1" dirty="0" smtClean="0">
                <a:latin typeface="Courier New"/>
                <a:cs typeface="Courier New"/>
              </a:rPr>
              <a:t>, (</a:t>
            </a:r>
            <a:r>
              <a:rPr lang="en-US" sz="1800" b="1" dirty="0" smtClean="0">
                <a:latin typeface="Courier New"/>
                <a:cs typeface="Courier New"/>
              </a:rPr>
              <a:t>1,4), (2,3), (2,4)}</a:t>
            </a:r>
            <a:endParaRPr lang="en-US" sz="1800" b="1" dirty="0">
              <a:latin typeface="Courier New"/>
              <a:cs typeface="Courier New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157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 RDDs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RDDs are often reused; if so, keep them in cluster</a:t>
            </a:r>
          </a:p>
          <a:p>
            <a:r>
              <a:rPr lang="en-US" dirty="0" smtClean="0"/>
              <a:t>RDDs can be cached with a given </a:t>
            </a:r>
            <a:r>
              <a:rPr lang="en-US" b="1" dirty="0" err="1" smtClean="0">
                <a:latin typeface="Courier New"/>
                <a:cs typeface="Courier New"/>
              </a:rPr>
              <a:t>StorageLevel</a:t>
            </a:r>
            <a:endParaRPr lang="en-US" b="1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/>
              <a:t>Ability to specify memory only, memory + disk, disk only</a:t>
            </a:r>
          </a:p>
          <a:p>
            <a:r>
              <a:rPr lang="en-US" dirty="0" smtClean="0"/>
              <a:t>Methods</a:t>
            </a:r>
          </a:p>
          <a:p>
            <a:pPr lvl="1"/>
            <a:r>
              <a:rPr lang="en-US" b="1" dirty="0" smtClean="0">
                <a:latin typeface="Courier New"/>
                <a:cs typeface="Courier New"/>
              </a:rPr>
              <a:t>persist(</a:t>
            </a:r>
            <a:r>
              <a:rPr lang="en-US" b="1" dirty="0" err="1" smtClean="0">
                <a:latin typeface="Courier New"/>
                <a:cs typeface="Courier New"/>
              </a:rPr>
              <a:t>StorageLevel</a:t>
            </a:r>
            <a:r>
              <a:rPr lang="en-US" b="1" dirty="0" smtClean="0">
                <a:latin typeface="Courier New"/>
                <a:cs typeface="Courier New"/>
              </a:rPr>
              <a:t>)</a:t>
            </a:r>
          </a:p>
          <a:p>
            <a:pPr lvl="1"/>
            <a:r>
              <a:rPr lang="en-US" b="1" dirty="0" smtClean="0">
                <a:latin typeface="Courier New"/>
                <a:cs typeface="Courier New"/>
              </a:rPr>
              <a:t>cache()</a:t>
            </a:r>
            <a:r>
              <a:rPr lang="en-US" dirty="0" smtClean="0"/>
              <a:t>:  same as </a:t>
            </a:r>
            <a:r>
              <a:rPr lang="en-US" b="1" dirty="0" smtClean="0">
                <a:latin typeface="Courier New"/>
                <a:cs typeface="Courier New"/>
              </a:rPr>
              <a:t>persist(MEMORY_ONLY)</a:t>
            </a:r>
          </a:p>
          <a:p>
            <a:pPr lvl="1"/>
            <a:r>
              <a:rPr lang="en-US" b="1" dirty="0" err="1" smtClean="0">
                <a:latin typeface="Courier New"/>
                <a:cs typeface="Courier New"/>
              </a:rPr>
              <a:t>unpersist</a:t>
            </a:r>
            <a:r>
              <a:rPr lang="en-US" b="1" dirty="0" smtClean="0">
                <a:latin typeface="Courier New"/>
                <a:cs typeface="Courier New"/>
              </a:rPr>
              <a:t>(blocking = true)</a:t>
            </a:r>
          </a:p>
          <a:p>
            <a:r>
              <a:rPr lang="en-US" dirty="0" smtClean="0"/>
              <a:t>These are different than writing results to disk!</a:t>
            </a:r>
            <a:endParaRPr lang="en-US" dirty="0"/>
          </a:p>
          <a:p>
            <a:endParaRPr lang="en-US" b="1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37321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Case Classes with RDDs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RDDs are not restricted to primitive/system types</a:t>
            </a:r>
          </a:p>
          <a:p>
            <a:r>
              <a:rPr lang="en-US" dirty="0" smtClean="0"/>
              <a:t>Consider</a:t>
            </a:r>
          </a:p>
          <a:p>
            <a:pPr lvl="1"/>
            <a:r>
              <a:rPr lang="en-US" dirty="0" smtClean="0"/>
              <a:t>CSV file with "Date, Amount" like </a:t>
            </a:r>
            <a:r>
              <a:rPr lang="en-US" b="1" dirty="0" smtClean="0">
                <a:latin typeface="Courier New"/>
                <a:cs typeface="Courier New"/>
              </a:rPr>
              <a:t>2015-10-17,1045.23</a:t>
            </a:r>
          </a:p>
          <a:p>
            <a:pPr lvl="1"/>
            <a:r>
              <a:rPr lang="en-US" b="1" dirty="0" smtClean="0">
                <a:latin typeface="Courier New"/>
                <a:cs typeface="Courier New"/>
              </a:rPr>
              <a:t>case class </a:t>
            </a:r>
            <a:r>
              <a:rPr lang="en-US" b="1" dirty="0" err="1" smtClean="0">
                <a:latin typeface="Courier New"/>
                <a:cs typeface="Courier New"/>
              </a:rPr>
              <a:t>Tx</a:t>
            </a:r>
            <a:r>
              <a:rPr lang="en-US" b="1" dirty="0" smtClean="0">
                <a:latin typeface="Courier New"/>
                <a:cs typeface="Courier New"/>
              </a:rPr>
              <a:t>(</a:t>
            </a:r>
            <a:r>
              <a:rPr lang="en-US" b="1" dirty="0" err="1" smtClean="0">
                <a:latin typeface="Courier New"/>
                <a:cs typeface="Courier New"/>
              </a:rPr>
              <a:t>date:LocalDate</a:t>
            </a:r>
            <a:r>
              <a:rPr lang="en-US" b="1" dirty="0" smtClean="0">
                <a:latin typeface="Courier New"/>
                <a:cs typeface="Courier New"/>
              </a:rPr>
              <a:t>, </a:t>
            </a:r>
            <a:r>
              <a:rPr lang="en-US" b="1" dirty="0" err="1" smtClean="0">
                <a:latin typeface="Courier New"/>
                <a:cs typeface="Courier New"/>
              </a:rPr>
              <a:t>amt:Float</a:t>
            </a:r>
            <a:r>
              <a:rPr lang="en-US" b="1" dirty="0" smtClean="0">
                <a:latin typeface="Courier New"/>
                <a:cs typeface="Courier New"/>
              </a:rPr>
              <a:t>)</a:t>
            </a:r>
            <a:endParaRPr lang="en-US" sz="2400" b="1" dirty="0" smtClean="0">
              <a:latin typeface="Courier New"/>
              <a:cs typeface="Courier New"/>
            </a:endParaRPr>
          </a:p>
          <a:p>
            <a:endParaRPr lang="en-US" dirty="0" smtClean="0"/>
          </a:p>
          <a:p>
            <a:r>
              <a:rPr lang="en-US" dirty="0" smtClean="0"/>
              <a:t>Transform to create an </a:t>
            </a:r>
            <a:r>
              <a:rPr lang="en-US" b="1" dirty="0" smtClean="0">
                <a:latin typeface="Courier New"/>
                <a:cs typeface="Courier New"/>
              </a:rPr>
              <a:t>RDD[</a:t>
            </a:r>
            <a:r>
              <a:rPr lang="en-US" b="1" dirty="0" err="1" smtClean="0">
                <a:latin typeface="Courier New"/>
                <a:cs typeface="Courier New"/>
              </a:rPr>
              <a:t>Tx</a:t>
            </a:r>
            <a:r>
              <a:rPr lang="en-US" b="1" dirty="0" smtClean="0">
                <a:latin typeface="Courier New"/>
                <a:cs typeface="Courier New"/>
              </a:rPr>
              <a:t>]</a:t>
            </a:r>
          </a:p>
          <a:p>
            <a:pPr lvl="1"/>
            <a:r>
              <a:rPr lang="en-US" sz="1600" b="1" dirty="0" err="1" smtClean="0">
                <a:latin typeface="Courier New"/>
                <a:cs typeface="Courier New"/>
              </a:rPr>
              <a:t>val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b="1" dirty="0" err="1" smtClean="0">
                <a:latin typeface="Courier New"/>
                <a:cs typeface="Courier New"/>
              </a:rPr>
              <a:t>txns</a:t>
            </a:r>
            <a:r>
              <a:rPr lang="en-US" sz="1600" b="1" dirty="0" smtClean="0">
                <a:latin typeface="Courier New"/>
                <a:cs typeface="Courier New"/>
              </a:rPr>
              <a:t> = </a:t>
            </a:r>
            <a:r>
              <a:rPr lang="en-US" sz="1600" b="1" dirty="0" err="1" smtClean="0">
                <a:latin typeface="Courier New"/>
                <a:cs typeface="Courier New"/>
              </a:rPr>
              <a:t>sc.textFile</a:t>
            </a:r>
            <a:r>
              <a:rPr lang="en-US" sz="1600" b="1" dirty="0" smtClean="0">
                <a:latin typeface="Courier New"/>
                <a:cs typeface="Courier New"/>
              </a:rPr>
              <a:t>("</a:t>
            </a:r>
            <a:r>
              <a:rPr lang="en-US" sz="1600" b="1" dirty="0" err="1" smtClean="0">
                <a:latin typeface="Courier New"/>
                <a:cs typeface="Courier New"/>
              </a:rPr>
              <a:t>tx.csv</a:t>
            </a:r>
            <a:r>
              <a:rPr lang="en-US" sz="1600" b="1" dirty="0" smtClean="0">
                <a:latin typeface="Courier New"/>
                <a:cs typeface="Courier New"/>
              </a:rPr>
              <a:t>")               // RDD[String]</a:t>
            </a:r>
            <a:br>
              <a:rPr lang="en-US" sz="1600" b="1" dirty="0" smtClean="0">
                <a:latin typeface="Courier New"/>
                <a:cs typeface="Courier New"/>
              </a:rPr>
            </a:br>
            <a:r>
              <a:rPr lang="en-US" sz="1600" b="1" dirty="0" smtClean="0">
                <a:latin typeface="Courier New"/>
                <a:cs typeface="Courier New"/>
              </a:rPr>
              <a:t>  .map(_.split(","))                    // RDD[Array[String]]</a:t>
            </a:r>
            <a:br>
              <a:rPr lang="en-US" sz="1600" b="1" dirty="0" smtClean="0">
                <a:latin typeface="Courier New"/>
                <a:cs typeface="Courier New"/>
              </a:rPr>
            </a:b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.map(</a:t>
            </a:r>
            <a:r>
              <a:rPr lang="en-US" sz="1600" b="1" dirty="0" err="1" smtClean="0">
                <a:latin typeface="Courier New"/>
                <a:cs typeface="Courier New"/>
              </a:rPr>
              <a:t>Tx</a:t>
            </a:r>
            <a:r>
              <a:rPr lang="en-US" sz="1600" b="1" dirty="0" smtClean="0">
                <a:latin typeface="Courier New"/>
                <a:cs typeface="Courier New"/>
              </a:rPr>
              <a:t>(</a:t>
            </a:r>
            <a:r>
              <a:rPr lang="en-US" sz="1600" b="1" dirty="0" err="1" smtClean="0">
                <a:latin typeface="Courier New"/>
                <a:cs typeface="Courier New"/>
              </a:rPr>
              <a:t>LocalDate.parse</a:t>
            </a:r>
            <a:r>
              <a:rPr lang="en-US" sz="1600" b="1" dirty="0" smtClean="0">
                <a:latin typeface="Courier New"/>
                <a:cs typeface="Courier New"/>
              </a:rPr>
              <a:t>(_(0)), _(1).</a:t>
            </a:r>
            <a:r>
              <a:rPr lang="en-US" sz="1600" b="1" dirty="0" err="1" smtClean="0">
                <a:latin typeface="Courier New"/>
                <a:cs typeface="Courier New"/>
              </a:rPr>
              <a:t>toFloat</a:t>
            </a:r>
            <a:r>
              <a:rPr lang="en-US" sz="1600" b="1" dirty="0" smtClean="0">
                <a:latin typeface="Courier New"/>
                <a:cs typeface="Courier New"/>
              </a:rPr>
              <a:t>))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// RDD[</a:t>
            </a:r>
            <a:r>
              <a:rPr lang="en-US" sz="1600" b="1" dirty="0" err="1" smtClean="0">
                <a:latin typeface="Courier New"/>
                <a:cs typeface="Courier New"/>
              </a:rPr>
              <a:t>Tx</a:t>
            </a:r>
            <a:r>
              <a:rPr lang="en-US" sz="1600" b="1" dirty="0" smtClean="0">
                <a:latin typeface="Courier New"/>
                <a:cs typeface="Courier New"/>
              </a:rPr>
              <a:t>]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Now, you can use member </a:t>
            </a:r>
            <a:r>
              <a:rPr lang="en-US" smtClean="0"/>
              <a:t>names like</a:t>
            </a:r>
            <a:endParaRPr lang="en-US" dirty="0" smtClean="0"/>
          </a:p>
          <a:p>
            <a:pPr lvl="1"/>
            <a:r>
              <a:rPr lang="en-US" b="1" dirty="0" err="1" smtClean="0">
                <a:latin typeface="Courier New"/>
                <a:cs typeface="Courier New"/>
              </a:rPr>
              <a:t>val</a:t>
            </a:r>
            <a:r>
              <a:rPr lang="en-US" b="1" dirty="0" smtClean="0">
                <a:latin typeface="Courier New"/>
                <a:cs typeface="Courier New"/>
              </a:rPr>
              <a:t> strings = </a:t>
            </a:r>
            <a:r>
              <a:rPr lang="en-US" b="1" dirty="0" err="1" smtClean="0">
                <a:latin typeface="Courier New"/>
                <a:cs typeface="Courier New"/>
              </a:rPr>
              <a:t>txns.map</a:t>
            </a:r>
            <a:r>
              <a:rPr lang="en-US" b="1" dirty="0" smtClean="0">
                <a:latin typeface="Courier New"/>
                <a:cs typeface="Courier New"/>
              </a:rPr>
              <a:t>(_.</a:t>
            </a:r>
            <a:r>
              <a:rPr lang="en-US" b="1" dirty="0" err="1" smtClean="0">
                <a:latin typeface="Courier New"/>
                <a:cs typeface="Courier New"/>
              </a:rPr>
              <a:t>amt</a:t>
            </a:r>
            <a:r>
              <a:rPr lang="en-US" b="1" dirty="0" smtClean="0">
                <a:latin typeface="Courier New"/>
                <a:cs typeface="Courier New"/>
              </a:rPr>
              <a:t> + "@" + _.date)</a:t>
            </a:r>
          </a:p>
          <a:p>
            <a:pPr lvl="1"/>
            <a:r>
              <a:rPr lang="en-US" b="1" dirty="0" err="1" smtClean="0">
                <a:latin typeface="Courier New"/>
                <a:cs typeface="Courier New"/>
              </a:rPr>
              <a:t>val</a:t>
            </a:r>
            <a:r>
              <a:rPr lang="en-US" b="1" dirty="0" smtClean="0">
                <a:latin typeface="Courier New"/>
                <a:cs typeface="Courier New"/>
              </a:rPr>
              <a:t> balance = </a:t>
            </a:r>
            <a:r>
              <a:rPr lang="en-US" b="1" dirty="0" err="1" smtClean="0">
                <a:latin typeface="Courier New"/>
                <a:cs typeface="Courier New"/>
              </a:rPr>
              <a:t>txns.map</a:t>
            </a:r>
            <a:r>
              <a:rPr lang="en-US" b="1" dirty="0" smtClean="0">
                <a:latin typeface="Courier New"/>
                <a:cs typeface="Courier New"/>
              </a:rPr>
              <a:t>(_.</a:t>
            </a:r>
            <a:r>
              <a:rPr lang="en-US" b="1" dirty="0" err="1" smtClean="0">
                <a:latin typeface="Courier New"/>
                <a:cs typeface="Courier New"/>
              </a:rPr>
              <a:t>amt</a:t>
            </a:r>
            <a:r>
              <a:rPr lang="en-US" b="1" dirty="0" smtClean="0">
                <a:latin typeface="Courier New"/>
                <a:cs typeface="Courier New"/>
              </a:rPr>
              <a:t>).</a:t>
            </a:r>
            <a:r>
              <a:rPr lang="en-US" b="1" dirty="0" smtClean="0">
                <a:latin typeface="Courier New"/>
                <a:cs typeface="Courier New"/>
              </a:rPr>
              <a:t>sum</a:t>
            </a:r>
            <a:endParaRPr lang="en-US" b="1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53233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RDDs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Based on RDD's element type</a:t>
            </a:r>
          </a:p>
          <a:p>
            <a:r>
              <a:rPr lang="en-US" dirty="0" err="1" smtClean="0"/>
              <a:t>PairRDDFunctions</a:t>
            </a:r>
            <a:r>
              <a:rPr lang="en-US" dirty="0" smtClean="0"/>
              <a:t> when RDD is of tuples</a:t>
            </a:r>
          </a:p>
          <a:p>
            <a:pPr lvl="1"/>
            <a:r>
              <a:rPr lang="en-US" dirty="0" err="1" smtClean="0"/>
              <a:t>aggregateByKey</a:t>
            </a:r>
            <a:r>
              <a:rPr lang="en-US" dirty="0" smtClean="0"/>
              <a:t>, </a:t>
            </a:r>
            <a:r>
              <a:rPr lang="en-US" dirty="0" err="1" smtClean="0"/>
              <a:t>cogroup</a:t>
            </a:r>
            <a:r>
              <a:rPr lang="en-US" dirty="0" smtClean="0"/>
              <a:t>, join, </a:t>
            </a:r>
            <a:r>
              <a:rPr lang="en-US" dirty="0" err="1" smtClean="0"/>
              <a:t>combineByKey</a:t>
            </a:r>
            <a:r>
              <a:rPr lang="en-US" dirty="0" smtClean="0"/>
              <a:t>, </a:t>
            </a:r>
            <a:r>
              <a:rPr lang="en-US" dirty="0" err="1" smtClean="0"/>
              <a:t>foldByKey</a:t>
            </a:r>
            <a:r>
              <a:rPr lang="en-US" dirty="0" smtClean="0"/>
              <a:t>, </a:t>
            </a:r>
            <a:r>
              <a:rPr lang="is-IS" dirty="0" smtClean="0"/>
              <a:t>…</a:t>
            </a:r>
            <a:endParaRPr lang="en-US" dirty="0" smtClean="0"/>
          </a:p>
          <a:p>
            <a:r>
              <a:rPr lang="en-US" dirty="0" err="1" smtClean="0"/>
              <a:t>DoubleRDDFunctions</a:t>
            </a:r>
            <a:r>
              <a:rPr lang="en-US" dirty="0" smtClean="0"/>
              <a:t> when RDD has Doubles (or convertible)</a:t>
            </a:r>
          </a:p>
          <a:p>
            <a:pPr lvl="1"/>
            <a:r>
              <a:rPr lang="en-US" dirty="0" smtClean="0"/>
              <a:t>mean, </a:t>
            </a:r>
            <a:r>
              <a:rPr lang="en-US" dirty="0" err="1" smtClean="0"/>
              <a:t>stdev</a:t>
            </a:r>
            <a:r>
              <a:rPr lang="en-US" dirty="0" smtClean="0"/>
              <a:t>, sum, variance, </a:t>
            </a:r>
            <a:r>
              <a:rPr lang="is-IS" dirty="0" smtClean="0"/>
              <a:t>…</a:t>
            </a:r>
            <a:endParaRPr lang="en-US" dirty="0" smtClean="0"/>
          </a:p>
          <a:p>
            <a:r>
              <a:rPr lang="en-US" dirty="0" err="1" smtClean="0"/>
              <a:t>NewHadoopRDD</a:t>
            </a:r>
            <a:endParaRPr lang="en-US" dirty="0"/>
          </a:p>
          <a:p>
            <a:pPr lvl="1"/>
            <a:r>
              <a:rPr lang="en-US" dirty="0" smtClean="0"/>
              <a:t>Old- and new-school </a:t>
            </a:r>
            <a:r>
              <a:rPr lang="en-US" dirty="0" err="1" smtClean="0"/>
              <a:t>Hadoop</a:t>
            </a:r>
            <a:r>
              <a:rPr lang="en-US" dirty="0" smtClean="0"/>
              <a:t> support</a:t>
            </a:r>
          </a:p>
          <a:p>
            <a:r>
              <a:rPr lang="en-US" dirty="0" err="1" smtClean="0"/>
              <a:t>JdbcRDD</a:t>
            </a:r>
            <a:endParaRPr lang="en-US" dirty="0" smtClean="0"/>
          </a:p>
          <a:p>
            <a:pPr lvl="1"/>
            <a:r>
              <a:rPr lang="en-US" dirty="0" smtClean="0"/>
              <a:t>Use SQL against JDBC as RDD's data source</a:t>
            </a:r>
          </a:p>
          <a:p>
            <a:r>
              <a:rPr lang="en-US" dirty="0" err="1" smtClean="0"/>
              <a:t>SequenceFileRDDFunctions</a:t>
            </a:r>
            <a:r>
              <a:rPr lang="en-US" dirty="0"/>
              <a:t> </a:t>
            </a:r>
            <a:r>
              <a:rPr lang="en-US" dirty="0" smtClean="0"/>
              <a:t>when RDD is of tuples</a:t>
            </a:r>
          </a:p>
          <a:p>
            <a:pPr lvl="1"/>
            <a:r>
              <a:rPr lang="en-US" dirty="0" err="1" smtClean="0"/>
              <a:t>saveAsSequenceFile</a:t>
            </a:r>
            <a:endParaRPr lang="en-US" dirty="0" smtClean="0"/>
          </a:p>
          <a:p>
            <a:r>
              <a:rPr lang="en-US" dirty="0" err="1" smtClean="0"/>
              <a:t>OrderedRDDFunctions</a:t>
            </a:r>
            <a:r>
              <a:rPr lang="en-US" dirty="0" smtClean="0"/>
              <a:t> when RDD of tuples with sortable key</a:t>
            </a:r>
          </a:p>
          <a:p>
            <a:pPr lvl="1"/>
            <a:r>
              <a:rPr lang="en-US" dirty="0" err="1" smtClean="0"/>
              <a:t>filterByRange</a:t>
            </a:r>
            <a:r>
              <a:rPr lang="en-US" dirty="0" smtClean="0"/>
              <a:t>, </a:t>
            </a:r>
            <a:r>
              <a:rPr lang="en-US" dirty="0" err="1" smtClean="0"/>
              <a:t>sortByKey</a:t>
            </a:r>
            <a:r>
              <a:rPr lang="en-US" dirty="0" smtClean="0"/>
              <a:t>, </a:t>
            </a:r>
            <a:r>
              <a:rPr lang="is-IS" dirty="0" smtClean="0"/>
              <a:t>…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6523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 RDDs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When an RDD's type is a tuple, an implicit adds </a:t>
            </a:r>
            <a:r>
              <a:rPr lang="en-US" dirty="0" err="1" smtClean="0"/>
              <a:t>PairRDDFunctions</a:t>
            </a:r>
            <a:endParaRPr lang="en-US" dirty="0" smtClean="0"/>
          </a:p>
          <a:p>
            <a:r>
              <a:rPr lang="en-US" dirty="0" smtClean="0"/>
              <a:t>Various key/value-related methods</a:t>
            </a:r>
          </a:p>
          <a:p>
            <a:pPr lvl="1"/>
            <a:r>
              <a:rPr lang="en-US" dirty="0" err="1" smtClean="0"/>
              <a:t>aggregateByKey</a:t>
            </a:r>
            <a:r>
              <a:rPr lang="en-US" dirty="0" smtClean="0"/>
              <a:t>, </a:t>
            </a:r>
            <a:r>
              <a:rPr lang="en-US" dirty="0" err="1" smtClean="0"/>
              <a:t>cogroup</a:t>
            </a:r>
            <a:r>
              <a:rPr lang="en-US" dirty="0" smtClean="0"/>
              <a:t>, </a:t>
            </a:r>
            <a:r>
              <a:rPr lang="en-US" dirty="0" err="1" smtClean="0"/>
              <a:t>collectAsMap</a:t>
            </a:r>
            <a:r>
              <a:rPr lang="en-US" dirty="0" smtClean="0"/>
              <a:t>, </a:t>
            </a:r>
            <a:r>
              <a:rPr lang="en-US" dirty="0" err="1" smtClean="0"/>
              <a:t>combineByKey</a:t>
            </a:r>
            <a:r>
              <a:rPr lang="en-US" dirty="0" smtClean="0"/>
              <a:t>, </a:t>
            </a:r>
            <a:r>
              <a:rPr lang="en-US" dirty="0" err="1" smtClean="0"/>
              <a:t>countByKey</a:t>
            </a:r>
            <a:r>
              <a:rPr lang="en-US" dirty="0" smtClean="0"/>
              <a:t>, </a:t>
            </a:r>
            <a:r>
              <a:rPr lang="en-US" dirty="0" err="1" smtClean="0"/>
              <a:t>foldByKey</a:t>
            </a:r>
            <a:r>
              <a:rPr lang="en-US" dirty="0" smtClean="0"/>
              <a:t>, join (and friends), </a:t>
            </a:r>
            <a:r>
              <a:rPr lang="en-US" dirty="0" err="1" smtClean="0"/>
              <a:t>reduceByKey</a:t>
            </a:r>
            <a:r>
              <a:rPr lang="en-US" dirty="0" smtClean="0"/>
              <a:t>, </a:t>
            </a:r>
            <a:r>
              <a:rPr lang="en-US" dirty="0" err="1" smtClean="0"/>
              <a:t>subtractByKey</a:t>
            </a:r>
            <a:r>
              <a:rPr lang="en-US" dirty="0" smtClean="0"/>
              <a:t>, </a:t>
            </a:r>
            <a:r>
              <a:rPr lang="en-US" dirty="0" err="1" smtClean="0"/>
              <a:t>mapValues</a:t>
            </a:r>
            <a:r>
              <a:rPr lang="en-US" dirty="0" smtClean="0"/>
              <a:t>, </a:t>
            </a:r>
            <a:r>
              <a:rPr lang="en-US" dirty="0" err="1" smtClean="0"/>
              <a:t>flatMapValues</a:t>
            </a:r>
            <a:r>
              <a:rPr lang="en-US" dirty="0" smtClean="0"/>
              <a:t>, </a:t>
            </a:r>
            <a:r>
              <a:rPr lang="is-I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068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PairRDDs</a:t>
            </a:r>
            <a:r>
              <a:rPr lang="en-US" dirty="0" smtClean="0"/>
              <a:t> Example:  </a:t>
            </a:r>
            <a:r>
              <a:rPr lang="en-US" dirty="0" err="1" smtClean="0"/>
              <a:t>aggregateByKey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Given </a:t>
            </a:r>
            <a:r>
              <a:rPr lang="en-US" b="1" dirty="0" smtClean="0">
                <a:latin typeface="Courier New"/>
                <a:cs typeface="Courier New"/>
              </a:rPr>
              <a:t>RDD[(</a:t>
            </a:r>
            <a:r>
              <a:rPr lang="en-US" b="1" dirty="0" err="1" smtClean="0">
                <a:latin typeface="Courier New"/>
                <a:cs typeface="Courier New"/>
              </a:rPr>
              <a:t>LocalDate,Int</a:t>
            </a:r>
            <a:r>
              <a:rPr lang="en-US" b="1" dirty="0" smtClean="0">
                <a:latin typeface="Courier New"/>
                <a:cs typeface="Courier New"/>
              </a:rPr>
              <a:t>)]</a:t>
            </a:r>
            <a:r>
              <a:rPr lang="en-US" dirty="0" smtClean="0"/>
              <a:t> representing entries of dates &amp; counts, calculate count totals for each date</a:t>
            </a:r>
          </a:p>
          <a:p>
            <a:r>
              <a:rPr lang="en-US" sz="1800" b="1" dirty="0" err="1" smtClean="0">
                <a:latin typeface="Courier New"/>
                <a:cs typeface="Courier New"/>
              </a:rPr>
              <a:t>val</a:t>
            </a:r>
            <a:r>
              <a:rPr lang="en-US" sz="1800" b="1" dirty="0" smtClean="0">
                <a:latin typeface="Courier New"/>
                <a:cs typeface="Courier New"/>
              </a:rPr>
              <a:t> intra = (total, count) </a:t>
            </a:r>
            <a:r>
              <a:rPr lang="en-US" sz="1800" b="1" dirty="0">
                <a:latin typeface="Courier New"/>
                <a:cs typeface="Courier New"/>
              </a:rPr>
              <a:t>=&gt; </a:t>
            </a:r>
            <a:r>
              <a:rPr lang="en-US" sz="1800" b="1" dirty="0" smtClean="0">
                <a:latin typeface="Courier New"/>
                <a:cs typeface="Courier New"/>
              </a:rPr>
              <a:t>total + count</a:t>
            </a:r>
          </a:p>
          <a:p>
            <a:pPr lvl="1"/>
            <a:r>
              <a:rPr lang="en-US" dirty="0" smtClean="0"/>
              <a:t>Function that is called </a:t>
            </a:r>
            <a:r>
              <a:rPr lang="en-US" i="1" dirty="0" smtClean="0"/>
              <a:t>within</a:t>
            </a:r>
            <a:r>
              <a:rPr lang="en-US" dirty="0" smtClean="0"/>
              <a:t> a given partition for each k/v pair</a:t>
            </a:r>
          </a:p>
          <a:p>
            <a:pPr lvl="1"/>
            <a:r>
              <a:rPr lang="en-US" dirty="0" smtClean="0"/>
              <a:t>Takes an accumulator and the current iteration's value</a:t>
            </a:r>
          </a:p>
          <a:p>
            <a:pPr lvl="1"/>
            <a:r>
              <a:rPr lang="en-US" dirty="0" smtClean="0"/>
              <a:t>Returns the result of combining them</a:t>
            </a:r>
          </a:p>
          <a:p>
            <a:r>
              <a:rPr lang="en-US" sz="1800" b="1" dirty="0" err="1" smtClean="0">
                <a:latin typeface="Courier New"/>
                <a:cs typeface="Courier New"/>
              </a:rPr>
              <a:t>val</a:t>
            </a:r>
            <a:r>
              <a:rPr lang="en-US" sz="1800" b="1" dirty="0" smtClean="0">
                <a:latin typeface="Courier New"/>
                <a:cs typeface="Courier New"/>
              </a:rPr>
              <a:t> inter = (total1, total2) </a:t>
            </a:r>
            <a:r>
              <a:rPr lang="en-US" sz="1800" b="1" dirty="0">
                <a:latin typeface="Courier New"/>
                <a:cs typeface="Courier New"/>
              </a:rPr>
              <a:t>=</a:t>
            </a:r>
            <a:r>
              <a:rPr lang="en-US" sz="1800" b="1" dirty="0" smtClean="0">
                <a:latin typeface="Courier New"/>
                <a:cs typeface="Courier New"/>
              </a:rPr>
              <a:t>&gt; total1 + total2</a:t>
            </a:r>
          </a:p>
          <a:p>
            <a:pPr lvl="1"/>
            <a:r>
              <a:rPr lang="en-US" dirty="0" smtClean="0"/>
              <a:t>Function that is called to combine values </a:t>
            </a:r>
            <a:r>
              <a:rPr lang="en-US" i="1" dirty="0" smtClean="0"/>
              <a:t>across</a:t>
            </a:r>
            <a:r>
              <a:rPr lang="en-US" dirty="0" smtClean="0"/>
              <a:t> partitions</a:t>
            </a:r>
          </a:p>
          <a:p>
            <a:pPr lvl="1"/>
            <a:r>
              <a:rPr lang="en-US" dirty="0" smtClean="0"/>
              <a:t>Takes the accumulated value from two partitions</a:t>
            </a:r>
          </a:p>
          <a:p>
            <a:pPr lvl="1"/>
            <a:r>
              <a:rPr lang="en-US" dirty="0" smtClean="0"/>
              <a:t>Returns the result of combining them</a:t>
            </a:r>
          </a:p>
          <a:p>
            <a:r>
              <a:rPr lang="en-US" sz="1800" b="1" dirty="0" err="1" smtClean="0">
                <a:latin typeface="Courier New"/>
                <a:cs typeface="Courier New"/>
              </a:rPr>
              <a:t>val</a:t>
            </a:r>
            <a:r>
              <a:rPr lang="en-US" sz="1800" b="1" dirty="0" smtClean="0">
                <a:latin typeface="Courier New"/>
                <a:cs typeface="Courier New"/>
              </a:rPr>
              <a:t> result =</a:t>
            </a:r>
            <a:br>
              <a:rPr lang="en-US" sz="1800" b="1" dirty="0" smtClean="0">
                <a:latin typeface="Courier New"/>
                <a:cs typeface="Courier New"/>
              </a:rPr>
            </a:br>
            <a:r>
              <a:rPr lang="en-US" sz="1800" b="1" dirty="0" smtClean="0">
                <a:latin typeface="Courier New"/>
                <a:cs typeface="Courier New"/>
              </a:rPr>
              <a:t>  </a:t>
            </a:r>
            <a:r>
              <a:rPr lang="en-US" sz="1800" b="1" dirty="0" err="1" smtClean="0">
                <a:latin typeface="Courier New"/>
                <a:cs typeface="Courier New"/>
              </a:rPr>
              <a:t>rdd.aggregateByKey</a:t>
            </a:r>
            <a:r>
              <a:rPr lang="en-US" sz="1800" b="1" dirty="0" smtClean="0">
                <a:latin typeface="Courier New"/>
                <a:cs typeface="Courier New"/>
              </a:rPr>
              <a:t>(0L)(intra, inter).</a:t>
            </a:r>
            <a:r>
              <a:rPr lang="en-US" sz="1800" b="1" dirty="0" err="1" smtClean="0">
                <a:latin typeface="Courier New"/>
                <a:cs typeface="Courier New"/>
              </a:rPr>
              <a:t>collectAsMap</a:t>
            </a:r>
            <a:endParaRPr lang="en-US" sz="2400" dirty="0" smtClean="0"/>
          </a:p>
          <a:p>
            <a:pPr marL="49213"/>
            <a:r>
              <a:rPr lang="en-US" dirty="0" smtClean="0"/>
              <a:t>Notice that the key (</a:t>
            </a:r>
            <a:r>
              <a:rPr lang="en-US" sz="2000" b="1" dirty="0" err="1" smtClean="0">
                <a:latin typeface="Courier New"/>
                <a:cs typeface="Courier New"/>
              </a:rPr>
              <a:t>LocalDate</a:t>
            </a:r>
            <a:r>
              <a:rPr lang="en-US" dirty="0" smtClean="0"/>
              <a:t>) is not involved in computation</a:t>
            </a:r>
            <a:endParaRPr lang="en-US" dirty="0"/>
          </a:p>
          <a:p>
            <a:endParaRPr lang="en-US" sz="1800" b="1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00562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RDDs are the most basic part of Spark</a:t>
            </a:r>
          </a:p>
          <a:p>
            <a:r>
              <a:rPr lang="en-US" dirty="0" smtClean="0"/>
              <a:t>Rich functionality</a:t>
            </a:r>
          </a:p>
          <a:p>
            <a:r>
              <a:rPr lang="en-US" dirty="0" smtClean="0"/>
              <a:t>Lazy evaluation</a:t>
            </a:r>
          </a:p>
          <a:p>
            <a:r>
              <a:rPr lang="en-US" dirty="0" smtClean="0"/>
              <a:t>Redundantly distributed across cluster</a:t>
            </a:r>
          </a:p>
          <a:p>
            <a:r>
              <a:rPr lang="en-US" dirty="0" smtClean="0"/>
              <a:t>Cacheable within cluster </a:t>
            </a:r>
            <a:r>
              <a:rPr lang="en-US" smtClean="0"/>
              <a:t>in memory and/or to disk</a:t>
            </a:r>
            <a:endParaRPr lang="en-US" dirty="0" smtClean="0"/>
          </a:p>
          <a:p>
            <a:r>
              <a:rPr lang="en-US" dirty="0" smtClean="0"/>
              <a:t>Readable from/writable to disk</a:t>
            </a:r>
          </a:p>
        </p:txBody>
      </p:sp>
    </p:spTree>
    <p:extLst>
      <p:ext uri="{BB962C8B-B14F-4D97-AF65-F5344CB8AC3E}">
        <p14:creationId xmlns:p14="http://schemas.microsoft.com/office/powerpoint/2010/main" val="29055801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003087"/>
      </a:dk2>
      <a:lt2>
        <a:srgbClr val="EEECE1"/>
      </a:lt2>
      <a:accent1>
        <a:srgbClr val="003087"/>
      </a:accent1>
      <a:accent2>
        <a:srgbClr val="009CDE"/>
      </a:accent2>
      <a:accent3>
        <a:srgbClr val="99999A"/>
      </a:accent3>
      <a:accent4>
        <a:srgbClr val="77E0C1"/>
      </a:accent4>
      <a:accent5>
        <a:srgbClr val="B0008E"/>
      </a:accent5>
      <a:accent6>
        <a:srgbClr val="FF8F1C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9999A"/>
        </a:solidFill>
        <a:ln>
          <a:noFill/>
        </a:ln>
        <a:effectLst/>
      </a:spPr>
      <a:bodyPr rtlCol="0" anchor="ctr"/>
      <a:lstStyle>
        <a:defPPr algn="ctr">
          <a:defRPr dirty="0" smtClean="0">
            <a:latin typeface="Arial"/>
            <a:cs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285750" indent="-285750">
          <a:lnSpc>
            <a:spcPct val="130000"/>
          </a:lnSpc>
          <a:spcBef>
            <a:spcPct val="20000"/>
          </a:spcBef>
          <a:buClr>
            <a:srgbClr val="009CDE"/>
          </a:buClr>
          <a:buSzPct val="100000"/>
          <a:buBlip>
            <a:blip xmlns:r="http://schemas.openxmlformats.org/officeDocument/2006/relationships" r:embed="rId1"/>
          </a:buBlip>
          <a:defRPr sz="1200" dirty="0" err="1">
            <a:solidFill>
              <a:srgbClr val="7F7F7F"/>
            </a:solidFill>
            <a:latin typeface="Arial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20049</TotalTime>
  <Words>434</Words>
  <Application>Microsoft Macintosh PowerPoint</Application>
  <PresentationFormat>On-screen Show (4:3)</PresentationFormat>
  <Paragraphs>84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Overview</vt:lpstr>
      <vt:lpstr>Set Operations</vt:lpstr>
      <vt:lpstr>Caching RDDs</vt:lpstr>
      <vt:lpstr>Using Case Classes with RDDs</vt:lpstr>
      <vt:lpstr>Other RDDs</vt:lpstr>
      <vt:lpstr>Pair RDDs</vt:lpstr>
      <vt:lpstr>PairRDDs Example:  aggregateByKey</vt:lpstr>
      <vt:lpstr>Conclusion</vt:lpstr>
    </vt:vector>
  </TitlesOfParts>
  <Company>fuseproject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Allie Packard</dc:creator>
  <cp:lastModifiedBy>Matthew Adams</cp:lastModifiedBy>
  <cp:revision>917</cp:revision>
  <cp:lastPrinted>2014-04-15T20:58:29Z</cp:lastPrinted>
  <dcterms:created xsi:type="dcterms:W3CDTF">2014-03-31T20:09:59Z</dcterms:created>
  <dcterms:modified xsi:type="dcterms:W3CDTF">2015-12-28T15:22:25Z</dcterms:modified>
</cp:coreProperties>
</file>