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D0ADA2-6EF7-5D44-97FD-8C9A383247AB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087"/>
    <a:srgbClr val="00A9F1"/>
    <a:srgbClr val="47B1E0"/>
    <a:srgbClr val="009CDE"/>
    <a:srgbClr val="99999A"/>
    <a:srgbClr val="77E0C1"/>
    <a:srgbClr val="B0008E"/>
    <a:srgbClr val="FF8F1C"/>
    <a:srgbClr val="00ACF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86" autoAdjust="0"/>
    <p:restoredTop sz="90361" autoAdjust="0"/>
  </p:normalViewPr>
  <p:slideViewPr>
    <p:cSldViewPr snapToObjects="1">
      <p:cViewPr varScale="1">
        <p:scale>
          <a:sx n="114" d="100"/>
          <a:sy n="114" d="100"/>
        </p:scale>
        <p:origin x="-112" y="-256"/>
      </p:cViewPr>
      <p:guideLst>
        <p:guide orient="horz" pos="3951"/>
        <p:guide orient="horz" pos="377"/>
        <p:guide pos="5471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58BF-E995-6B4A-A066-18CA04BBA799}" type="datetimeFigureOut">
              <a:rPr lang="en-US" smtClean="0"/>
              <a:pPr/>
              <a:t>1/13/16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47A9-C306-BB40-B7AB-6894368BB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9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695E9-1DC5-9344-A1C3-9069609C108C}" type="datetimeFigureOut">
              <a:rPr lang="en-US" smtClean="0"/>
              <a:pPr/>
              <a:t>1/13/16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F319C-988A-5846-9E9C-782AF287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6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319C-988A-5846-9E9C-782AF28753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5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81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76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baseline="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3" descr="Lady_taking_money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4"/>
          <a:stretch/>
        </p:blipFill>
        <p:spPr>
          <a:xfrm>
            <a:off x="4452776" y="0"/>
            <a:ext cx="4691224" cy="6234176"/>
          </a:xfrm>
          <a:prstGeom prst="rect">
            <a:avLst/>
          </a:prstGeom>
        </p:spPr>
      </p:pic>
      <p:sp>
        <p:nvSpPr>
          <p:cNvPr id="13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18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ibb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25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82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1211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32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0015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0015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640015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640015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63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54692" y="1648885"/>
            <a:ext cx="4394200" cy="3304116"/>
          </a:xfrm>
          <a:prstGeom prst="rect">
            <a:avLst/>
          </a:prstGeom>
        </p:spPr>
        <p:txBody>
          <a:bodyPr vert="horz"/>
          <a:lstStyle>
            <a:lvl1pPr marL="342900" indent="-342900"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5613" indent="-171450">
              <a:defRPr sz="1100">
                <a:solidFill>
                  <a:srgbClr val="7F7F7F"/>
                </a:solidFill>
                <a:latin typeface="Arial"/>
                <a:cs typeface="Arial"/>
              </a:defRPr>
            </a:lvl2pPr>
            <a:lvl3pPr marL="573088" indent="-117475">
              <a:defRPr sz="1000">
                <a:solidFill>
                  <a:srgbClr val="7F7F7F"/>
                </a:solidFill>
                <a:latin typeface="Arial"/>
                <a:cs typeface="Arial"/>
              </a:defRPr>
            </a:lvl3pPr>
          </a:lstStyle>
          <a:p>
            <a:pPr marL="285750" lvl="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1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3195638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Parallelogram 11"/>
          <p:cNvSpPr/>
          <p:nvPr userDrawn="1"/>
        </p:nvSpPr>
        <p:spPr>
          <a:xfrm>
            <a:off x="5943601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2006601"/>
            <a:ext cx="2651973" cy="40618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171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20737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95638" y="2156885"/>
            <a:ext cx="2547677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1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195638" y="2413000"/>
            <a:ext cx="2547677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93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3032" y="1295400"/>
            <a:ext cx="8231258" cy="4976284"/>
          </a:xfrm>
          <a:prstGeom prst="rect">
            <a:avLst/>
          </a:prstGeom>
        </p:spPr>
        <p:txBody>
          <a:bodyPr vert="horz"/>
          <a:lstStyle>
            <a:lvl1pPr marL="280988" indent="-280988">
              <a:buFont typeface="Arial"/>
              <a:buChar char="•"/>
              <a:defRPr sz="2200">
                <a:solidFill>
                  <a:srgbClr val="003087"/>
                </a:solidFill>
                <a:latin typeface="Arial"/>
                <a:cs typeface="Arial"/>
              </a:defRPr>
            </a:lvl1pPr>
            <a:lvl2pPr marL="512763" indent="-231775">
              <a:buFont typeface="Arial"/>
              <a:buChar char="•"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806450" indent="-293688">
              <a:buFont typeface="Arial"/>
              <a:buChar char="•"/>
              <a:defRPr sz="18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5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24391" y="1505237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18796" y="2943213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8796" y="1433630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1822648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Parallelogram 22"/>
          <p:cNvSpPr/>
          <p:nvPr userDrawn="1"/>
        </p:nvSpPr>
        <p:spPr>
          <a:xfrm>
            <a:off x="424391" y="3605773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8796" y="3534166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53032" y="3923184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Chevron 16"/>
          <p:cNvSpPr/>
          <p:nvPr userDrawn="1"/>
        </p:nvSpPr>
        <p:spPr>
          <a:xfrm>
            <a:off x="5334000" y="925104"/>
            <a:ext cx="609600" cy="5043897"/>
          </a:xfrm>
          <a:prstGeom prst="chevron">
            <a:avLst>
              <a:gd name="adj" fmla="val 89614"/>
            </a:avLst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8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95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Parallelogram 14"/>
          <p:cNvSpPr>
            <a:spLocks noChangeAspect="1"/>
          </p:cNvSpPr>
          <p:nvPr userDrawn="1"/>
        </p:nvSpPr>
        <p:spPr>
          <a:xfrm>
            <a:off x="5643036" y="1485255"/>
            <a:ext cx="2823633" cy="2491444"/>
          </a:xfrm>
          <a:prstGeom prst="parallelogram">
            <a:avLst>
              <a:gd name="adj" fmla="val 18333"/>
            </a:avLst>
          </a:pr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Parallelogram 15"/>
          <p:cNvSpPr>
            <a:spLocks noChangeAspect="1"/>
          </p:cNvSpPr>
          <p:nvPr userDrawn="1"/>
        </p:nvSpPr>
        <p:spPr>
          <a:xfrm>
            <a:off x="4211885" y="2431532"/>
            <a:ext cx="2963898" cy="2243667"/>
          </a:xfrm>
          <a:prstGeom prst="parallelogram">
            <a:avLst>
              <a:gd name="adj" fmla="val 19972"/>
            </a:avLst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7" name="Parallelogram 16"/>
          <p:cNvSpPr>
            <a:spLocks noChangeAspect="1"/>
          </p:cNvSpPr>
          <p:nvPr userDrawn="1"/>
        </p:nvSpPr>
        <p:spPr>
          <a:xfrm>
            <a:off x="5490636" y="3034655"/>
            <a:ext cx="2878665" cy="2654947"/>
          </a:xfrm>
          <a:prstGeom prst="parallelogram">
            <a:avLst>
              <a:gd name="adj" fmla="val 19972"/>
            </a:avLst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497921" y="262903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76476" y="16180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33723" y="5153942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56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843117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 userDrawn="1"/>
        </p:nvSpPr>
        <p:spPr>
          <a:xfrm>
            <a:off x="5707110" y="1847949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 userDrawn="1"/>
        </p:nvSpPr>
        <p:spPr>
          <a:xfrm>
            <a:off x="3077393" y="1843117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175253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779595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0851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076628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02405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16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arallelogram 16"/>
          <p:cNvSpPr/>
          <p:nvPr userDrawn="1"/>
        </p:nvSpPr>
        <p:spPr>
          <a:xfrm>
            <a:off x="577517" y="4061232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5836951" y="4066064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 userDrawn="1"/>
        </p:nvSpPr>
        <p:spPr>
          <a:xfrm>
            <a:off x="3207234" y="4061232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572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289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914696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70011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395788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021565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54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00601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82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403401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89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7018337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2514600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87547" y="6385568"/>
            <a:ext cx="2275253" cy="302199"/>
            <a:chOff x="4735147" y="6385568"/>
            <a:chExt cx="2275253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36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00600" y="6385568"/>
            <a:ext cx="2275253" cy="302199"/>
            <a:chOff x="4735147" y="6385568"/>
            <a:chExt cx="2275253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67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20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79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6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12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14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042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with bulleted text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7675" y="1490134"/>
            <a:ext cx="3424238" cy="352213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</p:txBody>
      </p:sp>
      <p:sp>
        <p:nvSpPr>
          <p:cNvPr id="1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</a:t>
            </a:r>
            <a:r>
              <a:rPr lang="en-US" sz="700" b="0" i="0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30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 userDrawn="1"/>
        </p:nvSpPr>
        <p:spPr>
          <a:xfrm>
            <a:off x="577517" y="3079645"/>
            <a:ext cx="2629717" cy="981587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CDE"/>
              </a:solidFill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5836951" y="3084477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 userDrawn="1"/>
        </p:nvSpPr>
        <p:spPr>
          <a:xfrm>
            <a:off x="3207234" y="3079645"/>
            <a:ext cx="2629717" cy="981587"/>
          </a:xfrm>
          <a:prstGeom prst="parallelogram">
            <a:avLst/>
          </a:pr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7517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5255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79120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702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9567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971139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4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6" name="Picture 15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88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1346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1346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346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36592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36592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6592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15554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15554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115554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400800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00800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400800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31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0" name="Picture 2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28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09370" y="86903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477980" y="193972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03700" y="304638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33381" y="86287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3381" y="19475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3381" y="2969334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72310" y="415502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472310" y="5269141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833381" y="40783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33381" y="5105255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62625" y="2457389"/>
            <a:ext cx="357859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9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91597" y="389579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8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6" name="Picture 2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0" name="Group 2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0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3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985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19201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3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85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56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50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35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5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81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9" r:id="rId2"/>
    <p:sldLayoutId id="2147483656" r:id="rId3"/>
    <p:sldLayoutId id="2147483666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55" r:id="rId10"/>
    <p:sldLayoutId id="2147483667" r:id="rId11"/>
    <p:sldLayoutId id="2147483674" r:id="rId12"/>
    <p:sldLayoutId id="2147483671" r:id="rId13"/>
    <p:sldLayoutId id="2147483668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73" r:id="rId24"/>
    <p:sldLayoutId id="2147483672" r:id="rId25"/>
    <p:sldLayoutId id="2147483650" r:id="rId26"/>
    <p:sldLayoutId id="2147483657" r:id="rId27"/>
    <p:sldLayoutId id="2147483665" r:id="rId28"/>
    <p:sldLayoutId id="2147483670" r:id="rId29"/>
    <p:sldLayoutId id="2147483679" r:id="rId30"/>
    <p:sldLayoutId id="2147483677" r:id="rId31"/>
    <p:sldLayoutId id="2147483676" r:id="rId32"/>
    <p:sldLayoutId id="2147483675" r:id="rId33"/>
    <p:sldLayoutId id="2147483678" r:id="rId34"/>
    <p:sldLayoutId id="2147483649" r:id="rId35"/>
    <p:sldLayoutId id="2147483669" r:id="rId36"/>
    <p:sldLayoutId id="2147483690" r:id="rId3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Fundamentals of HBase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9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In addition to real time queries with client API, HBase has tight integration with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 framework for data analysis</a:t>
            </a:r>
          </a:p>
          <a:p>
            <a:pPr lvl="1"/>
            <a:r>
              <a:rPr lang="en-US" dirty="0" smtClean="0"/>
              <a:t>Client access through the </a:t>
            </a:r>
            <a:r>
              <a:rPr lang="en-US" sz="18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org.apache.hadoop.hbase.mapreduce</a:t>
            </a:r>
            <a:r>
              <a:rPr lang="en-US" dirty="0" smtClean="0"/>
              <a:t> package</a:t>
            </a:r>
          </a:p>
          <a:p>
            <a:r>
              <a:rPr lang="en-US" dirty="0" err="1" smtClean="0"/>
              <a:t>MapReduce</a:t>
            </a:r>
            <a:r>
              <a:rPr lang="en-US" dirty="0" smtClean="0"/>
              <a:t> is designed to process terabytes of data in a scalable way</a:t>
            </a:r>
          </a:p>
          <a:p>
            <a:r>
              <a:rPr lang="en-US" dirty="0" smtClean="0"/>
              <a:t>Performance scales linearly with the number of physical machines added through a divide and conquer approach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096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HBase </a:t>
            </a:r>
            <a:r>
              <a:rPr lang="en-US" dirty="0" err="1" smtClean="0"/>
              <a:t>MapReduce</a:t>
            </a:r>
            <a:r>
              <a:rPr lang="en-US" dirty="0" smtClean="0"/>
              <a:t> Diagram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 descr="MapReduc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29992"/>
            <a:ext cx="6324600" cy="537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94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CAP Theorem also known as Brewer's theorem states that it is impossible for a distributed computer system to provide all three of the following guarantees:</a:t>
            </a:r>
          </a:p>
          <a:p>
            <a:pPr lvl="1"/>
            <a:r>
              <a:rPr lang="en-US" b="1" dirty="0" smtClean="0"/>
              <a:t>Consistency</a:t>
            </a:r>
            <a:r>
              <a:rPr lang="en-US" dirty="0" smtClean="0"/>
              <a:t> – all nodes see the same data at the same time</a:t>
            </a:r>
          </a:p>
          <a:p>
            <a:pPr lvl="1"/>
            <a:r>
              <a:rPr lang="en-US" b="1" dirty="0" smtClean="0"/>
              <a:t>Availability</a:t>
            </a:r>
            <a:r>
              <a:rPr lang="en-US" dirty="0" smtClean="0"/>
              <a:t> – a guarantee that every request receives a response about whether it succeeded or failed</a:t>
            </a:r>
          </a:p>
          <a:p>
            <a:pPr lvl="1"/>
            <a:r>
              <a:rPr lang="en-US" b="1" dirty="0" smtClean="0"/>
              <a:t>Partition tolerance </a:t>
            </a:r>
            <a:r>
              <a:rPr lang="en-US" dirty="0" smtClean="0"/>
              <a:t>– the system continues to operate despite arbitrary partitioning due to network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273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current </a:t>
            </a:r>
            <a:r>
              <a:rPr lang="en-US" dirty="0" err="1"/>
              <a:t>NoSQL</a:t>
            </a:r>
            <a:r>
              <a:rPr lang="en-US" dirty="0"/>
              <a:t> databases achieve different combinations of the CAP theorem</a:t>
            </a:r>
          </a:p>
          <a:p>
            <a:pPr lvl="1"/>
            <a:r>
              <a:rPr lang="en-US" dirty="0"/>
              <a:t>CA – Single site cluster, all nodes are always in contact. When a partition occurs, the system blocks</a:t>
            </a:r>
          </a:p>
          <a:p>
            <a:pPr lvl="1"/>
            <a:r>
              <a:rPr lang="en-US" dirty="0"/>
              <a:t>CP – Some data may not be accessible, but the rest is still consistent/accurate</a:t>
            </a:r>
          </a:p>
          <a:p>
            <a:pPr lvl="1"/>
            <a:r>
              <a:rPr lang="en-US" dirty="0"/>
              <a:t>AP – System is still available under partitioning, but some of the data returned may be inaccurate</a:t>
            </a:r>
          </a:p>
          <a:p>
            <a:endParaRPr lang="en-US" dirty="0" smtClean="0"/>
          </a:p>
          <a:p>
            <a:r>
              <a:rPr lang="en-US" dirty="0" smtClean="0"/>
              <a:t>HBase is a </a:t>
            </a:r>
            <a:r>
              <a:rPr lang="en-US" b="1" dirty="0" smtClean="0"/>
              <a:t>CP</a:t>
            </a:r>
            <a:r>
              <a:rPr lang="en-US" dirty="0" smtClean="0"/>
              <a:t> type system</a:t>
            </a:r>
          </a:p>
        </p:txBody>
      </p:sp>
    </p:spTree>
    <p:extLst>
      <p:ext uri="{BB962C8B-B14F-4D97-AF65-F5344CB8AC3E}">
        <p14:creationId xmlns:p14="http://schemas.microsoft.com/office/powerpoint/2010/main" val="522979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Illustrated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143000"/>
            <a:ext cx="68961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3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What is HBase?</a:t>
            </a:r>
          </a:p>
          <a:p>
            <a:r>
              <a:rPr lang="en-US" dirty="0" smtClean="0"/>
              <a:t>History of HBase</a:t>
            </a:r>
          </a:p>
          <a:p>
            <a:pPr lvl="1"/>
            <a:r>
              <a:rPr lang="en-US" dirty="0" smtClean="0"/>
              <a:t>Relationship to </a:t>
            </a:r>
            <a:r>
              <a:rPr lang="en-US" dirty="0" err="1" smtClean="0"/>
              <a:t>BigTable</a:t>
            </a:r>
            <a:endParaRPr lang="en-US" dirty="0" smtClean="0"/>
          </a:p>
          <a:p>
            <a:r>
              <a:rPr lang="en-US" dirty="0" smtClean="0"/>
              <a:t>Major Components</a:t>
            </a:r>
          </a:p>
          <a:p>
            <a:r>
              <a:rPr lang="en-US" dirty="0" smtClean="0"/>
              <a:t>Client API</a:t>
            </a:r>
          </a:p>
          <a:p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CAP Theorem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2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is HBase?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Top level Apache project</a:t>
            </a:r>
          </a:p>
          <a:p>
            <a:r>
              <a:rPr lang="en-US" dirty="0" smtClean="0"/>
              <a:t>Distributed, horizontally scalable, non-relational database</a:t>
            </a:r>
          </a:p>
          <a:p>
            <a:r>
              <a:rPr lang="en-US" dirty="0" smtClean="0"/>
              <a:t>Runs on top of </a:t>
            </a:r>
            <a:r>
              <a:rPr lang="en-US" dirty="0" err="1" smtClean="0"/>
              <a:t>Hadoop</a:t>
            </a:r>
            <a:r>
              <a:rPr lang="en-US" dirty="0" smtClean="0"/>
              <a:t> file system (HDFS)</a:t>
            </a:r>
          </a:p>
          <a:p>
            <a:r>
              <a:rPr lang="en-US" dirty="0" smtClean="0"/>
              <a:t>Column based database</a:t>
            </a:r>
          </a:p>
          <a:p>
            <a:r>
              <a:rPr lang="en-US" dirty="0" smtClean="0"/>
              <a:t>Supports linear scalability, automatic failover, automatic </a:t>
            </a:r>
            <a:r>
              <a:rPr lang="en-US" dirty="0" err="1" smtClean="0"/>
              <a:t>sharding</a:t>
            </a:r>
            <a:endParaRPr lang="en-US" dirty="0" smtClean="0"/>
          </a:p>
          <a:p>
            <a:r>
              <a:rPr lang="en-US" dirty="0" smtClean="0"/>
              <a:t>HBase tables can be used as input and output for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 jobs</a:t>
            </a:r>
          </a:p>
          <a:p>
            <a:r>
              <a:rPr lang="en-US" dirty="0" smtClean="0"/>
              <a:t>API can be accessed in a number of different ways</a:t>
            </a:r>
          </a:p>
        </p:txBody>
      </p:sp>
    </p:spTree>
    <p:extLst>
      <p:ext uri="{BB962C8B-B14F-4D97-AF65-F5344CB8AC3E}">
        <p14:creationId xmlns:p14="http://schemas.microsoft.com/office/powerpoint/2010/main" val="70510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BigTable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In 2006, Google published a paper titled </a:t>
            </a:r>
            <a:r>
              <a:rPr lang="en-US" i="1" dirty="0" err="1" smtClean="0"/>
              <a:t>BigTable</a:t>
            </a:r>
            <a:r>
              <a:rPr lang="en-US" i="1" dirty="0" smtClean="0"/>
              <a:t>: A Distributed Storage System for Structured Data</a:t>
            </a:r>
          </a:p>
          <a:p>
            <a:endParaRPr lang="en-US" i="1" dirty="0"/>
          </a:p>
          <a:p>
            <a:r>
              <a:rPr lang="en-US" i="1" dirty="0" smtClean="0"/>
              <a:t>"</a:t>
            </a:r>
            <a:r>
              <a:rPr lang="en-US" i="1" dirty="0" err="1" smtClean="0"/>
              <a:t>Bigtable</a:t>
            </a:r>
            <a:r>
              <a:rPr lang="en-US" i="1" dirty="0" smtClean="0"/>
              <a:t> is a distributed storage system for managing structured data that is designed to scale to a very large scale: petabytes of data across thousands of commodity servers.</a:t>
            </a:r>
          </a:p>
          <a:p>
            <a:endParaRPr lang="en-US" i="1" dirty="0"/>
          </a:p>
          <a:p>
            <a:pPr marL="280988" lvl="1" indent="0">
              <a:buNone/>
            </a:pPr>
            <a:r>
              <a:rPr lang="is-IS" i="1" dirty="0" smtClean="0"/>
              <a:t>… a sparse, distributed, persistent multi-dimensional sorted map."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6269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BigTable</a:t>
            </a:r>
            <a:r>
              <a:rPr lang="en-US" dirty="0" smtClean="0"/>
              <a:t> in Production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BigTable</a:t>
            </a:r>
            <a:r>
              <a:rPr lang="en-US" dirty="0"/>
              <a:t> has been in production since 2004 at Google and powers almost all of their services</a:t>
            </a:r>
          </a:p>
          <a:p>
            <a:pPr lvl="1"/>
            <a:r>
              <a:rPr lang="en-US" dirty="0"/>
              <a:t>Search (of course!)</a:t>
            </a:r>
          </a:p>
          <a:p>
            <a:pPr lvl="1"/>
            <a:r>
              <a:rPr lang="en-US" dirty="0"/>
              <a:t>Gmail</a:t>
            </a:r>
          </a:p>
          <a:p>
            <a:pPr lvl="1"/>
            <a:r>
              <a:rPr lang="en-US" dirty="0"/>
              <a:t>Google Earth</a:t>
            </a:r>
          </a:p>
          <a:p>
            <a:pPr lvl="1"/>
            <a:r>
              <a:rPr lang="en-US" dirty="0"/>
              <a:t>Google Finance</a:t>
            </a:r>
          </a:p>
          <a:p>
            <a:pPr lvl="1"/>
            <a:r>
              <a:rPr lang="en-US" dirty="0"/>
              <a:t>Google Analytics</a:t>
            </a:r>
          </a:p>
          <a:p>
            <a:pPr lvl="1"/>
            <a:r>
              <a:rPr lang="en-US" dirty="0"/>
              <a:t>AdSense</a:t>
            </a:r>
          </a:p>
          <a:p>
            <a:pPr lvl="1"/>
            <a:r>
              <a:rPr lang="en-US" dirty="0" err="1"/>
              <a:t>AdWords</a:t>
            </a:r>
            <a:endParaRPr lang="en-US" dirty="0"/>
          </a:p>
          <a:p>
            <a:pPr lvl="1"/>
            <a:r>
              <a:rPr lang="en-US" dirty="0"/>
              <a:t>and more</a:t>
            </a:r>
            <a:r>
              <a:rPr lang="en-US"/>
              <a:t>.</a:t>
            </a:r>
            <a:r>
              <a:rPr lang="en-US" smtClean="0"/>
              <a:t>.</a:t>
            </a:r>
            <a:endParaRPr lang="en-US" dirty="0" smtClean="0"/>
          </a:p>
          <a:p>
            <a:r>
              <a:rPr lang="en-US" dirty="0" err="1" smtClean="0"/>
              <a:t>BigTable</a:t>
            </a:r>
            <a:r>
              <a:rPr lang="en-US" dirty="0" smtClean="0"/>
              <a:t> </a:t>
            </a:r>
            <a:r>
              <a:rPr lang="en-US" dirty="0"/>
              <a:t>runs against Google File </a:t>
            </a:r>
            <a:r>
              <a:rPr lang="en-US" dirty="0" err="1"/>
              <a:t>Sytstem</a:t>
            </a:r>
            <a:r>
              <a:rPr lang="en-US" dirty="0"/>
              <a:t> (GFS) which is analogous to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smtClean="0"/>
              <a:t>Distributed File </a:t>
            </a:r>
            <a:r>
              <a:rPr lang="en-US" dirty="0"/>
              <a:t>System (HDFS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436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HBase fit in?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HBase was created in 2007 at </a:t>
            </a:r>
            <a:r>
              <a:rPr lang="en-US" dirty="0" err="1" smtClean="0"/>
              <a:t>Powerset</a:t>
            </a:r>
            <a:endParaRPr lang="en-US" dirty="0" smtClean="0"/>
          </a:p>
          <a:p>
            <a:pPr lvl="1"/>
            <a:r>
              <a:rPr lang="en-US" dirty="0" smtClean="0"/>
              <a:t>Implementation based on </a:t>
            </a:r>
            <a:r>
              <a:rPr lang="en-US" dirty="0" err="1" smtClean="0"/>
              <a:t>BigTable</a:t>
            </a:r>
            <a:r>
              <a:rPr lang="en-US" dirty="0" smtClean="0"/>
              <a:t> paper</a:t>
            </a:r>
          </a:p>
          <a:p>
            <a:r>
              <a:rPr lang="en-US" dirty="0" smtClean="0"/>
              <a:t>Initially a </a:t>
            </a:r>
            <a:r>
              <a:rPr lang="en-US" dirty="0" err="1" smtClean="0"/>
              <a:t>Hadoop</a:t>
            </a:r>
            <a:r>
              <a:rPr lang="en-US" dirty="0" smtClean="0"/>
              <a:t> sub project in 2008</a:t>
            </a:r>
          </a:p>
          <a:p>
            <a:r>
              <a:rPr lang="en-US" dirty="0" smtClean="0"/>
              <a:t>Became an Apache top level project in 2010</a:t>
            </a:r>
          </a:p>
          <a:p>
            <a:r>
              <a:rPr lang="en-US" dirty="0" smtClean="0"/>
              <a:t>HBase 1.0.0 released in February 2015</a:t>
            </a:r>
          </a:p>
          <a:p>
            <a:r>
              <a:rPr lang="en-US" dirty="0" smtClean="0"/>
              <a:t>Used by major web companies</a:t>
            </a:r>
          </a:p>
          <a:p>
            <a:pPr lvl="1"/>
            <a:r>
              <a:rPr lang="en-US" dirty="0" smtClean="0"/>
              <a:t>Facebook for messaging</a:t>
            </a:r>
          </a:p>
          <a:p>
            <a:pPr lvl="1"/>
            <a:r>
              <a:rPr lang="en-US" dirty="0" smtClean="0"/>
              <a:t>LinkedIn</a:t>
            </a:r>
          </a:p>
          <a:p>
            <a:pPr lvl="1"/>
            <a:r>
              <a:rPr lang="en-US" dirty="0" err="1" smtClean="0"/>
              <a:t>Neflix</a:t>
            </a:r>
            <a:endParaRPr lang="en-US" dirty="0" smtClean="0"/>
          </a:p>
          <a:p>
            <a:pPr lvl="1"/>
            <a:r>
              <a:rPr lang="en-US" dirty="0" err="1" smtClean="0"/>
              <a:t>Spotify</a:t>
            </a:r>
            <a:endParaRPr lang="en-US" dirty="0" smtClean="0"/>
          </a:p>
          <a:p>
            <a:pPr lvl="1"/>
            <a:r>
              <a:rPr lang="en-US" dirty="0" smtClean="0"/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426770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HBase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Client library (API)</a:t>
            </a:r>
          </a:p>
          <a:p>
            <a:r>
              <a:rPr lang="en-US" dirty="0" smtClean="0"/>
              <a:t>At least one Master Server</a:t>
            </a:r>
          </a:p>
          <a:p>
            <a:pPr lvl="1"/>
            <a:r>
              <a:rPr lang="en-US" dirty="0" smtClean="0"/>
              <a:t>Responsible for load balancing of regions to region servers</a:t>
            </a:r>
          </a:p>
          <a:p>
            <a:pPr lvl="1"/>
            <a:r>
              <a:rPr lang="en-US" dirty="0" smtClean="0"/>
              <a:t>Uses </a:t>
            </a:r>
            <a:r>
              <a:rPr lang="en-US" i="1" dirty="0" smtClean="0"/>
              <a:t>Apache Zookeeper, </a:t>
            </a:r>
            <a:r>
              <a:rPr lang="en-US" dirty="0" smtClean="0"/>
              <a:t>a distributed coordination service which is its own open source project</a:t>
            </a:r>
            <a:endParaRPr lang="en-US" i="1" dirty="0" smtClean="0"/>
          </a:p>
          <a:p>
            <a:r>
              <a:rPr lang="en-US" dirty="0" smtClean="0"/>
              <a:t>Many Region Servers</a:t>
            </a:r>
          </a:p>
          <a:p>
            <a:pPr lvl="1"/>
            <a:r>
              <a:rPr lang="en-US" dirty="0" smtClean="0"/>
              <a:t>Can be added or removed while system is running</a:t>
            </a:r>
          </a:p>
          <a:p>
            <a:pPr lvl="1"/>
            <a:r>
              <a:rPr lang="en-US" dirty="0" smtClean="0"/>
              <a:t>Responsible for all read and write requests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35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HBase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 descr="hbase_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85" y="920013"/>
            <a:ext cx="8009639" cy="515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8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HBase </a:t>
            </a:r>
            <a:r>
              <a:rPr lang="en-US" dirty="0"/>
              <a:t>is written in Java and so is the client API</a:t>
            </a:r>
          </a:p>
          <a:p>
            <a:pPr lvl="1"/>
            <a:r>
              <a:rPr lang="en-US" dirty="0"/>
              <a:t>Primary client interface is in the </a:t>
            </a:r>
            <a:r>
              <a:rPr lang="en-US" sz="1800" dirty="0" err="1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org.apache.hadoop.hbase.client</a:t>
            </a:r>
            <a:r>
              <a:rPr lang="en-US" dirty="0"/>
              <a:t> </a:t>
            </a:r>
            <a:r>
              <a:rPr lang="en-US" dirty="0" smtClean="0"/>
              <a:t>package</a:t>
            </a:r>
          </a:p>
          <a:p>
            <a:r>
              <a:rPr lang="en-US" dirty="0"/>
              <a:t>Access to HBase is possible in virtually every other language as well</a:t>
            </a:r>
          </a:p>
          <a:p>
            <a:pPr lvl="1"/>
            <a:r>
              <a:rPr lang="en-US" dirty="0"/>
              <a:t>REST</a:t>
            </a:r>
          </a:p>
          <a:p>
            <a:pPr lvl="1"/>
            <a:r>
              <a:rPr lang="en-US" dirty="0" smtClean="0"/>
              <a:t>Thrift (developed by Facebook)</a:t>
            </a:r>
            <a:endParaRPr lang="en-US" dirty="0"/>
          </a:p>
          <a:p>
            <a:pPr lvl="1"/>
            <a:r>
              <a:rPr lang="en-US" dirty="0"/>
              <a:t>Apache </a:t>
            </a:r>
            <a:r>
              <a:rPr lang="en-US" dirty="0" smtClean="0"/>
              <a:t>Avro</a:t>
            </a:r>
          </a:p>
          <a:p>
            <a:r>
              <a:rPr lang="en-US" dirty="0" smtClean="0"/>
              <a:t>Thrift </a:t>
            </a:r>
            <a:r>
              <a:rPr lang="en-US" dirty="0"/>
              <a:t>and </a:t>
            </a:r>
            <a:r>
              <a:rPr lang="en-US" dirty="0" smtClean="0"/>
              <a:t>Avro are RPC layers and may be considered if the verbosity of plain text with REST is an issue</a:t>
            </a:r>
          </a:p>
          <a:p>
            <a:r>
              <a:rPr lang="en-US" dirty="0" smtClean="0"/>
              <a:t>HBase ships with auxiliary servers for all three</a:t>
            </a:r>
          </a:p>
        </p:txBody>
      </p:sp>
    </p:spTree>
    <p:extLst>
      <p:ext uri="{BB962C8B-B14F-4D97-AF65-F5344CB8AC3E}">
        <p14:creationId xmlns:p14="http://schemas.microsoft.com/office/powerpoint/2010/main" val="966432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3087"/>
      </a:dk2>
      <a:lt2>
        <a:srgbClr val="EEECE1"/>
      </a:lt2>
      <a:accent1>
        <a:srgbClr val="003087"/>
      </a:accent1>
      <a:accent2>
        <a:srgbClr val="009CDE"/>
      </a:accent2>
      <a:accent3>
        <a:srgbClr val="99999A"/>
      </a:accent3>
      <a:accent4>
        <a:srgbClr val="77E0C1"/>
      </a:accent4>
      <a:accent5>
        <a:srgbClr val="B0008E"/>
      </a:accent5>
      <a:accent6>
        <a:srgbClr val="FF8F1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A"/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lnSpc>
            <a:spcPct val="130000"/>
          </a:lnSpc>
          <a:spcBef>
            <a:spcPct val="20000"/>
          </a:spcBef>
          <a:buClr>
            <a:srgbClr val="009CDE"/>
          </a:buClr>
          <a:buSzPct val="100000"/>
          <a:buBlip>
            <a:blip xmlns:r="http://schemas.openxmlformats.org/officeDocument/2006/relationships" r:embed="rId1"/>
          </a:buBlip>
          <a:defRPr sz="1200" dirty="0" err="1">
            <a:solidFill>
              <a:srgbClr val="7F7F7F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19986</TotalTime>
  <Words>608</Words>
  <Application>Microsoft Macintosh PowerPoint</Application>
  <PresentationFormat>On-screen Show (4:3)</PresentationFormat>
  <Paragraphs>98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Overview</vt:lpstr>
      <vt:lpstr>What is HBase?</vt:lpstr>
      <vt:lpstr>Google BigTable </vt:lpstr>
      <vt:lpstr>BigTable in Production</vt:lpstr>
      <vt:lpstr>How does HBase fit in?</vt:lpstr>
      <vt:lpstr>Components of HBase</vt:lpstr>
      <vt:lpstr>HBase Components</vt:lpstr>
      <vt:lpstr>Client API</vt:lpstr>
      <vt:lpstr>MapReduce</vt:lpstr>
      <vt:lpstr>HBase MapReduce Diagram</vt:lpstr>
      <vt:lpstr>CAP Theorem</vt:lpstr>
      <vt:lpstr>NoSQL Databases</vt:lpstr>
      <vt:lpstr>CAP Illustrated</vt:lpstr>
    </vt:vector>
  </TitlesOfParts>
  <Company>fuseproject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Allie Packard</dc:creator>
  <cp:lastModifiedBy>Barrett Cervenka</cp:lastModifiedBy>
  <cp:revision>731</cp:revision>
  <cp:lastPrinted>2014-04-15T20:58:29Z</cp:lastPrinted>
  <dcterms:created xsi:type="dcterms:W3CDTF">2014-03-31T20:09:59Z</dcterms:created>
  <dcterms:modified xsi:type="dcterms:W3CDTF">2016-01-14T18:47:12Z</dcterms:modified>
</cp:coreProperties>
</file>