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7" r:id="rId12"/>
    <p:sldId id="336" r:id="rId13"/>
    <p:sldId id="338" r:id="rId14"/>
    <p:sldId id="339" r:id="rId15"/>
    <p:sldId id="341" r:id="rId16"/>
    <p:sldId id="342" r:id="rId17"/>
    <p:sldId id="343" r:id="rId18"/>
    <p:sldId id="344" r:id="rId19"/>
    <p:sldId id="34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7"/>
            <p14:sldId id="336"/>
            <p14:sldId id="338"/>
            <p14:sldId id="339"/>
            <p14:sldId id="341"/>
            <p14:sldId id="342"/>
            <p14:sldId id="343"/>
            <p14:sldId id="344"/>
            <p14:sldId id="34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6" autoAdjust="0"/>
    <p:restoredTop sz="90361" autoAdjust="0"/>
  </p:normalViewPr>
  <p:slideViewPr>
    <p:cSldViewPr snapToObjects="1">
      <p:cViewPr varScale="1">
        <p:scale>
          <a:sx n="114" d="100"/>
          <a:sy n="114" d="100"/>
        </p:scale>
        <p:origin x="-112" y="-256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Understanding HBase Table Structure and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Server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bk_system-admin-guide-20140829-image_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12" y="1143000"/>
            <a:ext cx="813523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6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HBase is comprised of one master server and many region servers</a:t>
            </a:r>
          </a:p>
          <a:p>
            <a:r>
              <a:rPr lang="en-US" dirty="0" smtClean="0"/>
              <a:t>Apache Zookeeper is a separate open source project and the master server uses this to assign regions to region servers</a:t>
            </a:r>
          </a:p>
          <a:p>
            <a:r>
              <a:rPr lang="en-US" dirty="0" smtClean="0"/>
              <a:t>Comparable system is Google's Chubby for </a:t>
            </a:r>
            <a:r>
              <a:rPr lang="en-US" dirty="0" err="1" smtClean="0"/>
              <a:t>BigTable</a:t>
            </a:r>
            <a:endParaRPr lang="en-US" dirty="0" smtClean="0"/>
          </a:p>
          <a:p>
            <a:r>
              <a:rPr lang="en-US" dirty="0" smtClean="0"/>
              <a:t>Critical component – without it, HBase is not operational</a:t>
            </a:r>
          </a:p>
        </p:txBody>
      </p:sp>
    </p:spTree>
    <p:extLst>
      <p:ext uri="{BB962C8B-B14F-4D97-AF65-F5344CB8AC3E}">
        <p14:creationId xmlns:p14="http://schemas.microsoft.com/office/powerpoint/2010/main" val="377465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Data is stored in HFiles which are persistent and ordered immutable maps from keys to values</a:t>
            </a:r>
          </a:p>
          <a:p>
            <a:r>
              <a:rPr lang="en-US" dirty="0" smtClean="0"/>
              <a:t>Default block size is 64 KB but can be configured</a:t>
            </a:r>
          </a:p>
          <a:p>
            <a:r>
              <a:rPr lang="en-US" dirty="0" smtClean="0"/>
              <a:t>Store files are saved in the </a:t>
            </a:r>
            <a:r>
              <a:rPr lang="en-US" dirty="0" err="1" smtClean="0"/>
              <a:t>Hadoop</a:t>
            </a:r>
            <a:r>
              <a:rPr lang="en-US" dirty="0" smtClean="0"/>
              <a:t> Distributed File System (HDFS)</a:t>
            </a:r>
          </a:p>
          <a:p>
            <a:r>
              <a:rPr lang="en-US" dirty="0" smtClean="0"/>
              <a:t>When data is updated, it is written to a write-ahead log (WAL) and then stored in an in-memory store</a:t>
            </a:r>
          </a:p>
          <a:p>
            <a:r>
              <a:rPr lang="en-US" dirty="0" smtClean="0"/>
              <a:t>When the memory store exceeds a maximum value, it is flushed as an HFile to disk</a:t>
            </a:r>
          </a:p>
          <a:p>
            <a:r>
              <a:rPr lang="en-US" dirty="0" smtClean="0"/>
              <a:t>After the flush, the commit logs are discarded up to the last </a:t>
            </a:r>
            <a:r>
              <a:rPr lang="en-US" dirty="0" err="1" smtClean="0"/>
              <a:t>unflushed</a:t>
            </a:r>
            <a:r>
              <a:rPr lang="en-US" dirty="0" smtClean="0"/>
              <a:t> modification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6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 Illustrated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wal-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8" y="838200"/>
            <a:ext cx="9000239" cy="51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9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HFiles are immutable! You can not delete values immediately</a:t>
            </a:r>
          </a:p>
          <a:p>
            <a:r>
              <a:rPr lang="en-US" dirty="0" smtClean="0"/>
              <a:t>When a delete request is issued, a </a:t>
            </a:r>
            <a:r>
              <a:rPr lang="en-US" i="1" dirty="0" smtClean="0"/>
              <a:t>tombstone marker </a:t>
            </a:r>
            <a:r>
              <a:rPr lang="en-US" dirty="0" smtClean="0"/>
              <a:t>is written to indicate that the key has been deleted</a:t>
            </a:r>
          </a:p>
          <a:p>
            <a:r>
              <a:rPr lang="en-US" dirty="0" smtClean="0"/>
              <a:t>During retrieval, the delete markers mask out the actual values from clients</a:t>
            </a:r>
          </a:p>
          <a:p>
            <a:r>
              <a:rPr lang="en-US" dirty="0" smtClean="0"/>
              <a:t>The data is actually deleted during the compaction process which is an internal housekeeping process that will trigger about once every 24 hours (or manually via an API call)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47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 Recap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Table – has many rows</a:t>
            </a:r>
          </a:p>
          <a:p>
            <a:r>
              <a:rPr lang="en-US" dirty="0" smtClean="0"/>
              <a:t>Row – atomic key/value container, with one row key</a:t>
            </a:r>
          </a:p>
          <a:p>
            <a:r>
              <a:rPr lang="en-US" dirty="0" smtClean="0"/>
              <a:t>Column Family – divide columns into physical files</a:t>
            </a:r>
          </a:p>
          <a:p>
            <a:r>
              <a:rPr lang="en-US" dirty="0" smtClean="0"/>
              <a:t>Column – a key in the k/v container inside a row</a:t>
            </a:r>
          </a:p>
          <a:p>
            <a:r>
              <a:rPr lang="en-US" dirty="0" smtClean="0"/>
              <a:t>Timestamp – long milliseconds, sorted descending</a:t>
            </a:r>
          </a:p>
          <a:p>
            <a:r>
              <a:rPr lang="en-US" dirty="0" smtClean="0"/>
              <a:t>Value – a time-versioned value in the k/v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8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 Recap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Table – has many rows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Row</a:t>
            </a:r>
            <a:r>
              <a:rPr lang="en-US" dirty="0" smtClean="0"/>
              <a:t> – atomic key/value container, with one row key</a:t>
            </a:r>
          </a:p>
          <a:p>
            <a:r>
              <a:rPr lang="en-US" dirty="0" smtClean="0"/>
              <a:t>Column Family – divide columns into physical files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Column</a:t>
            </a:r>
            <a:r>
              <a:rPr lang="en-US" dirty="0" smtClean="0"/>
              <a:t> – a key in the k/v container inside a row</a:t>
            </a:r>
          </a:p>
          <a:p>
            <a:r>
              <a:rPr lang="en-US" dirty="0" smtClean="0"/>
              <a:t>Timestamp – long milliseconds, sorted descending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 – a time-versioned value in the k/v container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Row keys, column names, values: arbitrary bytes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007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 Recap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/>
              <a:t>Table</a:t>
            </a:r>
            <a:r>
              <a:rPr lang="en-US" dirty="0" smtClean="0"/>
              <a:t> - has many rows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Row</a:t>
            </a:r>
            <a:r>
              <a:rPr lang="en-US" dirty="0" smtClean="0"/>
              <a:t> – atomic key/value container, with one row key</a:t>
            </a:r>
          </a:p>
          <a:p>
            <a:r>
              <a:rPr lang="en-US" b="1" dirty="0" smtClean="0"/>
              <a:t>Column Family </a:t>
            </a:r>
            <a:r>
              <a:rPr lang="en-US" dirty="0" smtClean="0"/>
              <a:t>– divide columns into physical files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Column</a:t>
            </a:r>
            <a:r>
              <a:rPr lang="en-US" dirty="0" smtClean="0"/>
              <a:t> – a key in the k/v container inside a row</a:t>
            </a:r>
          </a:p>
          <a:p>
            <a:r>
              <a:rPr lang="en-US" dirty="0" smtClean="0"/>
              <a:t>Timestamp – long milliseconds, sorted descending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 – a time-versioned value in the k/v container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Row keys, column names, values: arbitrary bytes</a:t>
            </a:r>
          </a:p>
          <a:p>
            <a:r>
              <a:rPr lang="en-US" b="1" dirty="0" smtClean="0"/>
              <a:t>Table </a:t>
            </a:r>
            <a:r>
              <a:rPr lang="en-US" dirty="0" smtClean="0"/>
              <a:t>and </a:t>
            </a:r>
            <a:r>
              <a:rPr lang="en-US" b="1" dirty="0" smtClean="0"/>
              <a:t>Column Family</a:t>
            </a:r>
            <a:r>
              <a:rPr lang="en-US" dirty="0" smtClean="0"/>
              <a:t>: printable characters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2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 Recap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/>
              <a:t>Table</a:t>
            </a:r>
            <a:r>
              <a:rPr lang="en-US" dirty="0" smtClean="0"/>
              <a:t> - has many rows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Row</a:t>
            </a:r>
            <a:r>
              <a:rPr lang="en-US" dirty="0" smtClean="0"/>
              <a:t> – atomic key/value container, with one row key</a:t>
            </a:r>
          </a:p>
          <a:p>
            <a:r>
              <a:rPr lang="en-US" b="1" dirty="0" smtClean="0"/>
              <a:t>Column Family </a:t>
            </a:r>
            <a:r>
              <a:rPr lang="en-US" dirty="0" smtClean="0"/>
              <a:t>– divide columns into physical files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Column</a:t>
            </a:r>
            <a:r>
              <a:rPr lang="en-US" dirty="0" smtClean="0"/>
              <a:t> – a key in the k/v container inside a row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Timestamp</a:t>
            </a:r>
            <a:r>
              <a:rPr lang="en-US" dirty="0" smtClean="0"/>
              <a:t> – long milliseconds, sorted descending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 – a time-versioned value in the k/v container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Row keys, column names, values: arbitrary bytes</a:t>
            </a:r>
          </a:p>
          <a:p>
            <a:r>
              <a:rPr lang="en-US" b="1" dirty="0" smtClean="0"/>
              <a:t>Table </a:t>
            </a:r>
            <a:r>
              <a:rPr lang="en-US" dirty="0" smtClean="0"/>
              <a:t>and </a:t>
            </a:r>
            <a:r>
              <a:rPr lang="en-US" b="1" dirty="0" smtClean="0"/>
              <a:t>Column Family</a:t>
            </a:r>
            <a:r>
              <a:rPr lang="en-US" dirty="0" smtClean="0"/>
              <a:t>: printable characters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Timestamp: long integers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83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Every "cell" (the time-versioned value of one column in </a:t>
            </a:r>
            <a:r>
              <a:rPr lang="en-US" smtClean="0"/>
              <a:t>one row) is </a:t>
            </a:r>
            <a:r>
              <a:rPr lang="en-US" dirty="0" smtClean="0"/>
              <a:t>stored fully qualified with its full row key, column, family, column name on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8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Tables, Rows, Columns, and Cells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HBase is a </a:t>
            </a:r>
            <a:r>
              <a:rPr lang="en-US" b="1" dirty="0" smtClean="0"/>
              <a:t>column oriented </a:t>
            </a:r>
            <a:r>
              <a:rPr lang="en-US" dirty="0" smtClean="0"/>
              <a:t>database.</a:t>
            </a:r>
          </a:p>
          <a:p>
            <a:r>
              <a:rPr lang="en-US" dirty="0" smtClean="0"/>
              <a:t>The most basic unit is a </a:t>
            </a:r>
            <a:r>
              <a:rPr lang="en-US" i="1" dirty="0" smtClean="0"/>
              <a:t>column</a:t>
            </a:r>
          </a:p>
          <a:p>
            <a:r>
              <a:rPr lang="en-US" dirty="0" smtClean="0"/>
              <a:t>One or more columns form a row which is uniquely addressed by a </a:t>
            </a:r>
            <a:r>
              <a:rPr lang="en-US" i="1" dirty="0" smtClean="0"/>
              <a:t>row key</a:t>
            </a:r>
          </a:p>
          <a:p>
            <a:r>
              <a:rPr lang="en-US" dirty="0" smtClean="0"/>
              <a:t>A number of rows form a </a:t>
            </a:r>
            <a:r>
              <a:rPr lang="en-US" i="1" dirty="0" smtClean="0"/>
              <a:t>table</a:t>
            </a:r>
            <a:endParaRPr lang="en-US" dirty="0" smtClean="0"/>
          </a:p>
          <a:p>
            <a:r>
              <a:rPr lang="en-US" dirty="0" smtClean="0"/>
              <a:t>Each column may have multiple versions and each value is contained in a separate </a:t>
            </a:r>
            <a:r>
              <a:rPr lang="en-US" i="1" dirty="0" smtClean="0"/>
              <a:t>cell</a:t>
            </a:r>
          </a:p>
          <a:p>
            <a:r>
              <a:rPr lang="en-US" dirty="0" smtClean="0"/>
              <a:t>Tables can be grouped into </a:t>
            </a:r>
            <a:r>
              <a:rPr lang="en-US" i="1" dirty="0" smtClean="0"/>
              <a:t>namespaces</a:t>
            </a:r>
            <a:r>
              <a:rPr lang="en-US" dirty="0" smtClean="0"/>
              <a:t> which can help the organization of your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Keys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Row keys are unique and sorted lexicographically</a:t>
            </a:r>
          </a:p>
          <a:p>
            <a:r>
              <a:rPr lang="en-US" smtClean="0"/>
              <a:t>Lexicographical sorting is </a:t>
            </a:r>
            <a:r>
              <a:rPr lang="en-US" dirty="0" smtClean="0"/>
              <a:t>done on a binary level, byte by byte, from left to right</a:t>
            </a:r>
          </a:p>
          <a:p>
            <a:r>
              <a:rPr lang="en-US" dirty="0" smtClean="0"/>
              <a:t>For example, this would be the order of rows in an example table:</a:t>
            </a:r>
          </a:p>
          <a:p>
            <a:pPr lvl="1"/>
            <a:r>
              <a:rPr lang="en-US" dirty="0" smtClean="0"/>
              <a:t>row-1</a:t>
            </a:r>
          </a:p>
          <a:p>
            <a:pPr lvl="1"/>
            <a:r>
              <a:rPr lang="en-US" dirty="0" smtClean="0"/>
              <a:t>row-10</a:t>
            </a:r>
          </a:p>
          <a:p>
            <a:pPr lvl="1"/>
            <a:r>
              <a:rPr lang="en-US" dirty="0" smtClean="0"/>
              <a:t>row-11</a:t>
            </a:r>
          </a:p>
          <a:p>
            <a:pPr lvl="1"/>
            <a:r>
              <a:rPr lang="en-US" dirty="0" smtClean="0"/>
              <a:t>row-2</a:t>
            </a:r>
          </a:p>
          <a:p>
            <a:pPr lvl="1"/>
            <a:r>
              <a:rPr lang="en-US" dirty="0" smtClean="0"/>
              <a:t>row-22</a:t>
            </a:r>
          </a:p>
          <a:p>
            <a:pPr lvl="1"/>
            <a:r>
              <a:rPr lang="en-US" dirty="0" smtClean="0"/>
              <a:t>row-3</a:t>
            </a:r>
          </a:p>
          <a:p>
            <a:pPr lvl="1"/>
            <a:r>
              <a:rPr lang="en-US" dirty="0" smtClean="0"/>
              <a:t>row-</a:t>
            </a:r>
            <a:r>
              <a:rPr lang="en-US" dirty="0" err="1" smtClean="0"/>
              <a:t>abc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3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Keys (continued)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Knowing that row keys will always be sorted this way can be used to your advantage!</a:t>
            </a:r>
          </a:p>
          <a:p>
            <a:pPr lvl="1"/>
            <a:r>
              <a:rPr lang="en-US" dirty="0" smtClean="0"/>
              <a:t>You have a built in "primary key" like behavior like a RDBMS</a:t>
            </a:r>
          </a:p>
          <a:p>
            <a:r>
              <a:rPr lang="en-US" dirty="0" smtClean="0"/>
              <a:t>Row keys can be any arbitrary array of bytes and not necessarily human-readable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1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Families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Columns can be grouped into </a:t>
            </a:r>
            <a:r>
              <a:rPr lang="en-US" i="1" dirty="0" smtClean="0"/>
              <a:t>column families </a:t>
            </a:r>
            <a:r>
              <a:rPr lang="en-US" dirty="0" smtClean="0"/>
              <a:t>which is a way to organize columns of related data</a:t>
            </a:r>
          </a:p>
          <a:p>
            <a:r>
              <a:rPr lang="en-US" dirty="0" smtClean="0"/>
              <a:t>Columns in a column family are stored together in the same low-level storage file</a:t>
            </a:r>
          </a:p>
          <a:p>
            <a:r>
              <a:rPr lang="en-US" dirty="0" smtClean="0"/>
              <a:t>Column families must be defined up front when the table is created and there are flaws in the current implementation that limit the number to the low tens</a:t>
            </a:r>
          </a:p>
          <a:p>
            <a:r>
              <a:rPr lang="en-US" dirty="0" smtClean="0"/>
              <a:t>No limit on number of columns in a column family – this could be in the millions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4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Table in HBase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152408"/>
              </p:ext>
            </p:extLst>
          </p:nvPr>
        </p:nvGraphicFramePr>
        <p:xfrm>
          <a:off x="457198" y="1066800"/>
          <a:ext cx="8314440" cy="4800600"/>
        </p:xfrm>
        <a:graphic>
          <a:graphicData uri="http://schemas.openxmlformats.org/drawingml/2006/table">
            <a:tbl>
              <a:tblPr/>
              <a:tblGrid>
                <a:gridCol w="831444"/>
                <a:gridCol w="831444"/>
                <a:gridCol w="831444"/>
                <a:gridCol w="831444"/>
                <a:gridCol w="831444"/>
                <a:gridCol w="831444"/>
                <a:gridCol w="831444"/>
                <a:gridCol w="831444"/>
                <a:gridCol w="831444"/>
                <a:gridCol w="831444"/>
              </a:tblGrid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Row Key</a:t>
                      </a:r>
                    </a:p>
                  </a:txBody>
                  <a:tcPr marL="12661" marR="12661" marT="1266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Column Family 1</a:t>
                      </a:r>
                    </a:p>
                  </a:txBody>
                  <a:tcPr marL="12661" marR="12661" marT="1266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Column Family 2</a:t>
                      </a:r>
                    </a:p>
                  </a:txBody>
                  <a:tcPr marL="12661" marR="12661" marT="1266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0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colA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colB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colC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colA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colB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colC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0"/>
                    </a:solidFill>
                  </a:tcPr>
                </a:tc>
              </a:tr>
              <a:tr h="4000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Region 1</a:t>
                      </a:r>
                    </a:p>
                  </a:txBody>
                  <a:tcPr marL="12661" marR="12661" marT="1266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axxx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00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0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gxxx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000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Region 2</a:t>
                      </a:r>
                    </a:p>
                  </a:txBody>
                  <a:tcPr marL="12661" marR="12661" marT="1266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hxxx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00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jxxx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Region 3</a:t>
                      </a:r>
                    </a:p>
                  </a:txBody>
                  <a:tcPr marL="12661" marR="12661" marT="1266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kxxx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00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rxxx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00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sxxx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661" marR="12661" marT="1266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90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Each column may have multiple versions of each cell</a:t>
            </a:r>
          </a:p>
          <a:p>
            <a:r>
              <a:rPr lang="en-US" dirty="0" smtClean="0"/>
              <a:t>Every cell is either implicitly time stamped by the server or you can set it explicitly</a:t>
            </a:r>
          </a:p>
          <a:p>
            <a:r>
              <a:rPr lang="en-US" dirty="0" smtClean="0"/>
              <a:t>Different versions of a cell are stored in decreasing timestamp order which means the newest value is always read first</a:t>
            </a:r>
          </a:p>
          <a:p>
            <a:r>
              <a:rPr lang="en-US" dirty="0" smtClean="0"/>
              <a:t>The number of versions of a cell is configured by the user</a:t>
            </a:r>
          </a:p>
          <a:p>
            <a:r>
              <a:rPr lang="en-US" dirty="0" smtClean="0"/>
              <a:t>The cell value is an unlimited array of bytes – the client must handle converting it to a meaningful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8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It All Together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Putting all these concepts together, you can express access to data in HBase as:</a:t>
            </a:r>
          </a:p>
          <a:p>
            <a:pPr lvl="1"/>
            <a:r>
              <a:rPr lang="en-US" dirty="0"/>
              <a:t>(Table, </a:t>
            </a:r>
            <a:r>
              <a:rPr lang="en-US" dirty="0" err="1"/>
              <a:t>RowKey</a:t>
            </a:r>
            <a:r>
              <a:rPr lang="en-US" dirty="0"/>
              <a:t>, Family, Column, Timestamp) -&gt;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Access </a:t>
            </a:r>
            <a:r>
              <a:rPr lang="en-US" dirty="0"/>
              <a:t>to row data is </a:t>
            </a:r>
            <a:r>
              <a:rPr lang="en-US" i="1" dirty="0"/>
              <a:t>atomic</a:t>
            </a:r>
            <a:r>
              <a:rPr lang="en-US" dirty="0"/>
              <a:t> and includes any number of columns being read or written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Access is </a:t>
            </a:r>
            <a:r>
              <a:rPr lang="en-US" i="1" dirty="0" smtClean="0"/>
              <a:t>strictly consistent </a:t>
            </a:r>
            <a:r>
              <a:rPr lang="en-US" dirty="0" smtClean="0"/>
              <a:t>– each concurrent reader and writer can make safe assumptions about the state of the row</a:t>
            </a:r>
          </a:p>
          <a:p>
            <a:r>
              <a:rPr lang="en-US" dirty="0" smtClean="0"/>
              <a:t>No further transactional guarantee that spans multiple rows or across tables</a:t>
            </a:r>
          </a:p>
          <a:p>
            <a:pPr lvl="1"/>
            <a:r>
              <a:rPr lang="en-US" dirty="0" smtClean="0"/>
              <a:t>No JOINs!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610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Servers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Regions are the basic element of availability and distribution of tables. They are contiguous ranges of rows stored together.</a:t>
            </a:r>
          </a:p>
          <a:p>
            <a:r>
              <a:rPr lang="en-US" dirty="0" smtClean="0"/>
              <a:t>Initially there is one region per table</a:t>
            </a:r>
          </a:p>
          <a:p>
            <a:r>
              <a:rPr lang="en-US" dirty="0" smtClean="0"/>
              <a:t>When you exceed the user defined size, the region is split into two at the middle key</a:t>
            </a:r>
          </a:p>
          <a:p>
            <a:r>
              <a:rPr lang="en-US" dirty="0" smtClean="0"/>
              <a:t>Each region is served by one </a:t>
            </a:r>
            <a:r>
              <a:rPr lang="en-US" i="1" dirty="0" smtClean="0"/>
              <a:t>region server </a:t>
            </a:r>
            <a:r>
              <a:rPr lang="en-US" dirty="0" smtClean="0"/>
              <a:t>and each of these servers can serve many regions</a:t>
            </a:r>
          </a:p>
          <a:p>
            <a:r>
              <a:rPr lang="en-US" dirty="0" smtClean="0"/>
              <a:t>Splitting is analogous to </a:t>
            </a:r>
            <a:r>
              <a:rPr lang="en-US" dirty="0" err="1" smtClean="0"/>
              <a:t>autosharding</a:t>
            </a:r>
            <a:r>
              <a:rPr lang="en-US" dirty="0" smtClean="0"/>
              <a:t> in other databases</a:t>
            </a:r>
          </a:p>
          <a:p>
            <a:r>
              <a:rPr lang="en-US" dirty="0" smtClean="0"/>
              <a:t>The process of splitting is close to instantaneous!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06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20500</TotalTime>
  <Words>1157</Words>
  <Application>Microsoft Macintosh PowerPoint</Application>
  <PresentationFormat>On-screen Show (4:3)</PresentationFormat>
  <Paragraphs>233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Tables, Rows, Columns, and Cells</vt:lpstr>
      <vt:lpstr>Row Keys</vt:lpstr>
      <vt:lpstr>Row Keys (continued)</vt:lpstr>
      <vt:lpstr>Column Families</vt:lpstr>
      <vt:lpstr>A Table in HBase</vt:lpstr>
      <vt:lpstr>Cells</vt:lpstr>
      <vt:lpstr>Adding It All Together</vt:lpstr>
      <vt:lpstr>Region Servers</vt:lpstr>
      <vt:lpstr>Region Server Diagram</vt:lpstr>
      <vt:lpstr>Zookeeper</vt:lpstr>
      <vt:lpstr>HFile</vt:lpstr>
      <vt:lpstr>WAL Illustrated</vt:lpstr>
      <vt:lpstr>Deleting Data</vt:lpstr>
      <vt:lpstr>Data Model Recap</vt:lpstr>
      <vt:lpstr>Data Model Recap</vt:lpstr>
      <vt:lpstr>Data Model Recap</vt:lpstr>
      <vt:lpstr>Data Model Recap</vt:lpstr>
      <vt:lpstr>Recap Continued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Barrett Cervenka</cp:lastModifiedBy>
  <cp:revision>758</cp:revision>
  <cp:lastPrinted>2014-04-15T20:58:29Z</cp:lastPrinted>
  <dcterms:created xsi:type="dcterms:W3CDTF">2014-03-31T20:09:59Z</dcterms:created>
  <dcterms:modified xsi:type="dcterms:W3CDTF">2016-01-14T19:47:47Z</dcterms:modified>
</cp:coreProperties>
</file>