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4" r:id="rId9"/>
    <p:sldId id="335" r:id="rId10"/>
    <p:sldId id="336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4"/>
            <p14:sldId id="335"/>
            <p14:sldId id="336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6" autoAdjust="0"/>
    <p:restoredTop sz="90361" autoAdjust="0"/>
  </p:normalViewPr>
  <p:slideViewPr>
    <p:cSldViewPr snapToObjects="1">
      <p:cViewPr varScale="1">
        <p:scale>
          <a:sx n="104" d="100"/>
          <a:sy n="104" d="100"/>
        </p:scale>
        <p:origin x="-592" y="-96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HBase API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Puts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void put(List&lt;Put&gt; puts) throws </a:t>
            </a:r>
            <a:r>
              <a:rPr lang="en-US" sz="2000" dirty="0" err="1" smtClean="0">
                <a:latin typeface="Monaco"/>
                <a:cs typeface="Monaco"/>
              </a:rPr>
              <a:t>IOException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dirty="0" smtClean="0"/>
          </a:p>
          <a:p>
            <a:r>
              <a:rPr lang="en-US" dirty="0" smtClean="0"/>
              <a:t>Since you are issuing a list of mutations to possibly different rows, there is a possibility that not all will succeed</a:t>
            </a:r>
          </a:p>
          <a:p>
            <a:r>
              <a:rPr lang="en-US" dirty="0" smtClean="0"/>
              <a:t>If there is a problem with </a:t>
            </a:r>
            <a:r>
              <a:rPr lang="en-US" i="1" dirty="0" smtClean="0"/>
              <a:t>any</a:t>
            </a:r>
            <a:r>
              <a:rPr lang="en-US" dirty="0" smtClean="0"/>
              <a:t> of the put calls, the error comes back in the form of an </a:t>
            </a:r>
            <a:r>
              <a:rPr lang="en-US" sz="2000" dirty="0" err="1" smtClean="0">
                <a:latin typeface="Monaco"/>
                <a:cs typeface="Monaco"/>
              </a:rPr>
              <a:t>IOException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Operations that did not produce an error will still be applied</a:t>
            </a:r>
          </a:p>
          <a:p>
            <a:r>
              <a:rPr lang="en-US" dirty="0" smtClean="0"/>
              <a:t>The error reported back will tell you how many operations failed, the error message, and how many times HBase retried the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6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Check and 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err="1" smtClean="0">
                <a:latin typeface="Monaco"/>
                <a:cs typeface="Monaco"/>
              </a:rPr>
              <a:t>boolean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checkAndPut</a:t>
            </a:r>
            <a:r>
              <a:rPr lang="en-US" sz="1600" dirty="0" smtClean="0">
                <a:latin typeface="Monaco"/>
                <a:cs typeface="Monaco"/>
              </a:rPr>
              <a:t>(byte[] row, byte[] family, byte[] qualifier, byte[] value, Put put) throws </a:t>
            </a:r>
            <a:r>
              <a:rPr lang="en-US" sz="1600" dirty="0" err="1" smtClean="0">
                <a:latin typeface="Monaco"/>
                <a:cs typeface="Monaco"/>
              </a:rPr>
              <a:t>IOException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boolean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checkAndPut</a:t>
            </a:r>
            <a:r>
              <a:rPr lang="en-US" sz="1600" dirty="0" smtClean="0">
                <a:latin typeface="Monaco"/>
                <a:cs typeface="Monaco"/>
              </a:rPr>
              <a:t>(byte[] row, byte[] family, byte[] qualifier, </a:t>
            </a:r>
            <a:r>
              <a:rPr lang="en-US" sz="1600" dirty="0" err="1" smtClean="0">
                <a:latin typeface="Monaco"/>
                <a:cs typeface="Monaco"/>
              </a:rPr>
              <a:t>CompareFilter.CompareOp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compareOp</a:t>
            </a:r>
            <a:r>
              <a:rPr lang="en-US" sz="1600" dirty="0" smtClean="0">
                <a:latin typeface="Monaco"/>
                <a:cs typeface="Monaco"/>
              </a:rPr>
              <a:t>, byte[] value, Put put) throws </a:t>
            </a:r>
            <a:r>
              <a:rPr lang="en-US" sz="1600" dirty="0" err="1" smtClean="0">
                <a:latin typeface="Monaco"/>
                <a:cs typeface="Monaco"/>
              </a:rPr>
              <a:t>IOException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dirty="0" smtClean="0"/>
              <a:t>Allows for atomic, server-side mutations that are guarded a check</a:t>
            </a:r>
          </a:p>
          <a:p>
            <a:r>
              <a:rPr lang="en-US" dirty="0" smtClean="0"/>
              <a:t>If the check passes, the put operation is executed. Otherwise, it aborts</a:t>
            </a:r>
          </a:p>
          <a:p>
            <a:r>
              <a:rPr lang="en-US" dirty="0" smtClean="0"/>
              <a:t>The first signature checks to see if the given </a:t>
            </a:r>
            <a:r>
              <a:rPr lang="en-US" sz="2000" dirty="0" smtClean="0">
                <a:latin typeface="Monaco"/>
                <a:cs typeface="Monaco"/>
              </a:rPr>
              <a:t>value</a:t>
            </a:r>
            <a:r>
              <a:rPr lang="en-US" dirty="0" smtClean="0"/>
              <a:t> is equal to the stored one</a:t>
            </a:r>
          </a:p>
          <a:p>
            <a:r>
              <a:rPr lang="en-US" dirty="0" smtClean="0"/>
              <a:t>The second signature allows you to specify a comparison operator for more complex testing</a:t>
            </a:r>
          </a:p>
          <a:p>
            <a:r>
              <a:rPr lang="en-US" dirty="0"/>
              <a:t>The most common use case for this type of functionality would be systems that handle account balances, state transitions,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5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get()</a:t>
            </a:r>
            <a:r>
              <a:rPr lang="en-US" dirty="0" smtClean="0"/>
              <a:t> calls come in two varieties</a:t>
            </a:r>
          </a:p>
          <a:p>
            <a:pPr lvl="1"/>
            <a:r>
              <a:rPr lang="en-US" dirty="0" smtClean="0"/>
              <a:t>operate on a single row</a:t>
            </a:r>
          </a:p>
          <a:p>
            <a:pPr lvl="1"/>
            <a:r>
              <a:rPr lang="en-US" dirty="0" smtClean="0"/>
              <a:t>operate on multiple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8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Result get(Get get) throws </a:t>
            </a:r>
            <a:r>
              <a:rPr lang="en-US" sz="2000" dirty="0" err="1" smtClean="0">
                <a:latin typeface="Monaco"/>
                <a:cs typeface="Monaco"/>
              </a:rPr>
              <a:t>IOException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sz="2000" dirty="0" smtClean="0">
                <a:latin typeface="Monaco"/>
                <a:cs typeface="Monaco"/>
              </a:rPr>
              <a:t>get()</a:t>
            </a:r>
            <a:r>
              <a:rPr lang="en-US" dirty="0" smtClean="0"/>
              <a:t> operation is bound to a specific row but can </a:t>
            </a:r>
            <a:r>
              <a:rPr lang="en-US" dirty="0" smtClean="0"/>
              <a:t>retrieve </a:t>
            </a:r>
            <a:r>
              <a:rPr lang="en-US" dirty="0" smtClean="0"/>
              <a:t>any number of columns and/or cells within that row</a:t>
            </a:r>
          </a:p>
          <a:p>
            <a:r>
              <a:rPr lang="en-US" dirty="0" smtClean="0"/>
              <a:t>As with the </a:t>
            </a:r>
            <a:r>
              <a:rPr lang="en-US" sz="2000" dirty="0" smtClean="0">
                <a:latin typeface="Monaco"/>
                <a:cs typeface="Monaco"/>
              </a:rPr>
              <a:t>put()</a:t>
            </a:r>
            <a:r>
              <a:rPr lang="en-US" dirty="0" smtClean="0"/>
              <a:t> call, you must provide a row key when creating an instance of Get</a:t>
            </a:r>
          </a:p>
          <a:p>
            <a:r>
              <a:rPr lang="en-US" dirty="0" smtClean="0"/>
              <a:t>The criteria used to specify what you are looking for can be broad or very specific down to exact coordinates for a cell</a:t>
            </a:r>
          </a:p>
          <a:p>
            <a:r>
              <a:rPr lang="en-US" dirty="0" smtClean="0"/>
              <a:t>You can also specify how many versions you want to retrieve</a:t>
            </a:r>
          </a:p>
          <a:p>
            <a:r>
              <a:rPr lang="en-US" dirty="0" smtClean="0"/>
              <a:t>The </a:t>
            </a:r>
            <a:r>
              <a:rPr lang="en-US" sz="2000" dirty="0" smtClean="0">
                <a:latin typeface="Monaco"/>
                <a:cs typeface="Monaco"/>
              </a:rPr>
              <a:t>Result</a:t>
            </a:r>
            <a:r>
              <a:rPr lang="en-US" dirty="0" smtClean="0"/>
              <a:t> object returned has a number of methods to help access data from the given row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9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Gets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Result[] get(List&lt;Get&gt; gets) throws </a:t>
            </a:r>
            <a:r>
              <a:rPr lang="en-US" sz="2000" dirty="0" err="1" smtClean="0">
                <a:latin typeface="Monaco"/>
                <a:cs typeface="Monaco"/>
              </a:rPr>
              <a:t>IOException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dirty="0" smtClean="0"/>
          </a:p>
          <a:p>
            <a:r>
              <a:rPr lang="en-US" dirty="0" smtClean="0"/>
              <a:t>You will be returned a </a:t>
            </a:r>
            <a:r>
              <a:rPr lang="en-US" sz="2000" dirty="0" smtClean="0">
                <a:latin typeface="Monaco"/>
                <a:cs typeface="Monaco"/>
              </a:rPr>
              <a:t>Result</a:t>
            </a:r>
            <a:r>
              <a:rPr lang="en-US" dirty="0" smtClean="0"/>
              <a:t> array of equal size to the </a:t>
            </a:r>
            <a:r>
              <a:rPr lang="en-US" sz="2000" dirty="0" smtClean="0">
                <a:latin typeface="Monaco"/>
                <a:cs typeface="Monaco"/>
              </a:rPr>
              <a:t>List</a:t>
            </a:r>
          </a:p>
          <a:p>
            <a:r>
              <a:rPr lang="en-US" dirty="0" smtClean="0"/>
              <a:t>The get call either returns the entire </a:t>
            </a:r>
            <a:r>
              <a:rPr lang="en-US" sz="2000" dirty="0" smtClean="0">
                <a:latin typeface="Monaco"/>
                <a:cs typeface="Monaco"/>
              </a:rPr>
              <a:t>Result</a:t>
            </a:r>
            <a:r>
              <a:rPr lang="en-US" dirty="0" smtClean="0"/>
              <a:t> array or it will throw an exception</a:t>
            </a:r>
          </a:p>
          <a:p>
            <a:r>
              <a:rPr lang="en-US" dirty="0" smtClean="0"/>
              <a:t>You will not receive a partial </a:t>
            </a:r>
            <a:r>
              <a:rPr lang="en-US" sz="2000" dirty="0" smtClean="0">
                <a:latin typeface="Monaco"/>
                <a:cs typeface="Monaco"/>
              </a:rPr>
              <a:t>Result</a:t>
            </a:r>
            <a:r>
              <a:rPr lang="en-US" dirty="0" smtClean="0"/>
              <a:t> array if there are exceptions with any of the </a:t>
            </a:r>
            <a:r>
              <a:rPr lang="en-US" sz="2000" dirty="0" smtClean="0">
                <a:latin typeface="Monaco"/>
                <a:cs typeface="Monaco"/>
              </a:rPr>
              <a:t>gets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602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Delete operations can be classified into different types</a:t>
            </a:r>
          </a:p>
          <a:p>
            <a:pPr lvl="1"/>
            <a:r>
              <a:rPr lang="en-US" dirty="0" smtClean="0"/>
              <a:t>Single delete</a:t>
            </a:r>
          </a:p>
          <a:p>
            <a:pPr lvl="1"/>
            <a:r>
              <a:rPr lang="en-US" dirty="0" smtClean="0"/>
              <a:t>Lists of deletes</a:t>
            </a:r>
          </a:p>
          <a:p>
            <a:pPr lvl="1"/>
            <a:r>
              <a:rPr lang="en-US" dirty="0" smtClean="0"/>
              <a:t>Atomic Check-And-Delete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3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Delete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void delete(Delete delete) throws </a:t>
            </a:r>
            <a:r>
              <a:rPr lang="en-US" sz="2000" dirty="0" err="1" smtClean="0">
                <a:latin typeface="Monaco"/>
                <a:cs typeface="Monaco"/>
              </a:rPr>
              <a:t>IOException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dirty="0"/>
          </a:p>
          <a:p>
            <a:r>
              <a:rPr lang="en-US" dirty="0" smtClean="0"/>
              <a:t>Just like </a:t>
            </a:r>
            <a:r>
              <a:rPr lang="en-US" sz="2000" dirty="0" smtClean="0">
                <a:latin typeface="Monaco"/>
                <a:cs typeface="Monaco"/>
              </a:rPr>
              <a:t>get()</a:t>
            </a:r>
            <a:r>
              <a:rPr lang="en-US" dirty="0" smtClean="0"/>
              <a:t> and </a:t>
            </a:r>
            <a:r>
              <a:rPr lang="en-US" sz="2000" dirty="0" smtClean="0">
                <a:latin typeface="Monaco"/>
                <a:cs typeface="Monaco"/>
              </a:rPr>
              <a:t>put()</a:t>
            </a:r>
            <a:r>
              <a:rPr lang="en-US" dirty="0" smtClean="0"/>
              <a:t> as we have already seen, you must create a </a:t>
            </a:r>
            <a:r>
              <a:rPr lang="en-US" sz="2000" dirty="0" smtClean="0">
                <a:latin typeface="Monaco"/>
                <a:cs typeface="Monaco"/>
              </a:rPr>
              <a:t>Delete</a:t>
            </a:r>
            <a:r>
              <a:rPr lang="en-US" dirty="0" smtClean="0"/>
              <a:t> instance with a row specified and then add details about what data to remove</a:t>
            </a:r>
          </a:p>
          <a:p>
            <a:r>
              <a:rPr lang="en-US" dirty="0" smtClean="0"/>
              <a:t>You can narrow down what you want to remove from the given row using family, column, and timestamp for a specific version</a:t>
            </a:r>
          </a:p>
        </p:txBody>
      </p:sp>
    </p:spTree>
    <p:extLst>
      <p:ext uri="{BB962C8B-B14F-4D97-AF65-F5344CB8AC3E}">
        <p14:creationId xmlns:p14="http://schemas.microsoft.com/office/powerpoint/2010/main" val="19158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Deletes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void delete(List&lt;Delete&gt; deletes) throws </a:t>
            </a:r>
            <a:r>
              <a:rPr lang="en-US" sz="2000" dirty="0" err="1" smtClean="0">
                <a:latin typeface="Monaco"/>
                <a:cs typeface="Monaco"/>
              </a:rPr>
              <a:t>IOException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sz="2000" dirty="0" smtClean="0">
                <a:latin typeface="Monaco"/>
                <a:cs typeface="Monaco"/>
              </a:rPr>
              <a:t>deletes</a:t>
            </a:r>
            <a:r>
              <a:rPr lang="en-US" dirty="0" smtClean="0"/>
              <a:t> parameter is modified to contain only the failed instances when the call returns</a:t>
            </a:r>
          </a:p>
          <a:p>
            <a:r>
              <a:rPr lang="en-US" dirty="0" smtClean="0"/>
              <a:t>If everything has succeeded, the list will be empty</a:t>
            </a:r>
          </a:p>
          <a:p>
            <a:r>
              <a:rPr lang="en-US" dirty="0" smtClean="0"/>
              <a:t>Information about any errors that occurred are contained in the exception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16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Check and Delete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err="1" smtClean="0">
                <a:latin typeface="Monaco"/>
                <a:cs typeface="Monaco"/>
              </a:rPr>
              <a:t>boolean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checkAndDelete</a:t>
            </a:r>
            <a:r>
              <a:rPr lang="en-US" sz="1600" dirty="0" smtClean="0">
                <a:latin typeface="Monaco"/>
                <a:cs typeface="Monaco"/>
              </a:rPr>
              <a:t>(byte[] row, byte[] family, byte[] qualifier, byte[] value, Delete delete) throws </a:t>
            </a:r>
            <a:r>
              <a:rPr lang="en-US" sz="1600" dirty="0" err="1" smtClean="0">
                <a:latin typeface="Monaco"/>
                <a:cs typeface="Monaco"/>
              </a:rPr>
              <a:t>IOException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boolean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checkAndDelete</a:t>
            </a:r>
            <a:r>
              <a:rPr lang="en-US" sz="1600" dirty="0" smtClean="0">
                <a:latin typeface="Monaco"/>
                <a:cs typeface="Monaco"/>
              </a:rPr>
              <a:t>(byte[] row, byte[] family, byte[] qualifier, </a:t>
            </a:r>
            <a:r>
              <a:rPr lang="en-US" sz="1600" dirty="0" err="1" smtClean="0">
                <a:latin typeface="Monaco"/>
                <a:cs typeface="Monaco"/>
              </a:rPr>
              <a:t>CompareFilter.CompareOp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compareOp</a:t>
            </a:r>
            <a:r>
              <a:rPr lang="en-US" sz="1600" dirty="0" smtClean="0">
                <a:latin typeface="Monaco"/>
                <a:cs typeface="Monaco"/>
              </a:rPr>
              <a:t>, byte[] value, Delete delete) throws </a:t>
            </a:r>
            <a:r>
              <a:rPr lang="en-US" sz="1600" dirty="0" err="1" smtClean="0">
                <a:latin typeface="Monaco"/>
                <a:cs typeface="Monaco"/>
              </a:rPr>
              <a:t>IOException</a:t>
            </a:r>
            <a:endParaRPr lang="en-US" sz="1600" dirty="0" smtClean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dirty="0" smtClean="0"/>
              <a:t>Similar in behavior to the Check and Put, the first call implies that the given </a:t>
            </a:r>
            <a:r>
              <a:rPr lang="en-US" sz="2000" dirty="0" smtClean="0">
                <a:latin typeface="Monaco"/>
                <a:cs typeface="Monaco"/>
              </a:rPr>
              <a:t>value</a:t>
            </a:r>
            <a:r>
              <a:rPr lang="en-US" dirty="0" smtClean="0"/>
              <a:t> has to be equal to the stored one before the operation is executed</a:t>
            </a:r>
          </a:p>
          <a:p>
            <a:r>
              <a:rPr lang="en-US" dirty="0" smtClean="0"/>
              <a:t>Comparison operator is specified in the second variation for more elaborate condition checking</a:t>
            </a:r>
            <a:endParaRPr lang="en-US" dirty="0"/>
          </a:p>
          <a:p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4970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Result append(final Append append) throws </a:t>
            </a:r>
            <a:r>
              <a:rPr lang="en-US" sz="2000" dirty="0" err="1" smtClean="0">
                <a:latin typeface="Monaco"/>
                <a:cs typeface="Monaco"/>
              </a:rPr>
              <a:t>IOException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dirty="0"/>
          </a:p>
          <a:p>
            <a:r>
              <a:rPr lang="en-US" dirty="0" smtClean="0"/>
              <a:t>This method does an atomic read-modify-write operation</a:t>
            </a:r>
          </a:p>
          <a:p>
            <a:r>
              <a:rPr lang="en-US" dirty="0" smtClean="0"/>
              <a:t>You provide a row key to the </a:t>
            </a:r>
            <a:r>
              <a:rPr lang="en-US" sz="2000" dirty="0" smtClean="0">
                <a:latin typeface="Monaco"/>
                <a:cs typeface="Monaco"/>
              </a:rPr>
              <a:t>Append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Then you use one of the following calls to append data to a column: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Append add(byte[] family, byte[] qualifier, byte[] value)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Append add(final Cell cell)</a:t>
            </a:r>
          </a:p>
          <a:p>
            <a:r>
              <a:rPr lang="en-US" dirty="0" smtClean="0"/>
              <a:t>You must call one of the these functions or a subsequent call to </a:t>
            </a:r>
            <a:r>
              <a:rPr lang="en-US" sz="2000" dirty="0" smtClean="0">
                <a:latin typeface="Monaco"/>
                <a:cs typeface="Monaco"/>
              </a:rPr>
              <a:t>append()</a:t>
            </a:r>
            <a:r>
              <a:rPr lang="en-US" dirty="0" smtClean="0"/>
              <a:t> will throw an 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9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API?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HBase is written in Java and so is its native API</a:t>
            </a:r>
          </a:p>
          <a:p>
            <a:r>
              <a:rPr lang="en-US" dirty="0"/>
              <a:t>As noted earlier, there are other options for accessing the HBase API</a:t>
            </a:r>
          </a:p>
          <a:p>
            <a:pPr lvl="1"/>
            <a:r>
              <a:rPr lang="en-US" dirty="0"/>
              <a:t>REST</a:t>
            </a:r>
          </a:p>
          <a:p>
            <a:pPr lvl="1"/>
            <a:r>
              <a:rPr lang="en-US" dirty="0"/>
              <a:t>Thrift</a:t>
            </a:r>
          </a:p>
          <a:p>
            <a:pPr lvl="1"/>
            <a:r>
              <a:rPr lang="en-US" dirty="0" smtClean="0"/>
              <a:t>Avro</a:t>
            </a:r>
          </a:p>
          <a:p>
            <a:r>
              <a:rPr lang="en-US" dirty="0"/>
              <a:t>We will be focusing on the Java API but the same concepts apply to the </a:t>
            </a:r>
            <a:r>
              <a:rPr lang="en-US" dirty="0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47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Mutate 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Two types:</a:t>
            </a:r>
          </a:p>
          <a:p>
            <a:pPr lvl="1"/>
            <a:r>
              <a:rPr lang="en-US" dirty="0" smtClean="0"/>
              <a:t>Single mutations</a:t>
            </a:r>
          </a:p>
          <a:p>
            <a:pPr lvl="1"/>
            <a:r>
              <a:rPr lang="en-US" dirty="0" smtClean="0"/>
              <a:t>Atomic compare-and-mutate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58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Mutations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 far operations have had a specific method in </a:t>
            </a:r>
            <a:r>
              <a:rPr lang="en-US" sz="2000" dirty="0" smtClean="0">
                <a:latin typeface="Monaco"/>
                <a:cs typeface="Monaco"/>
              </a:rPr>
              <a:t>Table</a:t>
            </a:r>
            <a:r>
              <a:rPr lang="en-US" dirty="0" smtClean="0"/>
              <a:t> and a related data type</a:t>
            </a:r>
          </a:p>
          <a:p>
            <a:r>
              <a:rPr lang="en-US" dirty="0" smtClean="0"/>
              <a:t>What if you want to update a row across these operations atomically?</a:t>
            </a:r>
          </a:p>
          <a:p>
            <a:r>
              <a:rPr lang="en-US" sz="2000" dirty="0" smtClean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mutateRow</a:t>
            </a:r>
            <a:r>
              <a:rPr lang="en-US" sz="2000" dirty="0" smtClean="0">
                <a:latin typeface="Monaco"/>
                <a:cs typeface="Monaco"/>
              </a:rPr>
              <a:t>(final </a:t>
            </a:r>
            <a:r>
              <a:rPr lang="en-US" sz="2000" dirty="0" err="1" smtClean="0">
                <a:latin typeface="Monaco"/>
                <a:cs typeface="Monaco"/>
              </a:rPr>
              <a:t>RowMutations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rm</a:t>
            </a:r>
            <a:r>
              <a:rPr lang="en-US" sz="2000" dirty="0" smtClean="0">
                <a:latin typeface="Monaco"/>
                <a:cs typeface="Monaco"/>
              </a:rPr>
              <a:t>) throws </a:t>
            </a:r>
            <a:r>
              <a:rPr lang="en-US" sz="2000" dirty="0" err="1" smtClean="0">
                <a:latin typeface="Monaco"/>
                <a:cs typeface="Monaco"/>
              </a:rPr>
              <a:t>IOException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You specify the row key when creating a </a:t>
            </a:r>
            <a:r>
              <a:rPr lang="en-US" sz="2000" dirty="0" err="1" smtClean="0">
                <a:latin typeface="Monaco"/>
                <a:cs typeface="Monaco"/>
              </a:rPr>
              <a:t>RowMutations</a:t>
            </a:r>
            <a:r>
              <a:rPr lang="en-US" dirty="0" smtClean="0"/>
              <a:t> object and mutations are added with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void add(Delete d)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void add(Put p)</a:t>
            </a:r>
          </a:p>
          <a:p>
            <a:r>
              <a:rPr lang="en-US" dirty="0" smtClean="0"/>
              <a:t>The mutations are performed in the order in which they are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11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Check and Mutate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 err="1" smtClean="0">
                <a:latin typeface="Monaco"/>
                <a:cs typeface="Monaco"/>
              </a:rPr>
              <a:t>boolean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checkAndMutate</a:t>
            </a:r>
            <a:r>
              <a:rPr lang="en-US" sz="2000" dirty="0" smtClean="0">
                <a:latin typeface="Monaco"/>
                <a:cs typeface="Monaco"/>
              </a:rPr>
              <a:t>(final byte[] row, final byte[] family, final byte[] qualifier, final </a:t>
            </a:r>
            <a:r>
              <a:rPr lang="en-US" sz="2000" dirty="0" err="1" smtClean="0">
                <a:latin typeface="Monaco"/>
                <a:cs typeface="Monaco"/>
              </a:rPr>
              <a:t>CompareOp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compareOp</a:t>
            </a:r>
            <a:r>
              <a:rPr lang="en-US" sz="2000" dirty="0" smtClean="0">
                <a:latin typeface="Monaco"/>
                <a:cs typeface="Monaco"/>
              </a:rPr>
              <a:t>, final byte[] value, final </a:t>
            </a:r>
            <a:r>
              <a:rPr lang="en-US" sz="2000" dirty="0" err="1" smtClean="0">
                <a:latin typeface="Monaco"/>
                <a:cs typeface="Monaco"/>
              </a:rPr>
              <a:t>RowMutations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rm</a:t>
            </a:r>
            <a:r>
              <a:rPr lang="en-US" sz="2000" dirty="0" smtClean="0">
                <a:latin typeface="Monaco"/>
                <a:cs typeface="Monaco"/>
              </a:rPr>
              <a:t>) throws </a:t>
            </a:r>
            <a:r>
              <a:rPr lang="en-US" sz="2000" dirty="0" err="1" smtClean="0">
                <a:latin typeface="Monaco"/>
                <a:cs typeface="Monaco"/>
              </a:rPr>
              <a:t>IOException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dirty="0"/>
          </a:p>
          <a:p>
            <a:r>
              <a:rPr lang="en-US" dirty="0" smtClean="0"/>
              <a:t>You must specify the row key, column family, qualifier, and value to check before the list of mutations is applied</a:t>
            </a:r>
          </a:p>
          <a:p>
            <a:r>
              <a:rPr lang="en-US" dirty="0" smtClean="0"/>
              <a:t>If the check fails, nothing is applied and </a:t>
            </a:r>
            <a:r>
              <a:rPr lang="en-US" sz="2000" dirty="0" smtClean="0">
                <a:latin typeface="Monaco"/>
                <a:cs typeface="Monaco"/>
              </a:rPr>
              <a:t>false</a:t>
            </a:r>
            <a:r>
              <a:rPr lang="en-US" dirty="0" smtClean="0"/>
              <a:t> is returned</a:t>
            </a:r>
          </a:p>
          <a:p>
            <a:r>
              <a:rPr lang="en-US" dirty="0" smtClean="0"/>
              <a:t>If the check succeeds, mutations are applied and </a:t>
            </a:r>
            <a:r>
              <a:rPr lang="en-US" sz="2000" dirty="0" smtClean="0">
                <a:latin typeface="Monaco"/>
                <a:cs typeface="Monaco"/>
              </a:rPr>
              <a:t>true</a:t>
            </a:r>
            <a:r>
              <a:rPr lang="en-US" dirty="0" smtClean="0"/>
              <a:t> is 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33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Scans are similar to </a:t>
            </a:r>
            <a:r>
              <a:rPr lang="en-US" i="1" dirty="0" smtClean="0"/>
              <a:t>cursors</a:t>
            </a:r>
            <a:r>
              <a:rPr lang="en-US" dirty="0" smtClean="0"/>
              <a:t> in other database systems</a:t>
            </a:r>
          </a:p>
          <a:p>
            <a:r>
              <a:rPr lang="en-US" dirty="0" smtClean="0"/>
              <a:t>A scan is similar to an iterator so you use a </a:t>
            </a:r>
            <a:r>
              <a:rPr lang="en-US" sz="2000" dirty="0" err="1" smtClean="0">
                <a:latin typeface="Monaco"/>
                <a:cs typeface="Monaco"/>
              </a:rPr>
              <a:t>getScanner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call on </a:t>
            </a:r>
            <a:r>
              <a:rPr lang="en-US" sz="2000" dirty="0" smtClean="0">
                <a:latin typeface="Monaco"/>
                <a:cs typeface="Monaco"/>
              </a:rPr>
              <a:t>Table</a:t>
            </a:r>
            <a:r>
              <a:rPr lang="en-US" dirty="0" smtClean="0"/>
              <a:t> rather than </a:t>
            </a:r>
            <a:r>
              <a:rPr lang="en-US" sz="2000" dirty="0" smtClean="0">
                <a:latin typeface="Monaco"/>
                <a:cs typeface="Monaco"/>
              </a:rPr>
              <a:t>scan()</a:t>
            </a:r>
          </a:p>
          <a:p>
            <a:r>
              <a:rPr lang="en-US" sz="2000" dirty="0" smtClean="0">
                <a:latin typeface="Monaco"/>
                <a:cs typeface="Monaco"/>
              </a:rPr>
              <a:t>Scan</a:t>
            </a:r>
            <a:r>
              <a:rPr lang="en-US" dirty="0" smtClean="0"/>
              <a:t> constructor allows you to define a </a:t>
            </a:r>
            <a:r>
              <a:rPr lang="en-US" sz="2000" dirty="0" smtClean="0">
                <a:latin typeface="Monaco"/>
                <a:cs typeface="Monaco"/>
              </a:rPr>
              <a:t>byte[] </a:t>
            </a:r>
            <a:r>
              <a:rPr lang="en-US" sz="2000" dirty="0" err="1" smtClean="0">
                <a:latin typeface="Monaco"/>
                <a:cs typeface="Monaco"/>
              </a:rPr>
              <a:t>startRow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dirty="0" smtClean="0"/>
              <a:t>and optional </a:t>
            </a:r>
            <a:r>
              <a:rPr lang="en-US" sz="2000" dirty="0" smtClean="0">
                <a:latin typeface="Monaco"/>
                <a:cs typeface="Monaco"/>
              </a:rPr>
              <a:t>byte[] </a:t>
            </a:r>
            <a:r>
              <a:rPr lang="en-US" sz="2000" dirty="0" err="1" smtClean="0">
                <a:latin typeface="Monaco"/>
                <a:cs typeface="Monaco"/>
              </a:rPr>
              <a:t>stopRow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Once you have a </a:t>
            </a:r>
            <a:r>
              <a:rPr lang="en-US" sz="2000" dirty="0" smtClean="0">
                <a:latin typeface="Monaco"/>
                <a:cs typeface="Monaco"/>
              </a:rPr>
              <a:t>Scan</a:t>
            </a:r>
            <a:r>
              <a:rPr lang="en-US" dirty="0" smtClean="0"/>
              <a:t> object, you can use it to call </a:t>
            </a:r>
            <a:r>
              <a:rPr lang="en-US" sz="2000" dirty="0" err="1" smtClean="0">
                <a:latin typeface="Monaco"/>
                <a:cs typeface="Monaco"/>
              </a:rPr>
              <a:t>getScanner</a:t>
            </a:r>
            <a:r>
              <a:rPr lang="en-US" sz="2000" dirty="0" smtClean="0">
                <a:latin typeface="Monaco"/>
                <a:cs typeface="Monaco"/>
              </a:rPr>
              <a:t>()</a:t>
            </a:r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ResultScanner</a:t>
            </a:r>
            <a:r>
              <a:rPr lang="en-US" sz="1800" dirty="0" smtClean="0">
                <a:latin typeface="Monaco"/>
                <a:cs typeface="Monaco"/>
              </a:rPr>
              <a:t> </a:t>
            </a:r>
            <a:r>
              <a:rPr lang="en-US" sz="1800" dirty="0" err="1" smtClean="0">
                <a:latin typeface="Monaco"/>
                <a:cs typeface="Monaco"/>
              </a:rPr>
              <a:t>getScanner</a:t>
            </a:r>
            <a:r>
              <a:rPr lang="en-US" sz="1800" dirty="0" smtClean="0">
                <a:latin typeface="Monaco"/>
                <a:cs typeface="Monaco"/>
              </a:rPr>
              <a:t>(Scan scan) throws </a:t>
            </a:r>
            <a:r>
              <a:rPr lang="en-US" sz="1800" dirty="0" err="1" smtClean="0">
                <a:latin typeface="Monaco"/>
                <a:cs typeface="Monaco"/>
              </a:rPr>
              <a:t>IOException</a:t>
            </a:r>
            <a:endParaRPr lang="en-US" sz="18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25102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Scans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scan does not need an exact match for either row</a:t>
            </a:r>
            <a:r>
              <a:rPr lang="en-US" dirty="0" smtClean="0">
                <a:latin typeface="Monaco"/>
                <a:cs typeface="Monaco"/>
              </a:rPr>
              <a:t>!</a:t>
            </a:r>
            <a:endParaRPr lang="en-US" dirty="0" smtClean="0"/>
          </a:p>
          <a:p>
            <a:pPr lvl="1"/>
            <a:r>
              <a:rPr lang="en-US" dirty="0" smtClean="0"/>
              <a:t>It will match the first row key that is equal to or larger than the given start row</a:t>
            </a:r>
          </a:p>
          <a:p>
            <a:pPr lvl="1"/>
            <a:r>
              <a:rPr lang="en-US" dirty="0" smtClean="0"/>
              <a:t>It will end when the current row key is equal to or greater than the optional stop row</a:t>
            </a:r>
          </a:p>
          <a:p>
            <a:r>
              <a:rPr lang="en-US" dirty="0" smtClean="0"/>
              <a:t>If no stop row is specified, the scan will run to the end of the table</a:t>
            </a:r>
          </a:p>
          <a:p>
            <a:r>
              <a:rPr lang="en-US" dirty="0" smtClean="0"/>
              <a:t>Make sure you release a scanner instance as quickly as possible – they create lots of resources on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4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Begin!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Primary client entry point to HBase is the </a:t>
            </a: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Table</a:t>
            </a:r>
            <a:r>
              <a:rPr lang="en-US" dirty="0" smtClean="0"/>
              <a:t> interface in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org.apache.hadoop.hbase.client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dirty="0"/>
              <a:t>It is accessed </a:t>
            </a:r>
            <a:r>
              <a:rPr lang="en-US" dirty="0" smtClean="0"/>
              <a:t>through a </a:t>
            </a: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Connection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Creating an initial connection has a heavy cost!</a:t>
            </a:r>
          </a:p>
          <a:p>
            <a:r>
              <a:rPr lang="en-US" dirty="0" smtClean="0"/>
              <a:t>Each instantiation requires HBase to check if the table actually exists</a:t>
            </a:r>
          </a:p>
          <a:p>
            <a:r>
              <a:rPr lang="en-US" dirty="0" smtClean="0"/>
              <a:t>Recommendation is to create an initial connection and reuse that instance for the duration of the client application</a:t>
            </a:r>
          </a:p>
          <a:p>
            <a:r>
              <a:rPr lang="en-US" dirty="0" smtClean="0"/>
              <a:t>When retrieving references to tables, you should do so on a per thread basis because the underlying implementation to </a:t>
            </a: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Table</a:t>
            </a:r>
            <a:r>
              <a:rPr lang="en-US" dirty="0"/>
              <a:t> </a:t>
            </a:r>
            <a:r>
              <a:rPr lang="en-US" dirty="0" smtClean="0"/>
              <a:t>is not thread safe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868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General Notes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All operations that mutate data are guaranteed to be </a:t>
            </a:r>
            <a:r>
              <a:rPr lang="en-US" i="1" dirty="0" smtClean="0"/>
              <a:t>atomic</a:t>
            </a:r>
            <a:r>
              <a:rPr lang="en-US" dirty="0" smtClean="0"/>
              <a:t> on a per-row basis</a:t>
            </a:r>
          </a:p>
          <a:p>
            <a:r>
              <a:rPr lang="en-US" dirty="0" smtClean="0"/>
              <a:t>Other clients or threads on the same row will either read a consistent last mutation or have to wait before being able to write their change</a:t>
            </a:r>
          </a:p>
          <a:p>
            <a:r>
              <a:rPr lang="en-US" dirty="0" smtClean="0"/>
              <a:t>To prevent many clients trying to update the same row at the same time, it is advised to batch updates together</a:t>
            </a:r>
          </a:p>
        </p:txBody>
      </p:sp>
    </p:spTree>
    <p:extLst>
      <p:ext uri="{BB962C8B-B14F-4D97-AF65-F5344CB8AC3E}">
        <p14:creationId xmlns:p14="http://schemas.microsoft.com/office/powerpoint/2010/main" val="259896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smtClean="0"/>
              <a:t>Data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Get – Retrieve data from a single row</a:t>
            </a:r>
          </a:p>
          <a:p>
            <a:r>
              <a:rPr lang="en-US" dirty="0" smtClean="0"/>
              <a:t>Scan – Iterate over all or specific rows and return their data</a:t>
            </a:r>
          </a:p>
          <a:p>
            <a:r>
              <a:rPr lang="en-US" dirty="0" smtClean="0"/>
              <a:t>Put – Create or update one or more columns in a row</a:t>
            </a:r>
          </a:p>
          <a:p>
            <a:r>
              <a:rPr lang="en-US" dirty="0" smtClean="0"/>
              <a:t>Delete – Remove a specific cell, column, row, etc.</a:t>
            </a:r>
          </a:p>
          <a:p>
            <a:r>
              <a:rPr lang="en-US" dirty="0" smtClean="0"/>
              <a:t>Increment – Treat a column as a counter and increment its value</a:t>
            </a:r>
          </a:p>
          <a:p>
            <a:r>
              <a:rPr lang="en-US" dirty="0" smtClean="0"/>
              <a:t>Append – Attach the given data to one or more columns in a 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3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Flow of Connecting to the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4689" y="1582341"/>
            <a:ext cx="84169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Configuration </a:t>
            </a:r>
            <a:r>
              <a:rPr lang="en-US" sz="1600" dirty="0" err="1">
                <a:latin typeface="Monaco"/>
                <a:cs typeface="Monaco"/>
              </a:rPr>
              <a:t>conf</a:t>
            </a:r>
            <a:r>
              <a:rPr lang="en-US" sz="1600" dirty="0">
                <a:latin typeface="Monaco"/>
                <a:cs typeface="Monaco"/>
              </a:rPr>
              <a:t> = </a:t>
            </a:r>
            <a:r>
              <a:rPr lang="en-US" sz="1600" dirty="0" err="1">
                <a:latin typeface="Monaco"/>
                <a:cs typeface="Monaco"/>
              </a:rPr>
              <a:t>HBaseConfiguration.create</a:t>
            </a:r>
            <a:r>
              <a:rPr lang="en-US" sz="1600" dirty="0">
                <a:latin typeface="Monaco"/>
                <a:cs typeface="Monaco"/>
              </a:rPr>
              <a:t>();</a:t>
            </a:r>
          </a:p>
          <a:p>
            <a:r>
              <a:rPr lang="en-US" sz="1600" dirty="0" smtClean="0">
                <a:latin typeface="Monaco"/>
                <a:cs typeface="Monaco"/>
              </a:rPr>
              <a:t>Connection </a:t>
            </a:r>
            <a:r>
              <a:rPr lang="en-US" sz="1600" dirty="0">
                <a:latin typeface="Monaco"/>
                <a:cs typeface="Monaco"/>
              </a:rPr>
              <a:t>connection = ConnectionFactory.createConnection(</a:t>
            </a:r>
            <a:r>
              <a:rPr lang="en-US" sz="1600" dirty="0" err="1">
                <a:latin typeface="Monaco"/>
                <a:cs typeface="Monaco"/>
              </a:rPr>
              <a:t>conf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 err="1" smtClean="0">
                <a:latin typeface="Monaco"/>
                <a:cs typeface="Monaco"/>
              </a:rPr>
              <a:t>TableName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tableName</a:t>
            </a:r>
            <a:r>
              <a:rPr lang="en-US" sz="1600" dirty="0">
                <a:latin typeface="Monaco"/>
                <a:cs typeface="Monaco"/>
              </a:rPr>
              <a:t> = </a:t>
            </a:r>
            <a:r>
              <a:rPr lang="en-US" sz="1600" dirty="0" err="1">
                <a:latin typeface="Monaco"/>
                <a:cs typeface="Monaco"/>
              </a:rPr>
              <a:t>TableName.valueOf</a:t>
            </a:r>
            <a:r>
              <a:rPr lang="en-US" sz="1600" dirty="0">
                <a:latin typeface="Monaco"/>
                <a:cs typeface="Monaco"/>
              </a:rPr>
              <a:t>("</a:t>
            </a:r>
            <a:r>
              <a:rPr lang="en-US" sz="1600" dirty="0" err="1">
                <a:latin typeface="Monaco"/>
                <a:cs typeface="Monaco"/>
              </a:rPr>
              <a:t>testtable</a:t>
            </a:r>
            <a:r>
              <a:rPr lang="en-US" sz="1600" dirty="0">
                <a:latin typeface="Monaco"/>
                <a:cs typeface="Monaco"/>
              </a:rPr>
              <a:t>");</a:t>
            </a:r>
          </a:p>
          <a:p>
            <a:r>
              <a:rPr lang="en-US" sz="1600" dirty="0" smtClean="0">
                <a:latin typeface="Monaco"/>
                <a:cs typeface="Monaco"/>
              </a:rPr>
              <a:t>Table </a:t>
            </a:r>
            <a:r>
              <a:rPr lang="en-US" sz="1600" dirty="0">
                <a:latin typeface="Monaco"/>
                <a:cs typeface="Monaco"/>
              </a:rPr>
              <a:t>table = </a:t>
            </a:r>
            <a:r>
              <a:rPr lang="en-US" sz="1600" dirty="0" err="1">
                <a:latin typeface="Monaco"/>
                <a:cs typeface="Monaco"/>
              </a:rPr>
              <a:t>connection.getTable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tableName</a:t>
            </a:r>
            <a:r>
              <a:rPr lang="en-US" sz="1600" dirty="0">
                <a:latin typeface="Monaco"/>
                <a:cs typeface="Monaco"/>
              </a:rPr>
              <a:t>)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r>
              <a:rPr lang="de-DE" sz="1600" u="sng" dirty="0" smtClean="0">
                <a:latin typeface="Monaco"/>
                <a:cs typeface="Monaco"/>
              </a:rPr>
              <a:t>.</a:t>
            </a:r>
            <a:r>
              <a:rPr lang="de-DE" sz="1600" u="sng" dirty="0">
                <a:latin typeface="Monaco"/>
                <a:cs typeface="Monaco"/>
              </a:rPr>
              <a:t>.</a:t>
            </a:r>
            <a:r>
              <a:rPr lang="de-DE" sz="1600" u="sng" dirty="0" smtClean="0">
                <a:latin typeface="Monaco"/>
                <a:cs typeface="Monaco"/>
              </a:rPr>
              <a:t>.</a:t>
            </a:r>
          </a:p>
          <a:p>
            <a:r>
              <a:rPr lang="de-DE" sz="1600" dirty="0" err="1" smtClean="0">
                <a:latin typeface="Monaco"/>
                <a:cs typeface="Monaco"/>
              </a:rPr>
              <a:t>Result</a:t>
            </a:r>
            <a:r>
              <a:rPr lang="de-DE" sz="1600" dirty="0" smtClean="0">
                <a:latin typeface="Monaco"/>
                <a:cs typeface="Monaco"/>
              </a:rPr>
              <a:t> </a:t>
            </a:r>
            <a:r>
              <a:rPr lang="de-DE" sz="1600" dirty="0" err="1">
                <a:latin typeface="Monaco"/>
                <a:cs typeface="Monaco"/>
              </a:rPr>
              <a:t>result</a:t>
            </a:r>
            <a:r>
              <a:rPr lang="de-DE" sz="1600" dirty="0">
                <a:latin typeface="Monaco"/>
                <a:cs typeface="Monaco"/>
              </a:rPr>
              <a:t> = </a:t>
            </a:r>
            <a:r>
              <a:rPr lang="de-DE" sz="1600" dirty="0" err="1">
                <a:latin typeface="Monaco"/>
                <a:cs typeface="Monaco"/>
              </a:rPr>
              <a:t>table.get</a:t>
            </a:r>
            <a:r>
              <a:rPr lang="de-DE" sz="1600" dirty="0">
                <a:latin typeface="Monaco"/>
                <a:cs typeface="Monaco"/>
              </a:rPr>
              <a:t>(</a:t>
            </a:r>
            <a:r>
              <a:rPr lang="de-DE" sz="1600" u="sng" dirty="0" err="1">
                <a:latin typeface="Monaco"/>
                <a:cs typeface="Monaco"/>
              </a:rPr>
              <a:t>get</a:t>
            </a:r>
            <a:r>
              <a:rPr lang="de-DE" sz="1600" u="sng" dirty="0">
                <a:latin typeface="Monaco"/>
                <a:cs typeface="Monaco"/>
              </a:rPr>
              <a:t>);</a:t>
            </a:r>
          </a:p>
          <a:p>
            <a:r>
              <a:rPr lang="de-DE" sz="1600" u="sng" dirty="0" smtClean="0">
                <a:latin typeface="Monaco"/>
                <a:cs typeface="Monaco"/>
              </a:rPr>
              <a:t>.</a:t>
            </a:r>
            <a:r>
              <a:rPr lang="de-DE" sz="1600" u="sng" dirty="0">
                <a:latin typeface="Monaco"/>
                <a:cs typeface="Monaco"/>
              </a:rPr>
              <a:t>..</a:t>
            </a:r>
          </a:p>
          <a:p>
            <a:r>
              <a:rPr lang="de-DE" sz="1600" dirty="0" err="1" smtClean="0">
                <a:latin typeface="Monaco"/>
                <a:cs typeface="Monaco"/>
              </a:rPr>
              <a:t>table.close</a:t>
            </a:r>
            <a:r>
              <a:rPr lang="de-DE" sz="1600" dirty="0">
                <a:latin typeface="Monaco"/>
                <a:cs typeface="Monaco"/>
              </a:rPr>
              <a:t>();</a:t>
            </a:r>
          </a:p>
          <a:p>
            <a:r>
              <a:rPr lang="de-DE" sz="1600" dirty="0" err="1" smtClean="0">
                <a:latin typeface="Monaco"/>
                <a:cs typeface="Monaco"/>
              </a:rPr>
              <a:t>connection.close</a:t>
            </a:r>
            <a:r>
              <a:rPr lang="de-DE" sz="1600" dirty="0">
                <a:latin typeface="Monaco"/>
                <a:cs typeface="Monaco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476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Look at These New Classes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1272116"/>
            <a:ext cx="8231258" cy="4976284"/>
          </a:xfrm>
        </p:spPr>
        <p:txBody>
          <a:bodyPr/>
          <a:lstStyle/>
          <a:p>
            <a:r>
              <a:rPr lang="en-US" dirty="0"/>
              <a:t>Configuration</a:t>
            </a:r>
          </a:p>
          <a:p>
            <a:pPr lvl="1"/>
            <a:r>
              <a:rPr lang="en-US" dirty="0"/>
              <a:t>This is a </a:t>
            </a:r>
            <a:r>
              <a:rPr lang="en-US" dirty="0" err="1"/>
              <a:t>Hadoop</a:t>
            </a:r>
            <a:r>
              <a:rPr lang="en-US" dirty="0"/>
              <a:t> class which is also shared by HBase</a:t>
            </a:r>
          </a:p>
          <a:p>
            <a:pPr lvl="1"/>
            <a:r>
              <a:rPr lang="en-US" dirty="0"/>
              <a:t>Provides configuration to the client application</a:t>
            </a:r>
          </a:p>
          <a:p>
            <a:pPr lvl="1"/>
            <a:r>
              <a:rPr lang="en-US" dirty="0"/>
              <a:t>Loads </a:t>
            </a:r>
            <a:r>
              <a:rPr lang="en-US" dirty="0" err="1"/>
              <a:t>config</a:t>
            </a:r>
            <a:r>
              <a:rPr lang="en-US" dirty="0"/>
              <a:t> details from </a:t>
            </a:r>
            <a:r>
              <a:rPr lang="en-US" dirty="0" err="1"/>
              <a:t>hbase-site.xml</a:t>
            </a:r>
            <a:r>
              <a:rPr lang="en-US" dirty="0"/>
              <a:t> and </a:t>
            </a:r>
            <a:r>
              <a:rPr lang="en-US" dirty="0" err="1"/>
              <a:t>hbase-</a:t>
            </a:r>
            <a:r>
              <a:rPr lang="en-US" dirty="0" err="1" smtClean="0"/>
              <a:t>default.xml</a:t>
            </a:r>
            <a:endParaRPr lang="en-US" dirty="0" smtClean="0"/>
          </a:p>
          <a:p>
            <a:r>
              <a:rPr lang="en-US" dirty="0" err="1"/>
              <a:t>ConnectionFactory</a:t>
            </a:r>
            <a:endParaRPr lang="en-US" dirty="0"/>
          </a:p>
          <a:p>
            <a:pPr lvl="1"/>
            <a:r>
              <a:rPr lang="en-US" dirty="0"/>
              <a:t>Provides a factory method to retrieve a Connection </a:t>
            </a:r>
            <a:r>
              <a:rPr lang="en-US" dirty="0" smtClean="0"/>
              <a:t>instance</a:t>
            </a:r>
          </a:p>
          <a:p>
            <a:r>
              <a:rPr lang="en-US" dirty="0"/>
              <a:t>Connection</a:t>
            </a:r>
          </a:p>
          <a:p>
            <a:pPr lvl="1"/>
            <a:r>
              <a:rPr lang="en-US" dirty="0"/>
              <a:t>Create this instance once per application and share it during runtime</a:t>
            </a:r>
          </a:p>
          <a:p>
            <a:pPr lvl="1"/>
            <a:r>
              <a:rPr lang="en-US" dirty="0"/>
              <a:t>Needs to be closed to free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Not thread safe representation of a data table</a:t>
            </a:r>
          </a:p>
          <a:p>
            <a:pPr lvl="1"/>
            <a:r>
              <a:rPr lang="en-US" dirty="0" smtClean="0"/>
              <a:t>Create one per thread and close when finished</a:t>
            </a:r>
          </a:p>
        </p:txBody>
      </p:sp>
    </p:spTree>
    <p:extLst>
      <p:ext uri="{BB962C8B-B14F-4D97-AF65-F5344CB8AC3E}">
        <p14:creationId xmlns:p14="http://schemas.microsoft.com/office/powerpoint/2010/main" val="265831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Put operations can be classified into different types</a:t>
            </a:r>
          </a:p>
          <a:p>
            <a:pPr lvl="1"/>
            <a:r>
              <a:rPr lang="en-US" dirty="0" smtClean="0"/>
              <a:t>Single rows</a:t>
            </a:r>
          </a:p>
          <a:p>
            <a:pPr lvl="1"/>
            <a:r>
              <a:rPr lang="en-US" dirty="0" smtClean="0"/>
              <a:t>Lists of rows</a:t>
            </a:r>
          </a:p>
          <a:p>
            <a:pPr lvl="1"/>
            <a:r>
              <a:rPr lang="en-US" dirty="0" smtClean="0"/>
              <a:t>Atomic Check-And-Put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>
                <a:latin typeface="Monaco"/>
                <a:cs typeface="Monaco"/>
              </a:rPr>
              <a:t>void put(Put put) throws </a:t>
            </a:r>
            <a:r>
              <a:rPr lang="en-US" sz="2000" dirty="0" err="1" smtClean="0">
                <a:latin typeface="Monaco"/>
                <a:cs typeface="Monaco"/>
              </a:rPr>
              <a:t>IOException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dirty="0" smtClean="0"/>
              <a:t>All of the </a:t>
            </a:r>
            <a:r>
              <a:rPr lang="en-US" sz="2000" dirty="0">
                <a:latin typeface="Monaco"/>
                <a:cs typeface="Monaco"/>
              </a:rPr>
              <a:t>Put</a:t>
            </a:r>
            <a:r>
              <a:rPr lang="en-US" dirty="0"/>
              <a:t> </a:t>
            </a:r>
            <a:r>
              <a:rPr lang="en-US" dirty="0" smtClean="0"/>
              <a:t>constructors require a row to be supplied. For example: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Put(byte[] row)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/>
              <a:t>Notice that it must be a Java byte </a:t>
            </a:r>
            <a:r>
              <a:rPr lang="en-US" dirty="0" smtClean="0"/>
              <a:t>array, </a:t>
            </a:r>
            <a:r>
              <a:rPr lang="en-US" dirty="0" smtClean="0"/>
              <a:t>which is the case with most values in HBase</a:t>
            </a:r>
          </a:p>
          <a:p>
            <a:r>
              <a:rPr lang="en-US" dirty="0" smtClean="0"/>
              <a:t>Once you have created your </a:t>
            </a:r>
            <a:r>
              <a:rPr lang="en-US" sz="2000" dirty="0" smtClean="0">
                <a:latin typeface="Monaco"/>
                <a:cs typeface="Monaco"/>
              </a:rPr>
              <a:t>Put</a:t>
            </a:r>
            <a:r>
              <a:rPr lang="en-US" dirty="0" smtClean="0"/>
              <a:t> instance, you can use the </a:t>
            </a:r>
            <a:r>
              <a:rPr lang="en-US" sz="2000" dirty="0" err="1" smtClean="0">
                <a:latin typeface="Monaco"/>
                <a:cs typeface="Monaco"/>
              </a:rPr>
              <a:t>addColumn</a:t>
            </a:r>
            <a:r>
              <a:rPr lang="en-US" dirty="0" smtClean="0"/>
              <a:t> method to specify the column family, qualifier, value of the cell, and an optional timestamp</a:t>
            </a:r>
          </a:p>
        </p:txBody>
      </p:sp>
    </p:spTree>
    <p:extLst>
      <p:ext uri="{BB962C8B-B14F-4D97-AF65-F5344CB8AC3E}">
        <p14:creationId xmlns:p14="http://schemas.microsoft.com/office/powerpoint/2010/main" val="195076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21124</TotalTime>
  <Words>1644</Words>
  <Application>Microsoft Macintosh PowerPoint</Application>
  <PresentationFormat>On-screen Show (4:3)</PresentationFormat>
  <Paragraphs>179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Which API?</vt:lpstr>
      <vt:lpstr>Let's Begin!</vt:lpstr>
      <vt:lpstr>More General Notes</vt:lpstr>
      <vt:lpstr>Basic Data Operations</vt:lpstr>
      <vt:lpstr>Basic Flow of Connecting to the API</vt:lpstr>
      <vt:lpstr>Let's Look at These New Classes</vt:lpstr>
      <vt:lpstr>Put Method</vt:lpstr>
      <vt:lpstr>Single Put</vt:lpstr>
      <vt:lpstr>List of Puts</vt:lpstr>
      <vt:lpstr>Atomic Check and Put</vt:lpstr>
      <vt:lpstr>Get Method</vt:lpstr>
      <vt:lpstr>Single Get</vt:lpstr>
      <vt:lpstr>List of Gets</vt:lpstr>
      <vt:lpstr>Delete Method</vt:lpstr>
      <vt:lpstr>Single Delete</vt:lpstr>
      <vt:lpstr>List of Deletes</vt:lpstr>
      <vt:lpstr>Atomic Check and Delete</vt:lpstr>
      <vt:lpstr>Append Method</vt:lpstr>
      <vt:lpstr>Mutate Method</vt:lpstr>
      <vt:lpstr>Single Mutations</vt:lpstr>
      <vt:lpstr>Atomic Check and Mutate</vt:lpstr>
      <vt:lpstr>Scans</vt:lpstr>
      <vt:lpstr>Scans Continued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v b</cp:lastModifiedBy>
  <cp:revision>799</cp:revision>
  <cp:lastPrinted>2014-04-15T20:58:29Z</cp:lastPrinted>
  <dcterms:created xsi:type="dcterms:W3CDTF">2014-03-31T20:09:59Z</dcterms:created>
  <dcterms:modified xsi:type="dcterms:W3CDTF">2016-01-24T01:25:32Z</dcterms:modified>
</cp:coreProperties>
</file>