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6" r:id="rId2"/>
    <p:sldId id="330" r:id="rId3"/>
    <p:sldId id="327" r:id="rId4"/>
    <p:sldId id="337" r:id="rId5"/>
    <p:sldId id="328" r:id="rId6"/>
    <p:sldId id="329" r:id="rId7"/>
    <p:sldId id="331" r:id="rId8"/>
    <p:sldId id="332" r:id="rId9"/>
    <p:sldId id="333" r:id="rId10"/>
    <p:sldId id="338" r:id="rId11"/>
    <p:sldId id="339" r:id="rId12"/>
    <p:sldId id="335" r:id="rId13"/>
    <p:sldId id="33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30"/>
            <p14:sldId id="327"/>
            <p14:sldId id="337"/>
            <p14:sldId id="328"/>
            <p14:sldId id="329"/>
            <p14:sldId id="331"/>
            <p14:sldId id="332"/>
            <p14:sldId id="333"/>
            <p14:sldId id="338"/>
            <p14:sldId id="339"/>
            <p14:sldId id="335"/>
            <p14:sldId id="3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087"/>
    <a:srgbClr val="00A9F1"/>
    <a:srgbClr val="47B1E0"/>
    <a:srgbClr val="009CDE"/>
    <a:srgbClr val="99999A"/>
    <a:srgbClr val="77E0C1"/>
    <a:srgbClr val="B0008E"/>
    <a:srgbClr val="FF8F1C"/>
    <a:srgbClr val="00AC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86" autoAdjust="0"/>
    <p:restoredTop sz="90361" autoAdjust="0"/>
  </p:normalViewPr>
  <p:slideViewPr>
    <p:cSldViewPr snapToObjects="1">
      <p:cViewPr varScale="1">
        <p:scale>
          <a:sx n="120" d="100"/>
          <a:sy n="120" d="100"/>
        </p:scale>
        <p:origin x="-96" y="-536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12/16/15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12/16/15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With 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TableMapper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3032" y="1295400"/>
            <a:ext cx="8231258" cy="1219200"/>
          </a:xfrm>
        </p:spPr>
        <p:txBody>
          <a:bodyPr/>
          <a:lstStyle/>
          <a:p>
            <a:r>
              <a:rPr lang="en-US" dirty="0" smtClean="0"/>
              <a:t>A column with a String value is chosen as the value to summarize upon. The value is used as the key to emit from the mapper, and an </a:t>
            </a:r>
            <a:r>
              <a:rPr lang="en-US" dirty="0" err="1" smtClean="0"/>
              <a:t>IntWritable</a:t>
            </a:r>
            <a:r>
              <a:rPr lang="en-US" dirty="0" smtClean="0"/>
              <a:t> represents an instance counter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1040" y="2895600"/>
            <a:ext cx="807828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Monaco"/>
              </a:rPr>
              <a:t>MyMapper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Monaco"/>
              </a:rPr>
              <a:t>TableMapper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&lt;</a:t>
            </a:r>
            <a:r>
              <a:rPr lang="en-US" sz="1300" b="1" u="sng" dirty="0">
                <a:solidFill>
                  <a:srgbClr val="000000"/>
                </a:solidFill>
                <a:latin typeface="Monaco"/>
              </a:rPr>
              <a:t>Text, </a:t>
            </a:r>
            <a:r>
              <a:rPr lang="en-US" sz="1300" b="1" u="sng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sz="1300" b="1" u="sng" dirty="0">
                <a:solidFill>
                  <a:srgbClr val="000000"/>
                </a:solidFill>
                <a:latin typeface="Monaco"/>
              </a:rPr>
              <a:t>&gt;  {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</a:rPr>
              <a:t>	 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final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byte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[] </a:t>
            </a:r>
            <a:r>
              <a:rPr lang="en-US" sz="1300" b="1" i="1" dirty="0">
                <a:solidFill>
                  <a:srgbClr val="0000C0"/>
                </a:solidFill>
                <a:latin typeface="Monaco"/>
              </a:rPr>
              <a:t>CF</a:t>
            </a:r>
            <a:r>
              <a:rPr lang="en-US" sz="1300" b="1" i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300" b="1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300" b="1" i="1" dirty="0" err="1">
                <a:solidFill>
                  <a:srgbClr val="2A00FF"/>
                </a:solidFill>
                <a:latin typeface="Monaco"/>
              </a:rPr>
              <a:t>cf</a:t>
            </a:r>
            <a:r>
              <a:rPr lang="en-US" sz="1300" b="1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300" b="1" i="1" dirty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1300" b="1" i="1" dirty="0" err="1">
                <a:solidFill>
                  <a:srgbClr val="000000"/>
                </a:solidFill>
                <a:latin typeface="Monaco"/>
              </a:rPr>
              <a:t>getBytes</a:t>
            </a:r>
            <a:r>
              <a:rPr lang="en-US" sz="1300" b="1" i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</a:rPr>
              <a:t>	 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final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byte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[] </a:t>
            </a:r>
            <a:r>
              <a:rPr lang="en-US" sz="1300" b="1" i="1" dirty="0">
                <a:solidFill>
                  <a:srgbClr val="0000C0"/>
                </a:solidFill>
                <a:latin typeface="Monaco"/>
              </a:rPr>
              <a:t>ATTR1</a:t>
            </a:r>
            <a:r>
              <a:rPr lang="en-US" sz="1300" b="1" i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300" b="1" i="1" dirty="0">
                <a:solidFill>
                  <a:srgbClr val="2A00FF"/>
                </a:solidFill>
                <a:latin typeface="Monaco"/>
              </a:rPr>
              <a:t>"attr1"</a:t>
            </a:r>
            <a:r>
              <a:rPr lang="en-US" sz="1300" b="1" i="1" dirty="0">
                <a:solidFill>
                  <a:srgbClr val="000000"/>
                </a:solidFill>
                <a:latin typeface="Monaco"/>
              </a:rPr>
              <a:t>.getBytes();</a:t>
            </a:r>
          </a:p>
          <a:p>
            <a:endParaRPr lang="en-US" sz="1300" dirty="0">
              <a:latin typeface="Monaco"/>
            </a:endParaRPr>
          </a:p>
          <a:p>
            <a:r>
              <a:rPr lang="en-US" sz="1300" dirty="0">
                <a:solidFill>
                  <a:srgbClr val="000000"/>
                </a:solidFill>
                <a:latin typeface="Monaco"/>
              </a:rPr>
              <a:t>	 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final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u="sng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sz="1300" b="1" u="sng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u="sng" dirty="0">
                <a:solidFill>
                  <a:srgbClr val="0000C0"/>
                </a:solidFill>
                <a:latin typeface="Monaco"/>
              </a:rPr>
              <a:t>ONE</a:t>
            </a:r>
            <a:r>
              <a:rPr lang="en-US" sz="1300" b="1" u="sng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300" b="1" u="sng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300" b="1" u="sng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u="sng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sz="1300" b="1" u="sng" dirty="0">
                <a:solidFill>
                  <a:srgbClr val="000000"/>
                </a:solidFill>
                <a:latin typeface="Monaco"/>
              </a:rPr>
              <a:t>(1);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</a:rPr>
              <a:t>	 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u="sng" dirty="0">
                <a:solidFill>
                  <a:srgbClr val="000000"/>
                </a:solidFill>
                <a:latin typeface="Monaco"/>
              </a:rPr>
              <a:t>Text </a:t>
            </a:r>
            <a:r>
              <a:rPr lang="en-US" sz="1300" b="1" u="sng" dirty="0">
                <a:solidFill>
                  <a:srgbClr val="0000C0"/>
                </a:solidFill>
                <a:latin typeface="Monaco"/>
              </a:rPr>
              <a:t>text</a:t>
            </a:r>
            <a:r>
              <a:rPr lang="en-US" sz="1300" b="1" u="sng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300" b="1" u="sng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300" b="1" u="sng" dirty="0">
                <a:solidFill>
                  <a:srgbClr val="000000"/>
                </a:solidFill>
                <a:latin typeface="Monaco"/>
              </a:rPr>
              <a:t> Text();</a:t>
            </a:r>
          </a:p>
          <a:p>
            <a:endParaRPr lang="en-US" sz="1300" dirty="0">
              <a:latin typeface="Monaco"/>
            </a:endParaRPr>
          </a:p>
          <a:p>
            <a:r>
              <a:rPr lang="en-US" sz="1300" dirty="0">
                <a:solidFill>
                  <a:srgbClr val="000000"/>
                </a:solidFill>
                <a:latin typeface="Monaco"/>
              </a:rPr>
              <a:t>	 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map(</a:t>
            </a:r>
            <a:r>
              <a:rPr lang="en-US" sz="1300" b="1" dirty="0" err="1">
                <a:solidFill>
                  <a:srgbClr val="000000"/>
                </a:solidFill>
                <a:latin typeface="Monaco"/>
              </a:rPr>
              <a:t>ImmutableBytesWritable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>
                <a:solidFill>
                  <a:srgbClr val="6A3E3E"/>
                </a:solidFill>
                <a:latin typeface="Monaco"/>
              </a:rPr>
              <a:t>row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, Result </a:t>
            </a:r>
            <a:r>
              <a:rPr lang="en-US" sz="1300" b="1" dirty="0">
                <a:solidFill>
                  <a:srgbClr val="6A3E3E"/>
                </a:solidFill>
                <a:latin typeface="Monaco"/>
              </a:rPr>
              <a:t>value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, Context </a:t>
            </a:r>
            <a:r>
              <a:rPr lang="en-US" sz="1300" b="1" dirty="0">
                <a:solidFill>
                  <a:srgbClr val="6A3E3E"/>
                </a:solidFill>
                <a:latin typeface="Monaco"/>
              </a:rPr>
              <a:t>context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Monaco"/>
              </a:rPr>
              <a:t>IOException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300" b="1" dirty="0" err="1">
                <a:solidFill>
                  <a:srgbClr val="000000"/>
                </a:solidFill>
                <a:latin typeface="Monaco"/>
              </a:rPr>
              <a:t>InterruptedException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</a:rPr>
              <a:t>	    String </a:t>
            </a:r>
            <a:r>
              <a:rPr lang="en-US" sz="1300" dirty="0" err="1">
                <a:solidFill>
                  <a:srgbClr val="6A3E3E"/>
                </a:solidFill>
                <a:latin typeface="Monaco"/>
              </a:rPr>
              <a:t>val</a:t>
            </a:r>
            <a:r>
              <a:rPr lang="en-US" sz="13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String(</a:t>
            </a:r>
            <a:r>
              <a:rPr lang="en-US" sz="1300" b="1" dirty="0" err="1">
                <a:solidFill>
                  <a:srgbClr val="6A3E3E"/>
                </a:solidFill>
                <a:latin typeface="Monaco"/>
              </a:rPr>
              <a:t>value</a:t>
            </a:r>
            <a:r>
              <a:rPr lang="en-US" sz="1300" b="1" dirty="0" err="1">
                <a:solidFill>
                  <a:srgbClr val="000000"/>
                </a:solidFill>
                <a:latin typeface="Monaco"/>
              </a:rPr>
              <a:t>.getValue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300" b="1" i="1" dirty="0">
                <a:solidFill>
                  <a:srgbClr val="0000C0"/>
                </a:solidFill>
                <a:latin typeface="Monaco"/>
              </a:rPr>
              <a:t>CF</a:t>
            </a:r>
            <a:r>
              <a:rPr lang="en-US" sz="1300" b="1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300" b="1" i="1" dirty="0">
                <a:solidFill>
                  <a:srgbClr val="0000C0"/>
                </a:solidFill>
                <a:latin typeface="Monaco"/>
              </a:rPr>
              <a:t>ATTR1</a:t>
            </a:r>
            <a:r>
              <a:rPr lang="en-US" sz="1300" b="1" i="1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</a:rPr>
              <a:t>	    </a:t>
            </a:r>
            <a:r>
              <a:rPr lang="en-US" sz="1300" u="sng" dirty="0" err="1">
                <a:solidFill>
                  <a:srgbClr val="0000C0"/>
                </a:solidFill>
                <a:latin typeface="Monaco"/>
              </a:rPr>
              <a:t>text</a:t>
            </a:r>
            <a:r>
              <a:rPr lang="en-US" sz="1300" u="sng" dirty="0" err="1">
                <a:solidFill>
                  <a:srgbClr val="000000"/>
                </a:solidFill>
                <a:latin typeface="Monaco"/>
              </a:rPr>
              <a:t>.set</a:t>
            </a:r>
            <a:r>
              <a:rPr lang="en-US" sz="1300" u="sng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300" u="sng" dirty="0" err="1">
                <a:solidFill>
                  <a:srgbClr val="6A3E3E"/>
                </a:solidFill>
                <a:latin typeface="Monaco"/>
              </a:rPr>
              <a:t>val</a:t>
            </a:r>
            <a:r>
              <a:rPr lang="en-US" sz="1300" u="sng" dirty="0">
                <a:solidFill>
                  <a:srgbClr val="000000"/>
                </a:solidFill>
                <a:latin typeface="Monaco"/>
              </a:rPr>
              <a:t>);     </a:t>
            </a:r>
            <a:r>
              <a:rPr lang="en-US" sz="1300" u="sng" dirty="0">
                <a:solidFill>
                  <a:srgbClr val="3F7F5F"/>
                </a:solidFill>
                <a:latin typeface="Monaco"/>
              </a:rPr>
              <a:t>// we can only emit </a:t>
            </a:r>
            <a:r>
              <a:rPr lang="en-US" sz="1300" u="sng" dirty="0" err="1">
                <a:solidFill>
                  <a:srgbClr val="3F7F5F"/>
                </a:solidFill>
                <a:latin typeface="Monaco"/>
              </a:rPr>
              <a:t>Writables</a:t>
            </a:r>
            <a:r>
              <a:rPr lang="en-US" sz="1300" u="sng" dirty="0">
                <a:solidFill>
                  <a:srgbClr val="3F7F5F"/>
                </a:solidFill>
                <a:latin typeface="Monaco"/>
              </a:rPr>
              <a:t>...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</a:rPr>
              <a:t>	    </a:t>
            </a:r>
            <a:r>
              <a:rPr lang="en-US" sz="1300" dirty="0" err="1">
                <a:solidFill>
                  <a:srgbClr val="6A3E3E"/>
                </a:solidFill>
                <a:latin typeface="Monaco"/>
              </a:rPr>
              <a:t>context</a:t>
            </a:r>
            <a:r>
              <a:rPr lang="en-US" sz="1300" dirty="0" err="1">
                <a:solidFill>
                  <a:srgbClr val="000000"/>
                </a:solidFill>
                <a:latin typeface="Monaco"/>
              </a:rPr>
              <a:t>.write</a:t>
            </a:r>
            <a:r>
              <a:rPr lang="en-US" sz="13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300" u="sng" dirty="0">
                <a:solidFill>
                  <a:srgbClr val="0000C0"/>
                </a:solidFill>
                <a:latin typeface="Monaco"/>
              </a:rPr>
              <a:t>text</a:t>
            </a:r>
            <a:r>
              <a:rPr lang="en-US" sz="1300" u="sng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300" u="sng" dirty="0">
                <a:solidFill>
                  <a:srgbClr val="0000C0"/>
                </a:solidFill>
                <a:latin typeface="Monaco"/>
              </a:rPr>
              <a:t>ONE</a:t>
            </a:r>
            <a:r>
              <a:rPr lang="en-US" sz="1300" u="sng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sz="1300" dirty="0">
                <a:solidFill>
                  <a:srgbClr val="000000"/>
                </a:solidFill>
                <a:latin typeface="Monaco"/>
              </a:rPr>
              <a:t>	  }</a:t>
            </a:r>
          </a:p>
          <a:p>
            <a:r>
              <a:rPr lang="de-DE" sz="1300" dirty="0">
                <a:solidFill>
                  <a:srgbClr val="0000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435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TableReducer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3032" y="1295400"/>
            <a:ext cx="8231258" cy="533400"/>
          </a:xfrm>
        </p:spPr>
        <p:txBody>
          <a:bodyPr/>
          <a:lstStyle/>
          <a:p>
            <a:r>
              <a:rPr lang="en-US" dirty="0" smtClean="0"/>
              <a:t>In the reducer, the "ones" are counted and then emits a </a:t>
            </a:r>
            <a:r>
              <a:rPr lang="en-US" sz="2000" dirty="0" smtClean="0">
                <a:latin typeface="Monaco"/>
                <a:cs typeface="Monaco"/>
              </a:rPr>
              <a:t>Put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032" y="2057400"/>
            <a:ext cx="8231258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Monaco"/>
              </a:rPr>
              <a:t>MyTableReducer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u="sng" dirty="0" err="1">
                <a:solidFill>
                  <a:srgbClr val="000000"/>
                </a:solidFill>
                <a:latin typeface="Monaco"/>
              </a:rPr>
              <a:t>TableReducer</a:t>
            </a:r>
            <a:r>
              <a:rPr lang="en-US" sz="1300" b="1" u="sng" dirty="0">
                <a:solidFill>
                  <a:srgbClr val="000000"/>
                </a:solidFill>
                <a:latin typeface="Monaco"/>
              </a:rPr>
              <a:t>&lt;Text, </a:t>
            </a:r>
            <a:r>
              <a:rPr lang="en-US" sz="1300" b="1" u="sng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sz="1300" b="1" u="sng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300" b="1" u="sng" dirty="0" err="1">
                <a:solidFill>
                  <a:srgbClr val="000000"/>
                </a:solidFill>
                <a:latin typeface="Monaco"/>
              </a:rPr>
              <a:t>ImmutableBytesWritable</a:t>
            </a:r>
            <a:r>
              <a:rPr lang="en-US" sz="1300" b="1" u="sng" dirty="0">
                <a:solidFill>
                  <a:srgbClr val="000000"/>
                </a:solidFill>
                <a:latin typeface="Monaco"/>
              </a:rPr>
              <a:t>&gt;  {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</a:rPr>
              <a:t>	 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final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byte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[] </a:t>
            </a:r>
            <a:r>
              <a:rPr lang="en-US" sz="1300" b="1" i="1" dirty="0">
                <a:solidFill>
                  <a:srgbClr val="0000C0"/>
                </a:solidFill>
                <a:latin typeface="Monaco"/>
              </a:rPr>
              <a:t>CF</a:t>
            </a:r>
            <a:r>
              <a:rPr lang="en-US" sz="1300" b="1" i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300" b="1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300" b="1" i="1" dirty="0" err="1">
                <a:solidFill>
                  <a:srgbClr val="2A00FF"/>
                </a:solidFill>
                <a:latin typeface="Monaco"/>
              </a:rPr>
              <a:t>cf</a:t>
            </a:r>
            <a:r>
              <a:rPr lang="en-US" sz="1300" b="1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300" b="1" i="1" dirty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1300" b="1" i="1" dirty="0" err="1">
                <a:solidFill>
                  <a:srgbClr val="000000"/>
                </a:solidFill>
                <a:latin typeface="Monaco"/>
              </a:rPr>
              <a:t>getBytes</a:t>
            </a:r>
            <a:r>
              <a:rPr lang="en-US" sz="1300" b="1" i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</a:rPr>
              <a:t>	 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final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byte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[] </a:t>
            </a:r>
            <a:r>
              <a:rPr lang="en-US" sz="1300" b="1" i="1" dirty="0">
                <a:solidFill>
                  <a:srgbClr val="0000C0"/>
                </a:solidFill>
                <a:latin typeface="Monaco"/>
              </a:rPr>
              <a:t>COUNT</a:t>
            </a:r>
            <a:r>
              <a:rPr lang="en-US" sz="1300" b="1" i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300" b="1" i="1" dirty="0">
                <a:solidFill>
                  <a:srgbClr val="2A00FF"/>
                </a:solidFill>
                <a:latin typeface="Monaco"/>
              </a:rPr>
              <a:t>"count"</a:t>
            </a:r>
            <a:r>
              <a:rPr lang="en-US" sz="1300" b="1" i="1" dirty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1300" b="1" i="1" dirty="0" err="1">
                <a:solidFill>
                  <a:srgbClr val="000000"/>
                </a:solidFill>
                <a:latin typeface="Monaco"/>
              </a:rPr>
              <a:t>getBytes</a:t>
            </a:r>
            <a:r>
              <a:rPr lang="en-US" sz="1300" b="1" i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endParaRPr lang="en-US" sz="1300" dirty="0">
              <a:latin typeface="Monaco"/>
            </a:endParaRPr>
          </a:p>
          <a:p>
            <a:r>
              <a:rPr lang="en-US" sz="1300" dirty="0">
                <a:solidFill>
                  <a:srgbClr val="000000"/>
                </a:solidFill>
                <a:latin typeface="Monaco"/>
              </a:rPr>
              <a:t>	 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reduce(</a:t>
            </a:r>
            <a:r>
              <a:rPr lang="en-US" sz="1300" b="1" u="sng" dirty="0">
                <a:solidFill>
                  <a:srgbClr val="000000"/>
                </a:solidFill>
                <a:latin typeface="Monaco"/>
              </a:rPr>
              <a:t>Text </a:t>
            </a:r>
            <a:r>
              <a:rPr lang="en-US" sz="1300" b="1" u="sng" dirty="0">
                <a:solidFill>
                  <a:srgbClr val="6A3E3E"/>
                </a:solidFill>
                <a:latin typeface="Monaco"/>
              </a:rPr>
              <a:t>key</a:t>
            </a:r>
            <a:r>
              <a:rPr lang="en-US" sz="1300" b="1" u="sng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300" b="1" u="sng" dirty="0" err="1">
                <a:solidFill>
                  <a:srgbClr val="000000"/>
                </a:solidFill>
                <a:latin typeface="Monaco"/>
              </a:rPr>
              <a:t>Iterable</a:t>
            </a:r>
            <a:r>
              <a:rPr lang="en-US" sz="1300" b="1" u="sng" dirty="0">
                <a:solidFill>
                  <a:srgbClr val="000000"/>
                </a:solidFill>
                <a:latin typeface="Monaco"/>
              </a:rPr>
              <a:t>&lt;</a:t>
            </a:r>
            <a:r>
              <a:rPr lang="en-US" sz="1300" b="1" u="sng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sz="1300" b="1" u="sng" dirty="0">
                <a:solidFill>
                  <a:srgbClr val="000000"/>
                </a:solidFill>
                <a:latin typeface="Monaco"/>
              </a:rPr>
              <a:t>&gt; </a:t>
            </a:r>
            <a:r>
              <a:rPr lang="en-US" sz="1300" b="1" u="sng" dirty="0">
                <a:solidFill>
                  <a:srgbClr val="6A3E3E"/>
                </a:solidFill>
                <a:latin typeface="Monaco"/>
              </a:rPr>
              <a:t>values</a:t>
            </a:r>
            <a:r>
              <a:rPr lang="en-US" sz="1300" b="1" u="sng" dirty="0">
                <a:solidFill>
                  <a:srgbClr val="000000"/>
                </a:solidFill>
                <a:latin typeface="Monaco"/>
              </a:rPr>
              <a:t>, Context </a:t>
            </a:r>
            <a:r>
              <a:rPr lang="en-US" sz="1300" b="1" u="sng" dirty="0">
                <a:solidFill>
                  <a:srgbClr val="6A3E3E"/>
                </a:solidFill>
                <a:latin typeface="Monaco"/>
              </a:rPr>
              <a:t>context</a:t>
            </a:r>
            <a:r>
              <a:rPr lang="en-US" sz="1300" b="1" u="sng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1300" b="1" u="sng" dirty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sz="1300" b="1" u="sng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u="sng" dirty="0" err="1">
                <a:solidFill>
                  <a:srgbClr val="000000"/>
                </a:solidFill>
                <a:latin typeface="Monaco"/>
              </a:rPr>
              <a:t>IOException</a:t>
            </a:r>
            <a:r>
              <a:rPr lang="en-US" sz="1300" b="1" u="sng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300" b="1" u="sng" dirty="0" err="1">
                <a:solidFill>
                  <a:srgbClr val="000000"/>
                </a:solidFill>
                <a:latin typeface="Monaco"/>
              </a:rPr>
              <a:t>InterruptedException</a:t>
            </a:r>
            <a:r>
              <a:rPr lang="en-US" sz="1300" b="1" u="sng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pl-PL" sz="1300" dirty="0">
                <a:solidFill>
                  <a:srgbClr val="000000"/>
                </a:solidFill>
                <a:latin typeface="Monaco"/>
              </a:rPr>
              <a:t>	    </a:t>
            </a:r>
            <a:r>
              <a:rPr lang="pl-PL" sz="13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pl-PL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pl-PL" sz="13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pl-PL" sz="1300" b="1" dirty="0">
                <a:solidFill>
                  <a:srgbClr val="000000"/>
                </a:solidFill>
                <a:latin typeface="Monaco"/>
              </a:rPr>
              <a:t> = 0;</a:t>
            </a:r>
          </a:p>
          <a:p>
            <a:r>
              <a:rPr lang="pl-PL" sz="1300" dirty="0">
                <a:solidFill>
                  <a:srgbClr val="000000"/>
                </a:solidFill>
                <a:latin typeface="Monaco"/>
              </a:rPr>
              <a:t>	    </a:t>
            </a:r>
            <a:r>
              <a:rPr lang="pl-PL" sz="13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pl-PL" sz="13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pl-PL" sz="1300" b="1" u="sng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pl-PL" sz="1300" b="1" u="sng" dirty="0">
                <a:solidFill>
                  <a:srgbClr val="000000"/>
                </a:solidFill>
                <a:latin typeface="Monaco"/>
              </a:rPr>
              <a:t> </a:t>
            </a:r>
            <a:r>
              <a:rPr lang="pl-PL" sz="1300" b="1" u="sng" dirty="0" err="1">
                <a:solidFill>
                  <a:srgbClr val="6A3E3E"/>
                </a:solidFill>
                <a:latin typeface="Monaco"/>
              </a:rPr>
              <a:t>val</a:t>
            </a:r>
            <a:r>
              <a:rPr lang="pl-PL" sz="1300" b="1" u="sng" dirty="0">
                <a:solidFill>
                  <a:srgbClr val="000000"/>
                </a:solidFill>
                <a:latin typeface="Monaco"/>
              </a:rPr>
              <a:t> : </a:t>
            </a:r>
            <a:r>
              <a:rPr lang="pl-PL" sz="1300" b="1" u="sng" dirty="0" err="1">
                <a:solidFill>
                  <a:srgbClr val="6A3E3E"/>
                </a:solidFill>
                <a:latin typeface="Monaco"/>
              </a:rPr>
              <a:t>values</a:t>
            </a:r>
            <a:r>
              <a:rPr lang="pl-PL" sz="1300" b="1" u="sng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ro-RO" sz="1300" dirty="0">
                <a:solidFill>
                  <a:srgbClr val="000000"/>
                </a:solidFill>
                <a:latin typeface="Monaco"/>
              </a:rPr>
              <a:t>	      </a:t>
            </a:r>
            <a:r>
              <a:rPr lang="ro-RO" sz="1300" dirty="0">
                <a:solidFill>
                  <a:srgbClr val="6A3E3E"/>
                </a:solidFill>
                <a:latin typeface="Monaco"/>
              </a:rPr>
              <a:t>i</a:t>
            </a:r>
            <a:r>
              <a:rPr lang="ro-RO" sz="1300" dirty="0">
                <a:solidFill>
                  <a:srgbClr val="000000"/>
                </a:solidFill>
                <a:latin typeface="Monaco"/>
              </a:rPr>
              <a:t> += </a:t>
            </a:r>
            <a:r>
              <a:rPr lang="ro-RO" sz="1300" dirty="0">
                <a:solidFill>
                  <a:srgbClr val="6A3E3E"/>
                </a:solidFill>
                <a:latin typeface="Monaco"/>
              </a:rPr>
              <a:t>val</a:t>
            </a:r>
            <a:r>
              <a:rPr lang="ro-RO" sz="1300" dirty="0">
                <a:solidFill>
                  <a:srgbClr val="000000"/>
                </a:solidFill>
                <a:latin typeface="Monaco"/>
              </a:rPr>
              <a:t>.get();</a:t>
            </a:r>
          </a:p>
          <a:p>
            <a:r>
              <a:rPr lang="de-DE" sz="1300" dirty="0">
                <a:solidFill>
                  <a:srgbClr val="000000"/>
                </a:solidFill>
                <a:latin typeface="Monaco"/>
              </a:rPr>
              <a:t>	    }</a:t>
            </a:r>
          </a:p>
          <a:p>
            <a:r>
              <a:rPr lang="de-DE" sz="1300" dirty="0">
                <a:solidFill>
                  <a:srgbClr val="000000"/>
                </a:solidFill>
                <a:latin typeface="Monaco"/>
              </a:rPr>
              <a:t>	    </a:t>
            </a:r>
            <a:r>
              <a:rPr lang="de-DE" sz="1300" dirty="0" err="1">
                <a:solidFill>
                  <a:srgbClr val="000000"/>
                </a:solidFill>
                <a:latin typeface="Monaco"/>
              </a:rPr>
              <a:t>Put</a:t>
            </a:r>
            <a:r>
              <a:rPr lang="de-DE" sz="1300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300" dirty="0" err="1">
                <a:solidFill>
                  <a:srgbClr val="6A3E3E"/>
                </a:solidFill>
                <a:latin typeface="Monaco"/>
              </a:rPr>
              <a:t>put</a:t>
            </a:r>
            <a:r>
              <a:rPr lang="de-DE" sz="13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300" b="1" dirty="0" err="1">
                <a:solidFill>
                  <a:srgbClr val="7F0055"/>
                </a:solidFill>
                <a:latin typeface="Monaco"/>
              </a:rPr>
              <a:t>new</a:t>
            </a:r>
            <a:r>
              <a:rPr lang="de-DE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300" b="1" dirty="0" err="1">
                <a:solidFill>
                  <a:srgbClr val="000000"/>
                </a:solidFill>
                <a:latin typeface="Monaco"/>
              </a:rPr>
              <a:t>Put</a:t>
            </a:r>
            <a:r>
              <a:rPr lang="de-DE" sz="13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300" b="1" u="sng" dirty="0" err="1">
                <a:solidFill>
                  <a:srgbClr val="000000"/>
                </a:solidFill>
                <a:latin typeface="Monaco"/>
              </a:rPr>
              <a:t>Bytes.toBytes</a:t>
            </a:r>
            <a:r>
              <a:rPr lang="de-DE" sz="1300" b="1" u="sng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300" b="1" u="sng" dirty="0" err="1">
                <a:solidFill>
                  <a:srgbClr val="6A3E3E"/>
                </a:solidFill>
                <a:latin typeface="Monaco"/>
              </a:rPr>
              <a:t>key</a:t>
            </a:r>
            <a:r>
              <a:rPr lang="de-DE" sz="1300" b="1" u="sng" dirty="0" err="1">
                <a:solidFill>
                  <a:srgbClr val="000000"/>
                </a:solidFill>
                <a:latin typeface="Monaco"/>
              </a:rPr>
              <a:t>.toString</a:t>
            </a:r>
            <a:r>
              <a:rPr lang="de-DE" sz="1300" b="1" u="sng" dirty="0">
                <a:solidFill>
                  <a:srgbClr val="000000"/>
                </a:solidFill>
                <a:latin typeface="Monaco"/>
              </a:rPr>
              <a:t>()));</a:t>
            </a:r>
          </a:p>
          <a:p>
            <a:r>
              <a:rPr lang="de-DE" sz="1300" dirty="0">
                <a:solidFill>
                  <a:srgbClr val="000000"/>
                </a:solidFill>
                <a:latin typeface="Monaco"/>
              </a:rPr>
              <a:t>	    </a:t>
            </a:r>
            <a:r>
              <a:rPr lang="de-DE" sz="1300" dirty="0" err="1">
                <a:solidFill>
                  <a:srgbClr val="6A3E3E"/>
                </a:solidFill>
                <a:latin typeface="Monaco"/>
              </a:rPr>
              <a:t>put</a:t>
            </a:r>
            <a:r>
              <a:rPr lang="de-DE" sz="1300" dirty="0" err="1">
                <a:solidFill>
                  <a:srgbClr val="000000"/>
                </a:solidFill>
                <a:latin typeface="Monaco"/>
              </a:rPr>
              <a:t>.</a:t>
            </a:r>
            <a:r>
              <a:rPr lang="de-DE" sz="1300" strike="sngStrike" dirty="0" err="1">
                <a:solidFill>
                  <a:srgbClr val="000000"/>
                </a:solidFill>
                <a:latin typeface="Monaco"/>
              </a:rPr>
              <a:t>add</a:t>
            </a:r>
            <a:r>
              <a:rPr lang="de-DE" sz="1300" strike="sngStrike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300" b="1" i="1" strike="sngStrike" dirty="0">
                <a:solidFill>
                  <a:srgbClr val="0000C0"/>
                </a:solidFill>
                <a:latin typeface="Monaco"/>
              </a:rPr>
              <a:t>CF</a:t>
            </a:r>
            <a:r>
              <a:rPr lang="de-DE" sz="1300" b="1" i="1" strike="sngStrike" dirty="0">
                <a:solidFill>
                  <a:srgbClr val="000000"/>
                </a:solidFill>
                <a:latin typeface="Monaco"/>
              </a:rPr>
              <a:t>, </a:t>
            </a:r>
            <a:r>
              <a:rPr lang="de-DE" sz="1300" b="1" i="1" strike="sngStrike" dirty="0">
                <a:solidFill>
                  <a:srgbClr val="0000C0"/>
                </a:solidFill>
                <a:latin typeface="Monaco"/>
              </a:rPr>
              <a:t>COUNT</a:t>
            </a:r>
            <a:r>
              <a:rPr lang="de-DE" sz="1300" b="1" i="1" strike="sngStrike" dirty="0">
                <a:solidFill>
                  <a:srgbClr val="000000"/>
                </a:solidFill>
                <a:latin typeface="Monaco"/>
              </a:rPr>
              <a:t>, </a:t>
            </a:r>
            <a:r>
              <a:rPr lang="de-DE" sz="1300" b="1" i="1" u="sng" strike="sngStrike" dirty="0" err="1">
                <a:solidFill>
                  <a:srgbClr val="000000"/>
                </a:solidFill>
                <a:latin typeface="Monaco"/>
              </a:rPr>
              <a:t>Bytes.toBytes</a:t>
            </a:r>
            <a:r>
              <a:rPr lang="de-DE" sz="1300" b="1" i="1" u="sng" strike="sngStrike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300" b="1" i="1" u="sng" strike="sngStrike" dirty="0">
                <a:solidFill>
                  <a:srgbClr val="6A3E3E"/>
                </a:solidFill>
                <a:latin typeface="Monaco"/>
              </a:rPr>
              <a:t>i</a:t>
            </a:r>
            <a:r>
              <a:rPr lang="de-DE" sz="1300" b="1" i="1" u="sng" strike="sngStrike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endParaRPr lang="de-DE" sz="1300" dirty="0">
              <a:latin typeface="Monaco"/>
            </a:endParaRPr>
          </a:p>
          <a:p>
            <a:r>
              <a:rPr lang="de-DE" sz="1300" dirty="0">
                <a:solidFill>
                  <a:srgbClr val="000000"/>
                </a:solidFill>
                <a:latin typeface="Monaco"/>
              </a:rPr>
              <a:t>	    </a:t>
            </a:r>
            <a:r>
              <a:rPr lang="de-DE" sz="1300" dirty="0" err="1">
                <a:solidFill>
                  <a:srgbClr val="6A3E3E"/>
                </a:solidFill>
                <a:latin typeface="Monaco"/>
              </a:rPr>
              <a:t>context</a:t>
            </a:r>
            <a:r>
              <a:rPr lang="de-DE" sz="1300" dirty="0" err="1">
                <a:solidFill>
                  <a:srgbClr val="000000"/>
                </a:solidFill>
                <a:latin typeface="Monaco"/>
              </a:rPr>
              <a:t>.write</a:t>
            </a:r>
            <a:r>
              <a:rPr lang="de-DE" sz="13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300" b="1" dirty="0">
                <a:solidFill>
                  <a:srgbClr val="7F0055"/>
                </a:solidFill>
                <a:latin typeface="Monaco"/>
              </a:rPr>
              <a:t>null</a:t>
            </a:r>
            <a:r>
              <a:rPr lang="de-DE" sz="1300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de-DE" sz="1300" b="1" dirty="0" err="1">
                <a:solidFill>
                  <a:srgbClr val="6A3E3E"/>
                </a:solidFill>
                <a:latin typeface="Monaco"/>
              </a:rPr>
              <a:t>put</a:t>
            </a:r>
            <a:r>
              <a:rPr lang="de-DE" sz="13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sz="1300" dirty="0">
                <a:solidFill>
                  <a:srgbClr val="000000"/>
                </a:solidFill>
                <a:latin typeface="Monaco"/>
              </a:rPr>
              <a:t>	  }</a:t>
            </a:r>
          </a:p>
          <a:p>
            <a:r>
              <a:rPr lang="de-DE" sz="1300" dirty="0">
                <a:solidFill>
                  <a:srgbClr val="000000"/>
                </a:solidFill>
                <a:latin typeface="Monaco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65700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TableOutputFormat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Allows use of HBase table as output </a:t>
            </a:r>
            <a:r>
              <a:rPr lang="en-US" dirty="0" smtClean="0"/>
              <a:t>target</a:t>
            </a:r>
          </a:p>
          <a:p>
            <a:r>
              <a:rPr lang="en-US" dirty="0" smtClean="0"/>
              <a:t>There are </a:t>
            </a:r>
            <a:r>
              <a:rPr lang="en-US" i="1" dirty="0" smtClean="0"/>
              <a:t>many</a:t>
            </a:r>
            <a:r>
              <a:rPr lang="en-US" dirty="0" smtClean="0"/>
              <a:t> </a:t>
            </a:r>
            <a:r>
              <a:rPr lang="en-US" sz="2000" dirty="0" smtClean="0">
                <a:latin typeface="Monaco"/>
                <a:cs typeface="Monaco"/>
              </a:rPr>
              <a:t>Mappers</a:t>
            </a:r>
            <a:r>
              <a:rPr lang="en-US" dirty="0" smtClean="0"/>
              <a:t> handing records to </a:t>
            </a:r>
            <a:r>
              <a:rPr lang="en-US" i="1" dirty="0" smtClean="0"/>
              <a:t>many</a:t>
            </a:r>
            <a:r>
              <a:rPr lang="en-US" dirty="0" smtClean="0"/>
              <a:t> </a:t>
            </a:r>
            <a:r>
              <a:rPr lang="en-US" sz="2000" dirty="0" smtClean="0">
                <a:latin typeface="Monaco"/>
                <a:cs typeface="Monaco"/>
              </a:rPr>
              <a:t>Reducers</a:t>
            </a:r>
            <a:r>
              <a:rPr lang="en-US" dirty="0" smtClean="0"/>
              <a:t> but there is </a:t>
            </a:r>
            <a:r>
              <a:rPr lang="en-US" i="1" dirty="0" smtClean="0"/>
              <a:t>only one </a:t>
            </a:r>
            <a:r>
              <a:rPr lang="en-US" sz="2000" dirty="0" err="1" smtClean="0">
                <a:latin typeface="Monaco"/>
                <a:cs typeface="Monaco"/>
              </a:rPr>
              <a:t>OuputFormat</a:t>
            </a:r>
            <a:r>
              <a:rPr lang="en-US" dirty="0" smtClean="0"/>
              <a:t> class that handles each output record</a:t>
            </a:r>
            <a:endParaRPr lang="en-US" dirty="0" smtClean="0"/>
          </a:p>
          <a:p>
            <a:r>
              <a:rPr lang="en-US" dirty="0" smtClean="0"/>
              <a:t>Disables </a:t>
            </a:r>
            <a:r>
              <a:rPr lang="en-US" dirty="0" smtClean="0"/>
              <a:t>auto-commit on table to make use of client side write buffer</a:t>
            </a:r>
          </a:p>
          <a:p>
            <a:r>
              <a:rPr lang="en-US" dirty="0" smtClean="0"/>
              <a:t>Handles final flush in </a:t>
            </a:r>
            <a:r>
              <a:rPr lang="en-US" sz="2000" dirty="0" smtClean="0">
                <a:latin typeface="Monaco"/>
                <a:cs typeface="Monaco"/>
              </a:rPr>
              <a:t>close()</a:t>
            </a:r>
          </a:p>
        </p:txBody>
      </p:sp>
    </p:spTree>
    <p:extLst>
      <p:ext uri="{BB962C8B-B14F-4D97-AF65-F5344CB8AC3E}">
        <p14:creationId xmlns:p14="http://schemas.microsoft.com/office/powerpoint/2010/main" val="2946630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Worth Mentioning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TableMapReduceUtil</a:t>
            </a:r>
            <a:endParaRPr lang="en-US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elps in setting up </a:t>
            </a:r>
            <a:r>
              <a:rPr lang="en-US" dirty="0" err="1" smtClean="0"/>
              <a:t>MapReduce</a:t>
            </a:r>
            <a:r>
              <a:rPr lang="en-US" dirty="0" smtClean="0"/>
              <a:t> jobs over HBase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as static methods to configure a job so that it can be run with HBase as the source and/or target</a:t>
            </a:r>
          </a:p>
          <a:p>
            <a:r>
              <a:rPr lang="en-US" dirty="0" err="1" smtClean="0"/>
              <a:t>HRegionPartitioner</a:t>
            </a:r>
            <a:endParaRPr lang="en-US" dirty="0" smtClean="0"/>
          </a:p>
          <a:p>
            <a:pPr lvl="1"/>
            <a:r>
              <a:rPr lang="en-US" dirty="0" smtClean="0"/>
              <a:t>Not set by default, use it to control partitioning on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smtClean="0"/>
              <a:t>level</a:t>
            </a:r>
            <a:endParaRPr lang="en-US" dirty="0"/>
          </a:p>
          <a:p>
            <a:r>
              <a:rPr lang="en-US" dirty="0" err="1"/>
              <a:t>IdentityTableMapper</a:t>
            </a:r>
            <a:endParaRPr lang="en-US" dirty="0"/>
          </a:p>
          <a:p>
            <a:pPr lvl="1"/>
            <a:r>
              <a:rPr lang="en-US" dirty="0"/>
              <a:t>Passes on key and value where </a:t>
            </a:r>
            <a:r>
              <a:rPr lang="en-US" i="1" dirty="0"/>
              <a:t>value</a:t>
            </a:r>
            <a:r>
              <a:rPr lang="en-US" dirty="0"/>
              <a:t> is a </a:t>
            </a:r>
            <a:r>
              <a:rPr lang="en-US" sz="1800" dirty="0">
                <a:latin typeface="Monaco"/>
                <a:cs typeface="Monaco"/>
              </a:rPr>
              <a:t>Result</a:t>
            </a:r>
            <a:r>
              <a:rPr lang="en-US" dirty="0"/>
              <a:t> instance and key is set to </a:t>
            </a:r>
            <a:r>
              <a:rPr lang="en-US" sz="1800" dirty="0" err="1">
                <a:latin typeface="Monaco"/>
                <a:cs typeface="Monaco"/>
              </a:rPr>
              <a:t>value.getRow</a:t>
            </a:r>
            <a:r>
              <a:rPr lang="en-US" sz="1800" dirty="0">
                <a:latin typeface="Monaco"/>
                <a:cs typeface="Monaco"/>
              </a:rPr>
              <a:t>()</a:t>
            </a:r>
          </a:p>
          <a:p>
            <a:r>
              <a:rPr lang="en-US" dirty="0" err="1"/>
              <a:t>IdentityTableReducer</a:t>
            </a:r>
            <a:endParaRPr lang="en-US" dirty="0"/>
          </a:p>
          <a:p>
            <a:pPr lvl="1"/>
            <a:r>
              <a:rPr lang="en-US" dirty="0"/>
              <a:t>Stores values into HBase, must be </a:t>
            </a:r>
            <a:r>
              <a:rPr lang="en-US" sz="1800" dirty="0">
                <a:latin typeface="Monaco"/>
                <a:cs typeface="Monaco"/>
              </a:rPr>
              <a:t>Put</a:t>
            </a:r>
            <a:r>
              <a:rPr lang="en-US" dirty="0"/>
              <a:t> or </a:t>
            </a:r>
            <a:r>
              <a:rPr lang="en-US" dirty="0">
                <a:latin typeface="Monaco"/>
                <a:cs typeface="Monaco"/>
              </a:rPr>
              <a:t>Delete</a:t>
            </a:r>
            <a:r>
              <a:rPr lang="en-US" dirty="0"/>
              <a:t> </a:t>
            </a:r>
            <a:r>
              <a:rPr lang="en-US" dirty="0" smtClean="0"/>
              <a:t>instances</a:t>
            </a:r>
            <a:endParaRPr lang="en-US" dirty="0"/>
          </a:p>
          <a:p>
            <a:r>
              <a:rPr lang="en-US" dirty="0" err="1" smtClean="0"/>
              <a:t>IdentityTableMapper</a:t>
            </a:r>
            <a:r>
              <a:rPr lang="en-US" dirty="0" smtClean="0"/>
              <a:t> and </a:t>
            </a:r>
            <a:r>
              <a:rPr lang="en-US" dirty="0" err="1" smtClean="0"/>
              <a:t>IdentityTableReducer</a:t>
            </a:r>
            <a:r>
              <a:rPr lang="en-US" dirty="0" smtClean="0"/>
              <a:t> should be looked at for basic usage from which you </a:t>
            </a:r>
            <a:r>
              <a:rPr lang="en-US" smtClean="0"/>
              <a:t>can extend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r>
              <a:rPr lang="en-US" dirty="0" smtClean="0"/>
              <a:t> is an open source framework to process huge amounts of data in parallel on clusters of commodity hardware</a:t>
            </a:r>
          </a:p>
          <a:p>
            <a:r>
              <a:rPr lang="en-US" dirty="0" smtClean="0"/>
              <a:t>Core components</a:t>
            </a:r>
          </a:p>
          <a:p>
            <a:pPr lvl="1"/>
            <a:r>
              <a:rPr lang="en-US" b="1" dirty="0" smtClean="0"/>
              <a:t>HDFS</a:t>
            </a:r>
            <a:r>
              <a:rPr lang="en-US" dirty="0" smtClean="0"/>
              <a:t> – </a:t>
            </a:r>
            <a:r>
              <a:rPr lang="en-US" dirty="0" err="1" smtClean="0"/>
              <a:t>Hadoop</a:t>
            </a:r>
            <a:r>
              <a:rPr lang="en-US" dirty="0" smtClean="0"/>
              <a:t> Distributed File System</a:t>
            </a:r>
          </a:p>
          <a:p>
            <a:pPr lvl="1"/>
            <a:r>
              <a:rPr lang="en-US" b="1" dirty="0" err="1" smtClean="0"/>
              <a:t>MapReduce</a:t>
            </a:r>
            <a:r>
              <a:rPr lang="en-US" dirty="0" smtClean="0"/>
              <a:t> – processing component of </a:t>
            </a:r>
            <a:r>
              <a:rPr lang="en-US" dirty="0" err="1" smtClean="0"/>
              <a:t>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9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applications divide work into two steps:</a:t>
            </a:r>
          </a:p>
          <a:p>
            <a:pPr lvl="1"/>
            <a:r>
              <a:rPr lang="en-US" b="1" dirty="0" smtClean="0"/>
              <a:t>Map</a:t>
            </a:r>
            <a:r>
              <a:rPr lang="en-US" dirty="0" smtClean="0"/>
              <a:t> – The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partitioner</a:t>
            </a:r>
            <a:r>
              <a:rPr lang="en-US" dirty="0" smtClean="0"/>
              <a:t> divides the problem into small workable subsets and assigns them to map processes. The map step solves a small computational problem.</a:t>
            </a:r>
          </a:p>
          <a:p>
            <a:pPr lvl="1"/>
            <a:r>
              <a:rPr lang="en-US" b="1" dirty="0" smtClean="0"/>
              <a:t>Reduce</a:t>
            </a:r>
            <a:r>
              <a:rPr lang="en-US" dirty="0" smtClean="0"/>
              <a:t> – The reduce step combines the results of the mapping process and forms the output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Map</a:t>
            </a:r>
            <a:r>
              <a:rPr lang="en-US" dirty="0" smtClean="0"/>
              <a:t> step converts individual elements into key/value pairs</a:t>
            </a:r>
          </a:p>
          <a:p>
            <a:r>
              <a:rPr lang="en-US" dirty="0" smtClean="0"/>
              <a:t>Can be used with any language via </a:t>
            </a:r>
            <a:r>
              <a:rPr lang="en-US" dirty="0" err="1" smtClean="0"/>
              <a:t>Hadoop</a:t>
            </a:r>
            <a:r>
              <a:rPr lang="en-US" dirty="0" smtClean="0"/>
              <a:t>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6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Process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328345" y="2971800"/>
            <a:ext cx="457200" cy="484632"/>
          </a:xfrm>
          <a:prstGeom prst="rightArrow">
            <a:avLst/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940906"/>
            <a:ext cx="877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2400" dirty="0" smtClean="0">
                <a:solidFill>
                  <a:srgbClr val="7F7F7F"/>
                </a:solidFill>
                <a:latin typeface="Arial"/>
                <a:cs typeface="Arial"/>
              </a:rPr>
              <a:t>Input</a:t>
            </a:r>
            <a:endParaRPr lang="en-US" sz="2400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1048" y="2944283"/>
            <a:ext cx="9883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2400" dirty="0" smtClean="0">
                <a:solidFill>
                  <a:srgbClr val="7F7F7F"/>
                </a:solidFill>
                <a:latin typeface="Arial"/>
                <a:cs typeface="Arial"/>
              </a:rPr>
              <a:t>Map()</a:t>
            </a:r>
            <a:endParaRPr lang="en-US" sz="2400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82242" y="2963333"/>
            <a:ext cx="1556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2400" dirty="0" smtClean="0">
                <a:solidFill>
                  <a:srgbClr val="7F7F7F"/>
                </a:solidFill>
                <a:latin typeface="Arial"/>
                <a:cs typeface="Arial"/>
              </a:rPr>
              <a:t>Copy/Sort</a:t>
            </a:r>
            <a:endParaRPr lang="en-US" sz="2400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24923" y="2975177"/>
            <a:ext cx="457200" cy="484632"/>
          </a:xfrm>
          <a:prstGeom prst="rightArrow">
            <a:avLst/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02645" y="2960359"/>
            <a:ext cx="14504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2400" dirty="0" smtClean="0">
                <a:solidFill>
                  <a:srgbClr val="7F7F7F"/>
                </a:solidFill>
                <a:latin typeface="Arial"/>
                <a:cs typeface="Arial"/>
              </a:rPr>
              <a:t>Reduce()</a:t>
            </a:r>
            <a:endParaRPr lang="en-US" sz="2400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62873" y="2944283"/>
            <a:ext cx="11085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2400" dirty="0" smtClean="0">
                <a:solidFill>
                  <a:srgbClr val="7F7F7F"/>
                </a:solidFill>
                <a:latin typeface="Arial"/>
                <a:cs typeface="Arial"/>
              </a:rPr>
              <a:t>Output</a:t>
            </a:r>
            <a:endParaRPr lang="en-US" sz="2400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839196" y="2940906"/>
            <a:ext cx="457200" cy="484632"/>
          </a:xfrm>
          <a:prstGeom prst="rightArrow">
            <a:avLst/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latin typeface="Arial"/>
              <a:cs typeface="Arial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759380" y="2951892"/>
            <a:ext cx="583002" cy="484632"/>
          </a:xfrm>
          <a:prstGeom prst="rightArrow">
            <a:avLst/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257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Illustrated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2514600"/>
            <a:ext cx="1828800" cy="1219200"/>
          </a:xfrm>
          <a:prstGeom prst="rect">
            <a:avLst/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Plane Jet River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Car Car River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Plane Car Jet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68291" y="2743200"/>
            <a:ext cx="1591562" cy="762000"/>
          </a:xfrm>
          <a:prstGeom prst="rect">
            <a:avLst/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Car Car River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68291" y="4038600"/>
            <a:ext cx="1736310" cy="762000"/>
          </a:xfrm>
          <a:prstGeom prst="rect">
            <a:avLst/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Plane Car Jet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68291" y="1524000"/>
            <a:ext cx="1736310" cy="749579"/>
          </a:xfrm>
          <a:prstGeom prst="rect">
            <a:avLst/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Plane Jet River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057400" y="2057400"/>
            <a:ext cx="210891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3" idx="1"/>
          </p:cNvCxnSpPr>
          <p:nvPr/>
        </p:nvCxnSpPr>
        <p:spPr>
          <a:xfrm>
            <a:off x="2057400" y="3124200"/>
            <a:ext cx="2108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57400" y="3581400"/>
            <a:ext cx="210891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317053" y="1524000"/>
            <a:ext cx="1245547" cy="990600"/>
          </a:xfrm>
          <a:prstGeom prst="rect">
            <a:avLst/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Plane 1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Jet 1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River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17053" y="2667000"/>
            <a:ext cx="1245547" cy="990600"/>
          </a:xfrm>
          <a:prstGeom prst="rect">
            <a:avLst/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Car 1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Car 1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River 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317053" y="4004108"/>
            <a:ext cx="1245547" cy="990600"/>
          </a:xfrm>
          <a:prstGeom prst="rect">
            <a:avLst/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Plane 1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Car 1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Jet 1</a:t>
            </a:r>
          </a:p>
        </p:txBody>
      </p:sp>
      <p:cxnSp>
        <p:nvCxnSpPr>
          <p:cNvPr id="27" name="Straight Arrow Connector 26"/>
          <p:cNvCxnSpPr>
            <a:stCxn id="15" idx="3"/>
          </p:cNvCxnSpPr>
          <p:nvPr/>
        </p:nvCxnSpPr>
        <p:spPr>
          <a:xfrm>
            <a:off x="4004601" y="1898790"/>
            <a:ext cx="312452" cy="6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3"/>
          </p:cNvCxnSpPr>
          <p:nvPr/>
        </p:nvCxnSpPr>
        <p:spPr>
          <a:xfrm>
            <a:off x="3859853" y="3124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3"/>
          </p:cNvCxnSpPr>
          <p:nvPr/>
        </p:nvCxnSpPr>
        <p:spPr>
          <a:xfrm>
            <a:off x="4004601" y="4419600"/>
            <a:ext cx="3124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03852" y="984495"/>
            <a:ext cx="7749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200" dirty="0" smtClean="0">
                <a:solidFill>
                  <a:srgbClr val="7F7F7F"/>
                </a:solidFill>
                <a:latin typeface="Arial"/>
                <a:cs typeface="Arial"/>
              </a:rPr>
              <a:t>Mapping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943600" y="1524000"/>
            <a:ext cx="976388" cy="990600"/>
          </a:xfrm>
          <a:prstGeom prst="rect">
            <a:avLst/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Car 1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Car 1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Car 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41851" y="2762250"/>
            <a:ext cx="976388" cy="723900"/>
          </a:xfrm>
          <a:prstGeom prst="rect">
            <a:avLst/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Jet 1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Jet 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943600" y="3733589"/>
            <a:ext cx="976388" cy="723900"/>
          </a:xfrm>
          <a:prstGeom prst="rect">
            <a:avLst/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Plane 1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Plane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941851" y="4750488"/>
            <a:ext cx="976388" cy="723900"/>
          </a:xfrm>
          <a:prstGeom prst="rect">
            <a:avLst/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River 1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River 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300988" y="1648519"/>
            <a:ext cx="976388" cy="723900"/>
          </a:xfrm>
          <a:prstGeom prst="rect">
            <a:avLst/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Car 3</a:t>
            </a:r>
          </a:p>
        </p:txBody>
      </p:sp>
      <p:cxnSp>
        <p:nvCxnSpPr>
          <p:cNvPr id="49" name="Straight Arrow Connector 48"/>
          <p:cNvCxnSpPr>
            <a:stCxn id="23" idx="3"/>
            <a:endCxn id="44" idx="1"/>
          </p:cNvCxnSpPr>
          <p:nvPr/>
        </p:nvCxnSpPr>
        <p:spPr>
          <a:xfrm>
            <a:off x="5562600" y="2019300"/>
            <a:ext cx="379251" cy="1104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3" idx="3"/>
            <a:endCxn id="45" idx="1"/>
          </p:cNvCxnSpPr>
          <p:nvPr/>
        </p:nvCxnSpPr>
        <p:spPr>
          <a:xfrm>
            <a:off x="5562600" y="2019300"/>
            <a:ext cx="381000" cy="2076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3" idx="3"/>
            <a:endCxn id="46" idx="1"/>
          </p:cNvCxnSpPr>
          <p:nvPr/>
        </p:nvCxnSpPr>
        <p:spPr>
          <a:xfrm>
            <a:off x="5562600" y="2019300"/>
            <a:ext cx="379251" cy="30931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3"/>
            <a:endCxn id="36" idx="1"/>
          </p:cNvCxnSpPr>
          <p:nvPr/>
        </p:nvCxnSpPr>
        <p:spPr>
          <a:xfrm flipV="1">
            <a:off x="5562600" y="2019300"/>
            <a:ext cx="3810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4" idx="3"/>
            <a:endCxn id="46" idx="1"/>
          </p:cNvCxnSpPr>
          <p:nvPr/>
        </p:nvCxnSpPr>
        <p:spPr>
          <a:xfrm>
            <a:off x="5562600" y="3162300"/>
            <a:ext cx="379251" cy="19501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5" idx="3"/>
          </p:cNvCxnSpPr>
          <p:nvPr/>
        </p:nvCxnSpPr>
        <p:spPr>
          <a:xfrm flipV="1">
            <a:off x="5562600" y="4191000"/>
            <a:ext cx="381000" cy="308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5" idx="3"/>
          </p:cNvCxnSpPr>
          <p:nvPr/>
        </p:nvCxnSpPr>
        <p:spPr>
          <a:xfrm flipV="1">
            <a:off x="5562600" y="2419350"/>
            <a:ext cx="379251" cy="2080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5" idx="3"/>
          </p:cNvCxnSpPr>
          <p:nvPr/>
        </p:nvCxnSpPr>
        <p:spPr>
          <a:xfrm flipV="1">
            <a:off x="5562600" y="3276600"/>
            <a:ext cx="379251" cy="12228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300988" y="2781300"/>
            <a:ext cx="976388" cy="723900"/>
          </a:xfrm>
          <a:prstGeom prst="rect">
            <a:avLst/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Jet 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300988" y="3770253"/>
            <a:ext cx="976388" cy="723900"/>
          </a:xfrm>
          <a:prstGeom prst="rect">
            <a:avLst/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Plane 2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300988" y="4737040"/>
            <a:ext cx="976388" cy="723900"/>
          </a:xfrm>
          <a:prstGeom prst="rect">
            <a:avLst/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River 2</a:t>
            </a:r>
          </a:p>
        </p:txBody>
      </p:sp>
      <p:cxnSp>
        <p:nvCxnSpPr>
          <p:cNvPr id="73" name="Straight Arrow Connector 72"/>
          <p:cNvCxnSpPr>
            <a:stCxn id="36" idx="3"/>
            <a:endCxn id="47" idx="1"/>
          </p:cNvCxnSpPr>
          <p:nvPr/>
        </p:nvCxnSpPr>
        <p:spPr>
          <a:xfrm flipV="1">
            <a:off x="6919988" y="2010469"/>
            <a:ext cx="381000" cy="8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4" idx="3"/>
            <a:endCxn id="69" idx="1"/>
          </p:cNvCxnSpPr>
          <p:nvPr/>
        </p:nvCxnSpPr>
        <p:spPr>
          <a:xfrm>
            <a:off x="6918239" y="3124200"/>
            <a:ext cx="382749" cy="1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5" idx="3"/>
            <a:endCxn id="70" idx="1"/>
          </p:cNvCxnSpPr>
          <p:nvPr/>
        </p:nvCxnSpPr>
        <p:spPr>
          <a:xfrm>
            <a:off x="6919988" y="4095539"/>
            <a:ext cx="381000" cy="36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6" idx="3"/>
            <a:endCxn id="71" idx="1"/>
          </p:cNvCxnSpPr>
          <p:nvPr/>
        </p:nvCxnSpPr>
        <p:spPr>
          <a:xfrm flipV="1">
            <a:off x="6918239" y="5098990"/>
            <a:ext cx="382749" cy="13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099717" y="984495"/>
            <a:ext cx="6722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200" dirty="0" smtClean="0">
                <a:solidFill>
                  <a:srgbClr val="7F7F7F"/>
                </a:solidFill>
                <a:latin typeface="Arial"/>
                <a:cs typeface="Arial"/>
              </a:rPr>
              <a:t>Sorting</a:t>
            </a:r>
            <a:endParaRPr lang="en-US" sz="1200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391400" y="966800"/>
            <a:ext cx="8348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200" dirty="0" smtClean="0">
                <a:solidFill>
                  <a:srgbClr val="7F7F7F"/>
                </a:solidFill>
                <a:latin typeface="Arial"/>
                <a:cs typeface="Arial"/>
              </a:rPr>
              <a:t>Reducing</a:t>
            </a:r>
            <a:endParaRPr lang="en-US" sz="1200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743200" y="984495"/>
            <a:ext cx="7321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200" dirty="0" smtClean="0">
                <a:solidFill>
                  <a:srgbClr val="7F7F7F"/>
                </a:solidFill>
                <a:latin typeface="Arial"/>
                <a:cs typeface="Arial"/>
              </a:rPr>
              <a:t>Splitting</a:t>
            </a:r>
            <a:endParaRPr lang="en-US" sz="1200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85800" y="1128382"/>
            <a:ext cx="5269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200" dirty="0" smtClean="0">
                <a:solidFill>
                  <a:srgbClr val="7F7F7F"/>
                </a:solidFill>
                <a:latin typeface="Arial"/>
                <a:cs typeface="Arial"/>
              </a:rPr>
              <a:t>Input</a:t>
            </a:r>
            <a:endParaRPr lang="en-US" sz="1200" dirty="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220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Support in HBase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HBase can be used as a </a:t>
            </a:r>
            <a:r>
              <a:rPr lang="en-US" b="1" dirty="0" smtClean="0"/>
              <a:t>data source </a:t>
            </a:r>
            <a:r>
              <a:rPr lang="en-US" dirty="0" smtClean="0"/>
              <a:t>for </a:t>
            </a:r>
            <a:r>
              <a:rPr lang="en-US" dirty="0" err="1" smtClean="0"/>
              <a:t>MapReduce</a:t>
            </a:r>
            <a:r>
              <a:rPr lang="en-US" dirty="0" smtClean="0"/>
              <a:t> jobs</a:t>
            </a:r>
          </a:p>
          <a:p>
            <a:r>
              <a:rPr lang="en-US" dirty="0" smtClean="0"/>
              <a:t>It can also be used as the </a:t>
            </a:r>
            <a:r>
              <a:rPr lang="en-US" b="1" dirty="0" smtClean="0"/>
              <a:t>destination</a:t>
            </a:r>
            <a:r>
              <a:rPr lang="en-US" dirty="0" smtClean="0"/>
              <a:t> (sometimes referred to as a sink) for the output of a job</a:t>
            </a:r>
          </a:p>
          <a:p>
            <a:r>
              <a:rPr lang="en-US" dirty="0" smtClean="0"/>
              <a:t>You don't </a:t>
            </a:r>
            <a:r>
              <a:rPr lang="en-US" b="1" dirty="0" smtClean="0"/>
              <a:t>have</a:t>
            </a:r>
            <a:r>
              <a:rPr lang="en-US" dirty="0" smtClean="0"/>
              <a:t> to use HBase as the destination. You could output the results to the local file system instead.</a:t>
            </a:r>
          </a:p>
        </p:txBody>
      </p:sp>
    </p:spTree>
    <p:extLst>
      <p:ext uri="{BB962C8B-B14F-4D97-AF65-F5344CB8AC3E}">
        <p14:creationId xmlns:p14="http://schemas.microsoft.com/office/powerpoint/2010/main" val="361638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version 0.20.0 introduced a new </a:t>
            </a:r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/>
              <a:t>API located in the </a:t>
            </a:r>
            <a:r>
              <a:rPr lang="en-US" sz="2000" dirty="0" err="1" smtClean="0">
                <a:latin typeface="Monaco"/>
                <a:cs typeface="Monaco"/>
              </a:rPr>
              <a:t>org.apache.hadoop.hbase.mapreduce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There is an older API (not marked deprecated) located in </a:t>
            </a:r>
            <a:r>
              <a:rPr lang="en-US" sz="2000" dirty="0" err="1" smtClean="0">
                <a:latin typeface="Monaco"/>
                <a:cs typeface="Monaco"/>
              </a:rPr>
              <a:t>org.apache.hadoop.hbase.mapred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There is more community support for the newer API so that is what we will focus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8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TableInputFormat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92113" indent="-342900"/>
            <a:r>
              <a:rPr lang="en-US" sz="2000" dirty="0" err="1">
                <a:latin typeface="Monaco"/>
                <a:cs typeface="Monaco"/>
              </a:rPr>
              <a:t>TableInputFormat</a:t>
            </a:r>
            <a:r>
              <a:rPr lang="en-US" dirty="0"/>
              <a:t> </a:t>
            </a:r>
            <a:r>
              <a:rPr lang="en-US" dirty="0" err="1"/>
              <a:t>tranforms</a:t>
            </a:r>
            <a:r>
              <a:rPr lang="en-US" dirty="0"/>
              <a:t> the HBase table into a source for a </a:t>
            </a:r>
            <a:r>
              <a:rPr lang="en-US" dirty="0" err="1"/>
              <a:t>MapReduce</a:t>
            </a:r>
            <a:r>
              <a:rPr lang="en-US" dirty="0"/>
              <a:t> job</a:t>
            </a:r>
          </a:p>
          <a:p>
            <a:r>
              <a:rPr lang="en-US" dirty="0" smtClean="0"/>
              <a:t>Key </a:t>
            </a:r>
            <a:r>
              <a:rPr lang="en-US" dirty="0" smtClean="0"/>
              <a:t>responsibilities:</a:t>
            </a:r>
          </a:p>
          <a:p>
            <a:pPr lvl="1"/>
            <a:r>
              <a:rPr lang="en-US" dirty="0" smtClean="0"/>
              <a:t>Splits the input data</a:t>
            </a:r>
          </a:p>
          <a:p>
            <a:pPr lvl="1"/>
            <a:r>
              <a:rPr lang="en-US" dirty="0" smtClean="0"/>
              <a:t>Returns a </a:t>
            </a:r>
            <a:r>
              <a:rPr lang="en-US" dirty="0" err="1" smtClean="0">
                <a:latin typeface="Monaco"/>
                <a:cs typeface="Monaco"/>
              </a:rPr>
              <a:t>RecordReader</a:t>
            </a:r>
            <a:r>
              <a:rPr lang="en-US" dirty="0" smtClean="0"/>
              <a:t> instance that defines the classes of the </a:t>
            </a:r>
            <a:r>
              <a:rPr lang="en-US" i="1" dirty="0" smtClean="0"/>
              <a:t>key</a:t>
            </a:r>
            <a:r>
              <a:rPr lang="en-US" dirty="0" smtClean="0"/>
              <a:t> and </a:t>
            </a:r>
            <a:r>
              <a:rPr lang="en-US" i="1" dirty="0" smtClean="0"/>
              <a:t>value</a:t>
            </a:r>
            <a:r>
              <a:rPr lang="en-US" dirty="0" smtClean="0"/>
              <a:t> objects and provides an iterator over each input record</a:t>
            </a:r>
          </a:p>
          <a:p>
            <a:r>
              <a:rPr lang="en-US" dirty="0" smtClean="0"/>
              <a:t>You provide a </a:t>
            </a:r>
            <a:r>
              <a:rPr lang="en-US" sz="2000" dirty="0" smtClean="0">
                <a:latin typeface="Monaco"/>
                <a:cs typeface="Monaco"/>
              </a:rPr>
              <a:t>Scan</a:t>
            </a:r>
            <a:r>
              <a:rPr lang="en-US" dirty="0" smtClean="0"/>
              <a:t> instance that can be prepared in any way you want</a:t>
            </a:r>
          </a:p>
          <a:p>
            <a:pPr lvl="1"/>
            <a:r>
              <a:rPr lang="en-US" dirty="0" smtClean="0"/>
              <a:t>Specify start and stop keys</a:t>
            </a:r>
          </a:p>
          <a:p>
            <a:pPr lvl="1"/>
            <a:r>
              <a:rPr lang="en-US" dirty="0" smtClean="0"/>
              <a:t>Add filters</a:t>
            </a:r>
          </a:p>
          <a:p>
            <a:pPr lvl="1"/>
            <a:r>
              <a:rPr lang="en-US" dirty="0" smtClean="0"/>
              <a:t>Specify number of </a:t>
            </a:r>
            <a:r>
              <a:rPr lang="en-US" dirty="0" smtClean="0"/>
              <a:t>versions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7336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TableMapper</a:t>
            </a:r>
            <a:r>
              <a:rPr lang="en-US" dirty="0" smtClean="0"/>
              <a:t> and </a:t>
            </a:r>
            <a:r>
              <a:rPr lang="en-US" dirty="0" err="1" smtClean="0"/>
              <a:t>TableReducer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3032" y="1295400"/>
            <a:ext cx="8231258" cy="4876800"/>
          </a:xfrm>
        </p:spPr>
        <p:txBody>
          <a:bodyPr/>
          <a:lstStyle/>
          <a:p>
            <a:r>
              <a:rPr lang="en-US" dirty="0" err="1" smtClean="0"/>
              <a:t>TableMapper</a:t>
            </a:r>
            <a:endParaRPr lang="en-US" dirty="0" smtClean="0"/>
          </a:p>
          <a:p>
            <a:pPr lvl="1"/>
            <a:r>
              <a:rPr lang="en-US" sz="1800" dirty="0" err="1">
                <a:latin typeface="Monaco"/>
                <a:cs typeface="Monaco"/>
              </a:rPr>
              <a:t>TableMapper</a:t>
            </a:r>
            <a:r>
              <a:rPr lang="en-US" dirty="0"/>
              <a:t> extends the base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sz="1800" dirty="0">
                <a:latin typeface="Monaco"/>
                <a:cs typeface="Monaco"/>
              </a:rPr>
              <a:t>Mapper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 smtClean="0"/>
              <a:t>record is processed using the </a:t>
            </a:r>
            <a:r>
              <a:rPr lang="en-US" sz="1800" dirty="0" smtClean="0">
                <a:latin typeface="Monaco"/>
                <a:cs typeface="Monaco"/>
              </a:rPr>
              <a:t>map()</a:t>
            </a:r>
            <a:r>
              <a:rPr lang="en-US" dirty="0" smtClean="0"/>
              <a:t>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The </a:t>
            </a:r>
            <a:r>
              <a:rPr lang="en-US" sz="1800" dirty="0" smtClean="0">
                <a:latin typeface="Monaco"/>
                <a:cs typeface="Monaco"/>
              </a:rPr>
              <a:t>Mapper</a:t>
            </a:r>
            <a:r>
              <a:rPr lang="en-US" dirty="0" smtClean="0"/>
              <a:t> reads a specific type of key/value pair but you have the option to emit possibly another type</a:t>
            </a:r>
          </a:p>
          <a:p>
            <a:pPr lvl="1"/>
            <a:r>
              <a:rPr lang="en-US" dirty="0" smtClean="0"/>
              <a:t>This might be handy for converting the raw data to something more useful for further processing</a:t>
            </a:r>
          </a:p>
          <a:p>
            <a:r>
              <a:rPr lang="en-US" dirty="0" err="1" smtClean="0"/>
              <a:t>TableReducer</a:t>
            </a:r>
            <a:endParaRPr lang="en-US" dirty="0" smtClean="0"/>
          </a:p>
          <a:p>
            <a:pPr lvl="1"/>
            <a:r>
              <a:rPr lang="en-US" sz="1800" dirty="0" err="1" smtClean="0">
                <a:latin typeface="Monaco"/>
                <a:cs typeface="Monaco"/>
              </a:rPr>
              <a:t>TableReducer</a:t>
            </a:r>
            <a:r>
              <a:rPr lang="en-US" dirty="0" smtClean="0"/>
              <a:t> extends the base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sz="1800" dirty="0" smtClean="0">
                <a:latin typeface="Monaco"/>
                <a:cs typeface="Monaco"/>
              </a:rPr>
              <a:t>Reducer</a:t>
            </a:r>
            <a:r>
              <a:rPr lang="en-US" dirty="0" smtClean="0"/>
              <a:t> class</a:t>
            </a:r>
            <a:endParaRPr lang="en-US" dirty="0" smtClean="0"/>
          </a:p>
          <a:p>
            <a:pPr lvl="1"/>
            <a:r>
              <a:rPr lang="en-US" dirty="0"/>
              <a:t>The </a:t>
            </a:r>
            <a:r>
              <a:rPr lang="en-US" sz="1800" dirty="0">
                <a:latin typeface="Monaco"/>
                <a:cs typeface="Monaco"/>
              </a:rPr>
              <a:t>Reducer</a:t>
            </a:r>
            <a:r>
              <a:rPr lang="en-US" dirty="0"/>
              <a:t> stage receives the output of a </a:t>
            </a:r>
            <a:r>
              <a:rPr lang="en-US" sz="1800" dirty="0">
                <a:latin typeface="Monaco"/>
                <a:cs typeface="Monaco"/>
              </a:rPr>
              <a:t>Mapper</a:t>
            </a:r>
            <a:r>
              <a:rPr lang="en-US" dirty="0"/>
              <a:t> class and processes it after the data has been shuffled and sorted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6432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22420</TotalTime>
  <Words>692</Words>
  <Application>Microsoft Macintosh PowerPoint</Application>
  <PresentationFormat>On-screen Show (4:3)</PresentationFormat>
  <Paragraphs>139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Hadoop Review</vt:lpstr>
      <vt:lpstr>MapReduce Review</vt:lpstr>
      <vt:lpstr>MapReduce Process</vt:lpstr>
      <vt:lpstr>MapReduce Illustrated</vt:lpstr>
      <vt:lpstr>MapReduce Support in HBase</vt:lpstr>
      <vt:lpstr>MapReduce API</vt:lpstr>
      <vt:lpstr>TableInputFormat</vt:lpstr>
      <vt:lpstr>TableMapper and TableReducer</vt:lpstr>
      <vt:lpstr>TableMapper Example</vt:lpstr>
      <vt:lpstr>TableReducer Example</vt:lpstr>
      <vt:lpstr>TableOutputFormat</vt:lpstr>
      <vt:lpstr>Classes Worth Mentioning</vt:lpstr>
    </vt:vector>
  </TitlesOfParts>
  <Company>fuseproject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Barrett Cervenka</cp:lastModifiedBy>
  <cp:revision>861</cp:revision>
  <cp:lastPrinted>2014-04-15T20:58:29Z</cp:lastPrinted>
  <dcterms:created xsi:type="dcterms:W3CDTF">2014-03-31T20:09:59Z</dcterms:created>
  <dcterms:modified xsi:type="dcterms:W3CDTF">2015-12-16T15:22:29Z</dcterms:modified>
</cp:coreProperties>
</file>