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6" r:id="rId2"/>
    <p:sldId id="327" r:id="rId3"/>
    <p:sldId id="328" r:id="rId4"/>
    <p:sldId id="329" r:id="rId5"/>
    <p:sldId id="335" r:id="rId6"/>
    <p:sldId id="336" r:id="rId7"/>
    <p:sldId id="338" r:id="rId8"/>
    <p:sldId id="337" r:id="rId9"/>
    <p:sldId id="340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5"/>
            <p14:sldId id="336"/>
            <p14:sldId id="338"/>
            <p14:sldId id="337"/>
            <p14:sldId id="340"/>
            <p14:sldId id="330"/>
            <p14:sldId id="331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20" d="100"/>
          <a:sy n="120" d="100"/>
        </p:scale>
        <p:origin x="-96" y="-53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Bulk Loading </a:t>
            </a:r>
            <a:r>
              <a:rPr lang="en-US" smtClean="0"/>
              <a:t>With 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the Source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First, you must extract the data from the original source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Export from some other database</a:t>
            </a:r>
          </a:p>
          <a:p>
            <a:r>
              <a:rPr lang="en-US" dirty="0" smtClean="0"/>
              <a:t>HBase doesn't manage this part of the process</a:t>
            </a:r>
          </a:p>
          <a:p>
            <a:r>
              <a:rPr lang="en-US" dirty="0" smtClean="0"/>
              <a:t>Once you have the files containing your data, upload them to the HDFS connected to HBase</a:t>
            </a:r>
          </a:p>
        </p:txBody>
      </p:sp>
    </p:spTree>
    <p:extLst>
      <p:ext uri="{BB962C8B-B14F-4D97-AF65-F5344CB8AC3E}">
        <p14:creationId xmlns:p14="http://schemas.microsoft.com/office/powerpoint/2010/main" val="169799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the Data into HFiles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most input types, you write a custom </a:t>
            </a:r>
            <a:r>
              <a:rPr lang="en-US" sz="2000" dirty="0" smtClean="0">
                <a:latin typeface="Monaco"/>
                <a:cs typeface="Monaco"/>
              </a:rPr>
              <a:t>Mapper</a:t>
            </a:r>
            <a:r>
              <a:rPr lang="en-US" dirty="0" smtClean="0"/>
              <a:t> for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M</a:t>
            </a:r>
            <a:r>
              <a:rPr lang="en-US" sz="2000" dirty="0" smtClean="0">
                <a:latin typeface="Monaco"/>
                <a:cs typeface="Monaco"/>
              </a:rPr>
              <a:t>apper</a:t>
            </a:r>
            <a:r>
              <a:rPr lang="en-US" dirty="0" smtClean="0"/>
              <a:t> emits the row key as the </a:t>
            </a:r>
            <a:r>
              <a:rPr lang="en-US" i="1" dirty="0" smtClean="0"/>
              <a:t>Key</a:t>
            </a:r>
            <a:r>
              <a:rPr lang="en-US" dirty="0" smtClean="0"/>
              <a:t> and either a </a:t>
            </a:r>
            <a:r>
              <a:rPr lang="en-US" sz="2000" dirty="0" err="1" smtClean="0">
                <a:latin typeface="Monaco"/>
                <a:cs typeface="Monaco"/>
              </a:rPr>
              <a:t>KeyValue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r>
              <a:rPr lang="en-US" dirty="0" smtClean="0"/>
              <a:t>, or </a:t>
            </a:r>
            <a:r>
              <a:rPr lang="en-US" sz="2000" dirty="0" smtClean="0">
                <a:latin typeface="Monaco"/>
                <a:cs typeface="Monaco"/>
              </a:rPr>
              <a:t>Delete</a:t>
            </a:r>
            <a:r>
              <a:rPr lang="en-US" dirty="0" smtClean="0"/>
              <a:t> as the </a:t>
            </a:r>
            <a:r>
              <a:rPr lang="en-US" i="1" dirty="0" smtClean="0"/>
              <a:t>Value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Reducer</a:t>
            </a:r>
            <a:r>
              <a:rPr lang="en-US" dirty="0" smtClean="0"/>
              <a:t> is handled by HBase and is configured by using </a:t>
            </a:r>
            <a:r>
              <a:rPr lang="en-US" sz="2000" dirty="0" smtClean="0">
                <a:latin typeface="Monaco"/>
                <a:cs typeface="Monaco"/>
              </a:rPr>
              <a:t>HFileOutputFormat2.configureIncrementalLoad()</a:t>
            </a:r>
          </a:p>
          <a:p>
            <a:pPr lvl="1"/>
            <a:r>
              <a:rPr lang="en-US" dirty="0" smtClean="0"/>
              <a:t>Sets the number of reduce tasks the match the current number of regions</a:t>
            </a:r>
          </a:p>
          <a:p>
            <a:pPr lvl="1"/>
            <a:r>
              <a:rPr lang="en-US" dirty="0" smtClean="0"/>
              <a:t>Sets the reducer up to perform the appropriate sorting (</a:t>
            </a:r>
            <a:r>
              <a:rPr lang="en-US" sz="1800" dirty="0" err="1" smtClean="0">
                <a:latin typeface="Monaco"/>
                <a:cs typeface="Monaco"/>
              </a:rPr>
              <a:t>KeyValueSortReducer</a:t>
            </a:r>
            <a:r>
              <a:rPr lang="en-US" dirty="0" smtClean="0"/>
              <a:t> or </a:t>
            </a:r>
            <a:r>
              <a:rPr lang="en-US" sz="1800" dirty="0" err="1" smtClean="0">
                <a:latin typeface="Monaco"/>
                <a:cs typeface="Monaco"/>
              </a:rPr>
              <a:t>PutSortReducer</a:t>
            </a:r>
            <a:r>
              <a:rPr lang="en-US" dirty="0" smtClean="0"/>
              <a:t>)</a:t>
            </a:r>
          </a:p>
          <a:p>
            <a:r>
              <a:rPr lang="en-US" dirty="0"/>
              <a:t>One </a:t>
            </a:r>
            <a:r>
              <a:rPr lang="en-US" dirty="0" smtClean="0"/>
              <a:t>HFile </a:t>
            </a:r>
            <a:r>
              <a:rPr lang="en-US" dirty="0"/>
              <a:t>will be created per region in the output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You need at least twice the amount of disk space available than the size of the original data set!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files into HBase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Once you have the HFiles in an output folder, the last task is to load them into HBase</a:t>
            </a:r>
          </a:p>
          <a:p>
            <a:r>
              <a:rPr lang="en-US" dirty="0" smtClean="0"/>
              <a:t>Use the </a:t>
            </a:r>
            <a:r>
              <a:rPr lang="en-US" sz="2000" dirty="0" err="1" smtClean="0">
                <a:latin typeface="Monaco"/>
                <a:cs typeface="Monaco"/>
              </a:rPr>
              <a:t>LoadIncrementalHFiles.doBulkLoad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This is the same API used by the </a:t>
            </a:r>
            <a:r>
              <a:rPr lang="en-US" sz="2000" dirty="0" err="1" smtClean="0">
                <a:latin typeface="Monaco"/>
                <a:cs typeface="Monaco"/>
              </a:rPr>
              <a:t>completebulkload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/>
              <a:t>utility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You pass </a:t>
            </a:r>
            <a:r>
              <a:rPr lang="en-US" sz="2000" dirty="0" err="1" smtClean="0">
                <a:latin typeface="Monaco"/>
                <a:cs typeface="Monaco"/>
              </a:rPr>
              <a:t>doBulkLoad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a location in HDFS to the files and it will load each file into the appropriate </a:t>
            </a:r>
            <a:r>
              <a:rPr lang="en-US" dirty="0" err="1" smtClean="0"/>
              <a:t>RegionServer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62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Load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cry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5379"/>
            <a:ext cx="8771639" cy="3677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791200"/>
            <a:ext cx="2185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3"/>
              </a:buBlip>
            </a:pPr>
            <a:r>
              <a:rPr lang="en-US" sz="1200" dirty="0" smtClean="0">
                <a:solidFill>
                  <a:srgbClr val="7F7F7F"/>
                </a:solidFill>
                <a:latin typeface="Arial"/>
                <a:cs typeface="Arial"/>
              </a:rPr>
              <a:t>Illustration from </a:t>
            </a:r>
            <a:r>
              <a:rPr lang="en-US" sz="1200" dirty="0" err="1" smtClean="0">
                <a:solidFill>
                  <a:srgbClr val="7F7F7F"/>
                </a:solidFill>
                <a:latin typeface="Arial"/>
                <a:cs typeface="Arial"/>
              </a:rPr>
              <a:t>Cloudera</a:t>
            </a:r>
            <a:endParaRPr lang="en-US" sz="12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HBase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do you efficiently get data into HBase?</a:t>
            </a:r>
          </a:p>
          <a:p>
            <a:r>
              <a:rPr lang="en-US" dirty="0" smtClean="0"/>
              <a:t>If your data is not huge (yet)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job outputting results to HBase</a:t>
            </a:r>
          </a:p>
          <a:p>
            <a:pPr lvl="1"/>
            <a:r>
              <a:rPr lang="en-US" dirty="0" smtClean="0"/>
              <a:t>Client APIs</a:t>
            </a:r>
          </a:p>
          <a:p>
            <a:endParaRPr lang="en-US" dirty="0"/>
          </a:p>
          <a:p>
            <a:r>
              <a:rPr lang="en-US" dirty="0" smtClean="0"/>
              <a:t>But what if you have a </a:t>
            </a:r>
            <a:r>
              <a:rPr lang="en-US" b="1" dirty="0" smtClean="0"/>
              <a:t>LOT</a:t>
            </a:r>
            <a:r>
              <a:rPr lang="en-US" dirty="0" smtClean="0"/>
              <a:t> of data to import?</a:t>
            </a:r>
          </a:p>
        </p:txBody>
      </p:sp>
    </p:spTree>
    <p:extLst>
      <p:ext uri="{BB962C8B-B14F-4D97-AF65-F5344CB8AC3E}">
        <p14:creationId xmlns:p14="http://schemas.microsoft.com/office/powerpoint/2010/main" val="39915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Clues That Bulk Loading is Appropriate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you have any of these issues, bulk loading is probably the right choice for you</a:t>
            </a:r>
          </a:p>
          <a:p>
            <a:pPr lvl="1"/>
            <a:r>
              <a:rPr lang="en-US" dirty="0" smtClean="0"/>
              <a:t>You are tweaking the HBase </a:t>
            </a:r>
            <a:r>
              <a:rPr lang="en-US" dirty="0" err="1" smtClean="0"/>
              <a:t>MemStore</a:t>
            </a:r>
            <a:r>
              <a:rPr lang="en-US" dirty="0" smtClean="0"/>
              <a:t> size to use most of your memory</a:t>
            </a:r>
          </a:p>
          <a:p>
            <a:pPr lvl="1"/>
            <a:r>
              <a:rPr lang="en-US" dirty="0" smtClean="0"/>
              <a:t>You are using bigger Write Ahead Logs or bypassing them entirely</a:t>
            </a:r>
          </a:p>
          <a:p>
            <a:pPr lvl="1"/>
            <a:r>
              <a:rPr lang="en-US" dirty="0" smtClean="0"/>
              <a:t>Your compaction and flush queues are in the hundreds</a:t>
            </a:r>
          </a:p>
          <a:p>
            <a:pPr lvl="1"/>
            <a:r>
              <a:rPr lang="en-US" dirty="0" smtClean="0"/>
              <a:t>Your garbage collection is out of control</a:t>
            </a:r>
          </a:p>
          <a:p>
            <a:pPr lvl="1"/>
            <a:r>
              <a:rPr lang="en-US" dirty="0" smtClean="0"/>
              <a:t>Your latency becomes unacceptable when you import data</a:t>
            </a:r>
          </a:p>
          <a:p>
            <a:pPr lvl="1"/>
            <a:endParaRPr lang="en-US" dirty="0"/>
          </a:p>
          <a:p>
            <a:r>
              <a:rPr lang="en-US" dirty="0" smtClean="0"/>
              <a:t>Using bulk loading can help avoid these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5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Bulk Loading?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terms of HBase, </a:t>
            </a:r>
            <a:r>
              <a:rPr lang="en-US" b="1" dirty="0" smtClean="0"/>
              <a:t>bulk loading </a:t>
            </a:r>
            <a:r>
              <a:rPr lang="en-US" dirty="0" smtClean="0"/>
              <a:t>is the process of preparing and loading HFiles directly into the </a:t>
            </a:r>
            <a:r>
              <a:rPr lang="en-US" dirty="0" err="1" smtClean="0"/>
              <a:t>RegionServers</a:t>
            </a:r>
            <a:endParaRPr lang="en-US" dirty="0" smtClean="0"/>
          </a:p>
          <a:p>
            <a:r>
              <a:rPr lang="en-US" dirty="0" smtClean="0"/>
              <a:t>This process bypasses the normal write path completely which avoids the issues previously discussed</a:t>
            </a:r>
          </a:p>
          <a:p>
            <a:r>
              <a:rPr lang="en-US" dirty="0" smtClean="0"/>
              <a:t>The process is similar to ETL (extract, transform, 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Bulk Load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There are two main strategies for performing a bulk load in HBase</a:t>
            </a:r>
          </a:p>
          <a:p>
            <a:pPr lvl="1"/>
            <a:r>
              <a:rPr lang="en-US" dirty="0" err="1" smtClean="0"/>
              <a:t>ImportTsv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MapReduce</a:t>
            </a:r>
            <a:r>
              <a:rPr lang="en-US" dirty="0" smtClean="0"/>
              <a:t> job with </a:t>
            </a:r>
            <a:r>
              <a:rPr lang="en-US" sz="1800" dirty="0" err="1" smtClean="0">
                <a:latin typeface="Monaco"/>
                <a:cs typeface="Monaco"/>
              </a:rPr>
              <a:t>TableOutputFormat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6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ImportTsv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ships with a </a:t>
            </a:r>
            <a:r>
              <a:rPr lang="en-US" dirty="0" err="1" smtClean="0"/>
              <a:t>MapReduce</a:t>
            </a:r>
            <a:r>
              <a:rPr lang="en-US" dirty="0" smtClean="0"/>
              <a:t> job called </a:t>
            </a:r>
            <a:r>
              <a:rPr lang="en-US" dirty="0" err="1" smtClean="0"/>
              <a:t>ImportTsv</a:t>
            </a:r>
            <a:endParaRPr lang="en-US" dirty="0" smtClean="0"/>
          </a:p>
          <a:p>
            <a:r>
              <a:rPr lang="en-US" dirty="0" smtClean="0"/>
              <a:t>By default it imports tab separated values but you can specify a different separator character such as "," or "|"</a:t>
            </a:r>
          </a:p>
          <a:p>
            <a:r>
              <a:rPr lang="en-US" dirty="0" err="1" smtClean="0"/>
              <a:t>ImportTsv</a:t>
            </a:r>
            <a:r>
              <a:rPr lang="en-US" dirty="0" smtClean="0"/>
              <a:t> has two usages:</a:t>
            </a:r>
          </a:p>
          <a:p>
            <a:pPr lvl="1"/>
            <a:r>
              <a:rPr lang="en-US" dirty="0" smtClean="0"/>
              <a:t>Loading data from HDFS directly into HBase via Puts (not bulk loading!)</a:t>
            </a:r>
          </a:p>
          <a:p>
            <a:pPr lvl="1"/>
            <a:r>
              <a:rPr lang="en-US" dirty="0" smtClean="0"/>
              <a:t>Creates HFiles that can then be be loaded via </a:t>
            </a:r>
            <a:r>
              <a:rPr lang="en-US" sz="1800" dirty="0" err="1" smtClean="0">
                <a:latin typeface="Monaco"/>
                <a:cs typeface="Monaco"/>
              </a:rPr>
              <a:t>completebulkload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07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completebulkload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completebulkload</a:t>
            </a:r>
            <a:r>
              <a:rPr lang="en-US" dirty="0" smtClean="0"/>
              <a:t> iterates through the HFiles produced by </a:t>
            </a:r>
            <a:r>
              <a:rPr lang="en-US" dirty="0" err="1" smtClean="0"/>
              <a:t>ImportTsv</a:t>
            </a:r>
            <a:r>
              <a:rPr lang="en-US" dirty="0" smtClean="0"/>
              <a:t> and determines which region the file belongs to</a:t>
            </a:r>
          </a:p>
          <a:p>
            <a:r>
              <a:rPr lang="en-US" dirty="0"/>
              <a:t>C</a:t>
            </a:r>
            <a:r>
              <a:rPr lang="en-US" dirty="0" smtClean="0"/>
              <a:t>ontacts the appropriate </a:t>
            </a:r>
            <a:r>
              <a:rPr lang="en-US" dirty="0" err="1" smtClean="0"/>
              <a:t>RegionServer</a:t>
            </a:r>
            <a:r>
              <a:rPr lang="en-US" dirty="0" smtClean="0"/>
              <a:t> which moves the HFile to the storage directory and makes it available to other clients</a:t>
            </a:r>
          </a:p>
          <a:p>
            <a:r>
              <a:rPr lang="en-US" dirty="0"/>
              <a:t>If a region is split after the files were created, the tool will automatically split the </a:t>
            </a:r>
            <a:r>
              <a:rPr lang="en-US" dirty="0" smtClean="0"/>
              <a:t>HFile into pieces </a:t>
            </a:r>
            <a:r>
              <a:rPr lang="en-US" dirty="0"/>
              <a:t>according to the new </a:t>
            </a:r>
            <a:r>
              <a:rPr lang="en-US" dirty="0" smtClean="0"/>
              <a:t>boundaries</a:t>
            </a:r>
          </a:p>
          <a:p>
            <a:pPr lvl="1"/>
            <a:r>
              <a:rPr lang="en-US" dirty="0" smtClean="0"/>
              <a:t>This process is not efficient so you should not delay the time between preparing a bulk load and importing it into the cluster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ImportTsv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92113" indent="-342900"/>
            <a:r>
              <a:rPr lang="en-US" dirty="0" err="1" smtClean="0"/>
              <a:t>ImportTsv</a:t>
            </a:r>
            <a:r>
              <a:rPr lang="en-US" dirty="0" smtClean="0"/>
              <a:t> </a:t>
            </a:r>
            <a:r>
              <a:rPr lang="en-US" dirty="0"/>
              <a:t>is good for prototyping but it interprets everything as strings and doesn't allow you to manipulate fields at transformation </a:t>
            </a:r>
            <a:r>
              <a:rPr lang="en-US" dirty="0" smtClean="0"/>
              <a:t>time</a:t>
            </a:r>
          </a:p>
          <a:p>
            <a:pPr marL="392113" indent="-342900"/>
            <a:r>
              <a:rPr lang="en-US" dirty="0" smtClean="0"/>
              <a:t>The </a:t>
            </a:r>
            <a:r>
              <a:rPr lang="en-US" dirty="0" err="1" smtClean="0"/>
              <a:t>importtsv.bulk.output</a:t>
            </a:r>
            <a:r>
              <a:rPr lang="en-US" dirty="0" smtClean="0"/>
              <a:t> specifies where HFiles will be written in HDFS. Without specifying this option, </a:t>
            </a:r>
            <a:r>
              <a:rPr lang="en-US" dirty="0" err="1" smtClean="0"/>
              <a:t>ImportTsv</a:t>
            </a:r>
            <a:r>
              <a:rPr lang="en-US" dirty="0" smtClean="0"/>
              <a:t> will write directly to HBase via the normal write 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Bulk Load Strategy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</a:p>
          <a:p>
            <a:r>
              <a:rPr lang="en-US" dirty="0" smtClean="0"/>
              <a:t>More </a:t>
            </a:r>
            <a:r>
              <a:rPr lang="en-US" dirty="0"/>
              <a:t>advanced </a:t>
            </a:r>
            <a:r>
              <a:rPr lang="en-US" dirty="0" smtClean="0"/>
              <a:t>imports </a:t>
            </a:r>
            <a:r>
              <a:rPr lang="en-US" dirty="0"/>
              <a:t>will require </a:t>
            </a:r>
            <a:r>
              <a:rPr lang="en-US" dirty="0" smtClean="0"/>
              <a:t>this strategy</a:t>
            </a:r>
          </a:p>
          <a:p>
            <a:r>
              <a:rPr lang="en-US" dirty="0" smtClean="0"/>
              <a:t>More control over data than </a:t>
            </a:r>
            <a:r>
              <a:rPr lang="en-US" dirty="0" err="1" smtClean="0"/>
              <a:t>ImportTsv</a:t>
            </a:r>
            <a:r>
              <a:rPr lang="en-US" dirty="0" smtClean="0"/>
              <a:t> allows</a:t>
            </a:r>
          </a:p>
          <a:p>
            <a:endParaRPr lang="en-US" dirty="0"/>
          </a:p>
          <a:p>
            <a:r>
              <a:rPr lang="en-US" dirty="0" smtClean="0"/>
              <a:t>So how does it work?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4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22834</TotalTime>
  <Words>662</Words>
  <Application>Microsoft Macintosh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Getting Data Into HBase</vt:lpstr>
      <vt:lpstr>Clues That Bulk Loading is Appropriate</vt:lpstr>
      <vt:lpstr>What is Bulk Loading?</vt:lpstr>
      <vt:lpstr>Two Bulk Load Methods</vt:lpstr>
      <vt:lpstr>ImportTsv</vt:lpstr>
      <vt:lpstr>completebulkload</vt:lpstr>
      <vt:lpstr>ImportTsv Continued</vt:lpstr>
      <vt:lpstr>Second Bulk Load Strategy</vt:lpstr>
      <vt:lpstr>Extract the Source Data</vt:lpstr>
      <vt:lpstr>Transform the Data into HFiles</vt:lpstr>
      <vt:lpstr>Load the files into HBase</vt:lpstr>
      <vt:lpstr>Bulk Load Illustrated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880</cp:revision>
  <cp:lastPrinted>2014-04-15T20:58:29Z</cp:lastPrinted>
  <dcterms:created xsi:type="dcterms:W3CDTF">2014-03-31T20:09:59Z</dcterms:created>
  <dcterms:modified xsi:type="dcterms:W3CDTF">2015-12-24T02:21:04Z</dcterms:modified>
</cp:coreProperties>
</file>