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2" autoAdjust="0"/>
    <p:restoredTop sz="94649" autoAdjust="0"/>
  </p:normalViewPr>
  <p:slideViewPr>
    <p:cSldViewPr snapToGrid="0">
      <p:cViewPr varScale="1">
        <p:scale>
          <a:sx n="81" d="100"/>
          <a:sy n="81"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F6108E14-C187-46E0-A2A4-C0243D906EDE}" type="datetimeFigureOut">
              <a:rPr lang="it-IT" smtClean="0"/>
              <a:t>22/12/2022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475862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6108E14-C187-46E0-A2A4-C0243D906EDE}" type="datetimeFigureOut">
              <a:rPr lang="it-IT" smtClean="0"/>
              <a:t>22/12/2022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906055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6108E14-C187-46E0-A2A4-C0243D906EDE}" type="datetimeFigureOut">
              <a:rPr lang="it-IT" smtClean="0"/>
              <a:t>22/12/2022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11193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6108E14-C187-46E0-A2A4-C0243D906EDE}" type="datetimeFigureOut">
              <a:rPr lang="it-IT" smtClean="0"/>
              <a:t>22/12/2022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2695721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6108E14-C187-46E0-A2A4-C0243D906EDE}" type="datetimeFigureOut">
              <a:rPr lang="it-IT" smtClean="0"/>
              <a:t>22/12/2022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531189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F6108E14-C187-46E0-A2A4-C0243D906EDE}" type="datetimeFigureOut">
              <a:rPr lang="it-IT" smtClean="0"/>
              <a:t>22/12/2022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346939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6108E14-C187-46E0-A2A4-C0243D906EDE}" type="datetimeFigureOut">
              <a:rPr lang="it-IT" smtClean="0"/>
              <a:t>22/12/2022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3437320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F6108E14-C187-46E0-A2A4-C0243D906EDE}" type="datetimeFigureOut">
              <a:rPr lang="it-IT" smtClean="0"/>
              <a:t>22/12/2022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2141779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08E14-C187-46E0-A2A4-C0243D906EDE}" type="datetimeFigureOut">
              <a:rPr lang="it-IT" smtClean="0"/>
              <a:t>22/12/2022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298044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6108E14-C187-46E0-A2A4-C0243D906EDE}" type="datetimeFigureOut">
              <a:rPr lang="it-IT" smtClean="0"/>
              <a:t>22/12/2022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4059586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6108E14-C187-46E0-A2A4-C0243D906EDE}" type="datetimeFigureOut">
              <a:rPr lang="it-IT" smtClean="0"/>
              <a:t>22/12/2022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3D9DB95-0735-40F2-9810-AFF3613D8815}" type="slidenum">
              <a:rPr lang="it-IT" smtClean="0"/>
              <a:t>‹N›</a:t>
            </a:fld>
            <a:endParaRPr lang="it-IT"/>
          </a:p>
        </p:txBody>
      </p:sp>
    </p:spTree>
    <p:extLst>
      <p:ext uri="{BB962C8B-B14F-4D97-AF65-F5344CB8AC3E}">
        <p14:creationId xmlns:p14="http://schemas.microsoft.com/office/powerpoint/2010/main" val="3215989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08E14-C187-46E0-A2A4-C0243D906EDE}" type="datetimeFigureOut">
              <a:rPr lang="it-IT" smtClean="0"/>
              <a:t>22/12/2022</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9DB95-0735-40F2-9810-AFF3613D8815}" type="slidenum">
              <a:rPr lang="it-IT" smtClean="0"/>
              <a:t>‹N›</a:t>
            </a:fld>
            <a:endParaRPr lang="it-IT"/>
          </a:p>
        </p:txBody>
      </p:sp>
    </p:spTree>
    <p:extLst>
      <p:ext uri="{BB962C8B-B14F-4D97-AF65-F5344CB8AC3E}">
        <p14:creationId xmlns:p14="http://schemas.microsoft.com/office/powerpoint/2010/main" val="30471751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C9C7F7-228A-9372-0680-CE8530294B83}"/>
              </a:ext>
            </a:extLst>
          </p:cNvPr>
          <p:cNvSpPr>
            <a:spLocks noGrp="1"/>
          </p:cNvSpPr>
          <p:nvPr>
            <p:ph type="ctrTitle"/>
          </p:nvPr>
        </p:nvSpPr>
        <p:spPr>
          <a:xfrm>
            <a:off x="1524000" y="1122363"/>
            <a:ext cx="9144000" cy="2133599"/>
          </a:xfrm>
        </p:spPr>
        <p:txBody>
          <a:bodyPr/>
          <a:lstStyle/>
          <a:p>
            <a:r>
              <a:rPr lang="it-IT" dirty="0">
                <a:solidFill>
                  <a:srgbClr val="0070C0"/>
                </a:solidFill>
              </a:rPr>
              <a:t>Fast Fourier </a:t>
            </a:r>
            <a:r>
              <a:rPr lang="it-IT" dirty="0" err="1">
                <a:solidFill>
                  <a:srgbClr val="0070C0"/>
                </a:solidFill>
              </a:rPr>
              <a:t>Transform</a:t>
            </a:r>
            <a:endParaRPr lang="it-IT" dirty="0">
              <a:solidFill>
                <a:srgbClr val="0070C0"/>
              </a:solidFill>
            </a:endParaRPr>
          </a:p>
        </p:txBody>
      </p:sp>
      <p:sp>
        <p:nvSpPr>
          <p:cNvPr id="3" name="Sottotitolo 2">
            <a:extLst>
              <a:ext uri="{FF2B5EF4-FFF2-40B4-BE49-F238E27FC236}">
                <a16:creationId xmlns:a16="http://schemas.microsoft.com/office/drawing/2014/main" id="{0F0F398B-F3EB-D6C2-7080-A98774B19334}"/>
              </a:ext>
            </a:extLst>
          </p:cNvPr>
          <p:cNvSpPr>
            <a:spLocks noGrp="1"/>
          </p:cNvSpPr>
          <p:nvPr>
            <p:ph type="subTitle" idx="1"/>
          </p:nvPr>
        </p:nvSpPr>
        <p:spPr/>
        <p:txBody>
          <a:bodyPr>
            <a:normAutofit lnSpcReduction="10000"/>
          </a:bodyPr>
          <a:lstStyle/>
          <a:p>
            <a:r>
              <a:rPr lang="it-IT" dirty="0"/>
              <a:t>Advanced Methods for Scientific Computing</a:t>
            </a:r>
          </a:p>
          <a:p>
            <a:r>
              <a:rPr lang="it-IT" dirty="0"/>
              <a:t>Course project</a:t>
            </a:r>
          </a:p>
          <a:p>
            <a:endParaRPr lang="it-IT" dirty="0"/>
          </a:p>
          <a:p>
            <a:r>
              <a:rPr lang="it-IT" dirty="0"/>
              <a:t>Giorgio Miani – Pietro Pasquini – Alessia Valgoi</a:t>
            </a:r>
          </a:p>
        </p:txBody>
      </p:sp>
    </p:spTree>
    <p:extLst>
      <p:ext uri="{BB962C8B-B14F-4D97-AF65-F5344CB8AC3E}">
        <p14:creationId xmlns:p14="http://schemas.microsoft.com/office/powerpoint/2010/main" val="32254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EF879C-D681-EBAE-BEDC-2C386A4A0356}"/>
              </a:ext>
            </a:extLst>
          </p:cNvPr>
          <p:cNvSpPr>
            <a:spLocks noGrp="1"/>
          </p:cNvSpPr>
          <p:nvPr>
            <p:ph type="title"/>
          </p:nvPr>
        </p:nvSpPr>
        <p:spPr>
          <a:xfrm>
            <a:off x="838200" y="365125"/>
            <a:ext cx="10515600" cy="951947"/>
          </a:xfrm>
        </p:spPr>
        <p:txBody>
          <a:bodyPr>
            <a:normAutofit/>
          </a:bodyPr>
          <a:lstStyle/>
          <a:p>
            <a:r>
              <a:rPr lang="it-IT" sz="3600" dirty="0" err="1">
                <a:solidFill>
                  <a:srgbClr val="0070C0"/>
                </a:solidFill>
              </a:rPr>
              <a:t>Phase</a:t>
            </a:r>
            <a:r>
              <a:rPr lang="it-IT" sz="3600" dirty="0">
                <a:solidFill>
                  <a:srgbClr val="0070C0"/>
                </a:solidFill>
              </a:rPr>
              <a:t> 1</a:t>
            </a:r>
          </a:p>
        </p:txBody>
      </p:sp>
      <p:sp>
        <p:nvSpPr>
          <p:cNvPr id="3" name="Segnaposto contenuto 2">
            <a:extLst>
              <a:ext uri="{FF2B5EF4-FFF2-40B4-BE49-F238E27FC236}">
                <a16:creationId xmlns:a16="http://schemas.microsoft.com/office/drawing/2014/main" id="{96F03873-552A-03BC-DA98-19FD96AF8220}"/>
              </a:ext>
            </a:extLst>
          </p:cNvPr>
          <p:cNvSpPr>
            <a:spLocks noGrp="1"/>
          </p:cNvSpPr>
          <p:nvPr>
            <p:ph idx="1"/>
          </p:nvPr>
        </p:nvSpPr>
        <p:spPr>
          <a:xfrm>
            <a:off x="838200" y="1384183"/>
            <a:ext cx="4941815" cy="4792780"/>
          </a:xfrm>
        </p:spPr>
        <p:txBody>
          <a:bodyPr/>
          <a:lstStyle/>
          <a:p>
            <a:pPr marL="0" indent="0" algn="just">
              <a:buNone/>
            </a:pPr>
            <a:r>
              <a:rPr lang="en-US" dirty="0"/>
              <a:t>Phase 1 is the reordering phase using the bit reversal algorithm. We parallelized it using OMP</a:t>
            </a:r>
          </a:p>
        </p:txBody>
      </p:sp>
      <p:pic>
        <p:nvPicPr>
          <p:cNvPr id="5" name="Immagine 4" descr="Immagine che contiene testo, schermo, monitor, interni&#10;&#10;Descrizione generata automaticamente">
            <a:extLst>
              <a:ext uri="{FF2B5EF4-FFF2-40B4-BE49-F238E27FC236}">
                <a16:creationId xmlns:a16="http://schemas.microsoft.com/office/drawing/2014/main" id="{12944ABA-9586-B2BB-A0D8-1AA0F65C5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760" y="1446736"/>
            <a:ext cx="5168414" cy="3058151"/>
          </a:xfrm>
          <a:prstGeom prst="rect">
            <a:avLst/>
          </a:prstGeom>
        </p:spPr>
      </p:pic>
    </p:spTree>
    <p:extLst>
      <p:ext uri="{BB962C8B-B14F-4D97-AF65-F5344CB8AC3E}">
        <p14:creationId xmlns:p14="http://schemas.microsoft.com/office/powerpoint/2010/main" val="227433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6D1882-12B2-8C48-D842-1DF4BFAEC462}"/>
              </a:ext>
            </a:extLst>
          </p:cNvPr>
          <p:cNvSpPr>
            <a:spLocks noGrp="1"/>
          </p:cNvSpPr>
          <p:nvPr>
            <p:ph type="title"/>
          </p:nvPr>
        </p:nvSpPr>
        <p:spPr>
          <a:xfrm>
            <a:off x="838200" y="365126"/>
            <a:ext cx="10515600" cy="842890"/>
          </a:xfrm>
        </p:spPr>
        <p:txBody>
          <a:bodyPr>
            <a:normAutofit/>
          </a:bodyPr>
          <a:lstStyle/>
          <a:p>
            <a:r>
              <a:rPr lang="it-IT" sz="3600" dirty="0" err="1">
                <a:solidFill>
                  <a:schemeClr val="accent2"/>
                </a:solidFill>
              </a:rPr>
              <a:t>Phase</a:t>
            </a:r>
            <a:r>
              <a:rPr lang="it-IT" sz="3600" dirty="0">
                <a:solidFill>
                  <a:schemeClr val="accent2"/>
                </a:solidFill>
              </a:rPr>
              <a:t> 2</a:t>
            </a:r>
          </a:p>
        </p:txBody>
      </p:sp>
      <p:sp>
        <p:nvSpPr>
          <p:cNvPr id="3" name="Segnaposto contenuto 2">
            <a:extLst>
              <a:ext uri="{FF2B5EF4-FFF2-40B4-BE49-F238E27FC236}">
                <a16:creationId xmlns:a16="http://schemas.microsoft.com/office/drawing/2014/main" id="{FDE73CA9-19B2-EFB2-85D9-DA0632E0191F}"/>
              </a:ext>
            </a:extLst>
          </p:cNvPr>
          <p:cNvSpPr>
            <a:spLocks noGrp="1"/>
          </p:cNvSpPr>
          <p:nvPr>
            <p:ph idx="1"/>
          </p:nvPr>
        </p:nvSpPr>
        <p:spPr>
          <a:xfrm>
            <a:off x="838200" y="1367406"/>
            <a:ext cx="4430086" cy="4809557"/>
          </a:xfrm>
        </p:spPr>
        <p:txBody>
          <a:bodyPr/>
          <a:lstStyle/>
          <a:p>
            <a:pPr marL="0" indent="0" algn="just">
              <a:buNone/>
            </a:pPr>
            <a:r>
              <a:rPr lang="en-US" dirty="0"/>
              <a:t>During phase 2 the threads can execute the iterative algorithm independently because all the necessary data has been scattered to its respective thread, so there is no need for communication.</a:t>
            </a:r>
          </a:p>
        </p:txBody>
      </p:sp>
      <p:pic>
        <p:nvPicPr>
          <p:cNvPr id="5" name="Immagine 4" descr="Immagine che contiene testo&#10;&#10;Descrizione generata automaticamente">
            <a:extLst>
              <a:ext uri="{FF2B5EF4-FFF2-40B4-BE49-F238E27FC236}">
                <a16:creationId xmlns:a16="http://schemas.microsoft.com/office/drawing/2014/main" id="{DA145FD3-96A2-03CE-75C5-3B1E8CB9C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9717" y="662935"/>
            <a:ext cx="5311265" cy="5514028"/>
          </a:xfrm>
          <a:prstGeom prst="rect">
            <a:avLst/>
          </a:prstGeom>
        </p:spPr>
      </p:pic>
    </p:spTree>
    <p:extLst>
      <p:ext uri="{BB962C8B-B14F-4D97-AF65-F5344CB8AC3E}">
        <p14:creationId xmlns:p14="http://schemas.microsoft.com/office/powerpoint/2010/main" val="64560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5D0FE7-A794-2AE2-DE2A-64E6DCAEDA37}"/>
              </a:ext>
            </a:extLst>
          </p:cNvPr>
          <p:cNvSpPr>
            <a:spLocks noGrp="1"/>
          </p:cNvSpPr>
          <p:nvPr>
            <p:ph type="title"/>
          </p:nvPr>
        </p:nvSpPr>
        <p:spPr>
          <a:xfrm>
            <a:off x="838200" y="365125"/>
            <a:ext cx="10515600" cy="868057"/>
          </a:xfrm>
        </p:spPr>
        <p:txBody>
          <a:bodyPr>
            <a:normAutofit/>
          </a:bodyPr>
          <a:lstStyle/>
          <a:p>
            <a:r>
              <a:rPr lang="it-IT" sz="3600" dirty="0" err="1">
                <a:solidFill>
                  <a:schemeClr val="accent6"/>
                </a:solidFill>
              </a:rPr>
              <a:t>Phase</a:t>
            </a:r>
            <a:r>
              <a:rPr lang="it-IT" sz="3600" dirty="0">
                <a:solidFill>
                  <a:schemeClr val="accent6"/>
                </a:solidFill>
              </a:rPr>
              <a:t> 3</a:t>
            </a:r>
          </a:p>
        </p:txBody>
      </p:sp>
      <p:sp>
        <p:nvSpPr>
          <p:cNvPr id="3" name="Segnaposto contenuto 2">
            <a:extLst>
              <a:ext uri="{FF2B5EF4-FFF2-40B4-BE49-F238E27FC236}">
                <a16:creationId xmlns:a16="http://schemas.microsoft.com/office/drawing/2014/main" id="{8B6DB46E-50F6-BBFD-869E-A8B6FE652827}"/>
              </a:ext>
            </a:extLst>
          </p:cNvPr>
          <p:cNvSpPr>
            <a:spLocks noGrp="1"/>
          </p:cNvSpPr>
          <p:nvPr>
            <p:ph idx="1"/>
          </p:nvPr>
        </p:nvSpPr>
        <p:spPr>
          <a:xfrm>
            <a:off x="838200" y="1317073"/>
            <a:ext cx="4513976" cy="2248248"/>
          </a:xfrm>
        </p:spPr>
        <p:txBody>
          <a:bodyPr>
            <a:normAutofit lnSpcReduction="10000"/>
          </a:bodyPr>
          <a:lstStyle/>
          <a:p>
            <a:pPr marL="0" indent="0" algn="just">
              <a:buNone/>
            </a:pPr>
            <a:r>
              <a:rPr lang="en-US" dirty="0"/>
              <a:t>During phase 3 the threads have to communicate with each other, so we must modify the iterative algorithm to accommodate the communications.</a:t>
            </a:r>
          </a:p>
        </p:txBody>
      </p:sp>
      <p:pic>
        <p:nvPicPr>
          <p:cNvPr id="9" name="Immagine 8" descr="Immagine che contiene testo&#10;&#10;Descrizione generata automaticamente">
            <a:extLst>
              <a:ext uri="{FF2B5EF4-FFF2-40B4-BE49-F238E27FC236}">
                <a16:creationId xmlns:a16="http://schemas.microsoft.com/office/drawing/2014/main" id="{2BF785A3-ABB2-B8B1-D583-27A426952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123" y="365125"/>
            <a:ext cx="5623420" cy="6106265"/>
          </a:xfrm>
          <a:prstGeom prst="rect">
            <a:avLst/>
          </a:prstGeom>
        </p:spPr>
      </p:pic>
    </p:spTree>
    <p:extLst>
      <p:ext uri="{BB962C8B-B14F-4D97-AF65-F5344CB8AC3E}">
        <p14:creationId xmlns:p14="http://schemas.microsoft.com/office/powerpoint/2010/main" val="25034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A5BE9672-3995-8373-B7CC-B79425393A77}"/>
              </a:ext>
            </a:extLst>
          </p:cNvPr>
          <p:cNvSpPr>
            <a:spLocks noGrp="1"/>
          </p:cNvSpPr>
          <p:nvPr>
            <p:ph type="title"/>
          </p:nvPr>
        </p:nvSpPr>
        <p:spPr>
          <a:xfrm>
            <a:off x="1362323" y="2667400"/>
            <a:ext cx="10515600" cy="1325563"/>
          </a:xfrm>
        </p:spPr>
        <p:txBody>
          <a:bodyPr/>
          <a:lstStyle/>
          <a:p>
            <a:r>
              <a:rPr lang="it-IT" dirty="0">
                <a:solidFill>
                  <a:srgbClr val="0070C0"/>
                </a:solidFill>
              </a:rPr>
              <a:t>Inverse FFT</a:t>
            </a:r>
          </a:p>
        </p:txBody>
      </p:sp>
      <p:pic>
        <p:nvPicPr>
          <p:cNvPr id="6" name="Immagine 5">
            <a:extLst>
              <a:ext uri="{FF2B5EF4-FFF2-40B4-BE49-F238E27FC236}">
                <a16:creationId xmlns:a16="http://schemas.microsoft.com/office/drawing/2014/main" id="{BD0A7396-0725-6986-CD8C-5B29C4F3CFCB}"/>
              </a:ext>
            </a:extLst>
          </p:cNvPr>
          <p:cNvPicPr>
            <a:picLocks noChangeAspect="1"/>
          </p:cNvPicPr>
          <p:nvPr/>
        </p:nvPicPr>
        <p:blipFill>
          <a:blip r:embed="rId2"/>
          <a:stretch>
            <a:fillRect/>
          </a:stretch>
        </p:blipFill>
        <p:spPr>
          <a:xfrm>
            <a:off x="6096000" y="167489"/>
            <a:ext cx="4733677" cy="6325386"/>
          </a:xfrm>
          <a:prstGeom prst="rect">
            <a:avLst/>
          </a:prstGeom>
        </p:spPr>
      </p:pic>
    </p:spTree>
    <p:extLst>
      <p:ext uri="{BB962C8B-B14F-4D97-AF65-F5344CB8AC3E}">
        <p14:creationId xmlns:p14="http://schemas.microsoft.com/office/powerpoint/2010/main" val="121756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ED80718-159E-8855-61FC-EC3AA65E8E6D}"/>
              </a:ext>
            </a:extLst>
          </p:cNvPr>
          <p:cNvSpPr>
            <a:spLocks noGrp="1"/>
          </p:cNvSpPr>
          <p:nvPr>
            <p:ph idx="1"/>
          </p:nvPr>
        </p:nvSpPr>
        <p:spPr>
          <a:xfrm>
            <a:off x="0" y="2479249"/>
            <a:ext cx="12196714" cy="4244468"/>
          </a:xfrm>
        </p:spPr>
        <p:txBody>
          <a:bodyPr/>
          <a:lstStyle/>
          <a:p>
            <a:pPr marL="0" indent="0">
              <a:buNone/>
            </a:pPr>
            <a:endParaRPr lang="it-IT" dirty="0"/>
          </a:p>
          <a:p>
            <a:pPr marL="0" indent="0">
              <a:buNone/>
            </a:pPr>
            <a:r>
              <a:rPr lang="en-GB" sz="2700" dirty="0" err="1"/>
              <a:t>mpic</a:t>
            </a:r>
            <a:r>
              <a:rPr lang="en-GB" sz="2700" dirty="0"/>
              <a:t>++ cooleytuck_parallel.cpp  -o </a:t>
            </a:r>
            <a:r>
              <a:rPr lang="en-GB" sz="2700" dirty="0" err="1"/>
              <a:t>cooleytucktuck_parallel</a:t>
            </a:r>
            <a:r>
              <a:rPr lang="en-GB" sz="2700" dirty="0"/>
              <a:t> -</a:t>
            </a:r>
            <a:r>
              <a:rPr lang="en-GB" sz="2700" dirty="0" err="1"/>
              <a:t>fopenmp</a:t>
            </a:r>
            <a:r>
              <a:rPr lang="en-GB" sz="2700" dirty="0"/>
              <a:t> -DTEST -DPRINT</a:t>
            </a:r>
          </a:p>
          <a:p>
            <a:pPr marL="0" indent="0">
              <a:buNone/>
            </a:pPr>
            <a:endParaRPr lang="en-GB" dirty="0"/>
          </a:p>
        </p:txBody>
      </p:sp>
      <p:sp>
        <p:nvSpPr>
          <p:cNvPr id="4" name="Titolo 1">
            <a:extLst>
              <a:ext uri="{FF2B5EF4-FFF2-40B4-BE49-F238E27FC236}">
                <a16:creationId xmlns:a16="http://schemas.microsoft.com/office/drawing/2014/main" id="{6C6A3797-0406-7AE0-EB28-642A6E18AFA8}"/>
              </a:ext>
            </a:extLst>
          </p:cNvPr>
          <p:cNvSpPr>
            <a:spLocks noGrp="1"/>
          </p:cNvSpPr>
          <p:nvPr>
            <p:ph type="title"/>
          </p:nvPr>
        </p:nvSpPr>
        <p:spPr>
          <a:xfrm>
            <a:off x="640238" y="383978"/>
            <a:ext cx="10515600" cy="1325563"/>
          </a:xfrm>
        </p:spPr>
        <p:txBody>
          <a:bodyPr/>
          <a:lstStyle/>
          <a:p>
            <a:r>
              <a:rPr lang="it-IT" dirty="0">
                <a:solidFill>
                  <a:srgbClr val="0070C0"/>
                </a:solidFill>
              </a:rPr>
              <a:t>Compilation</a:t>
            </a:r>
          </a:p>
        </p:txBody>
      </p:sp>
    </p:spTree>
    <p:extLst>
      <p:ext uri="{BB962C8B-B14F-4D97-AF65-F5344CB8AC3E}">
        <p14:creationId xmlns:p14="http://schemas.microsoft.com/office/powerpoint/2010/main" val="1166112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0525E4-E3CE-C2D0-84FE-1B7FC689DE30}"/>
              </a:ext>
            </a:extLst>
          </p:cNvPr>
          <p:cNvSpPr>
            <a:spLocks noGrp="1"/>
          </p:cNvSpPr>
          <p:nvPr>
            <p:ph type="title"/>
          </p:nvPr>
        </p:nvSpPr>
        <p:spPr>
          <a:xfrm>
            <a:off x="838200" y="365125"/>
            <a:ext cx="10515600" cy="1027447"/>
          </a:xfrm>
        </p:spPr>
        <p:txBody>
          <a:bodyPr/>
          <a:lstStyle/>
          <a:p>
            <a:r>
              <a:rPr lang="it-IT">
                <a:solidFill>
                  <a:srgbClr val="0070C0"/>
                </a:solidFill>
              </a:rPr>
              <a:t>Time comparison</a:t>
            </a:r>
            <a:endParaRPr lang="it-IT" dirty="0">
              <a:solidFill>
                <a:srgbClr val="0070C0"/>
              </a:solidFill>
            </a:endParaRPr>
          </a:p>
        </p:txBody>
      </p:sp>
      <p:pic>
        <p:nvPicPr>
          <p:cNvPr id="5" name="Segnaposto contenuto 4">
            <a:extLst>
              <a:ext uri="{FF2B5EF4-FFF2-40B4-BE49-F238E27FC236}">
                <a16:creationId xmlns:a16="http://schemas.microsoft.com/office/drawing/2014/main" id="{E9917FAF-C07A-EAEE-A63A-C8DAF459A3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8389" y="1392572"/>
            <a:ext cx="6455221" cy="4841415"/>
          </a:xfrm>
        </p:spPr>
      </p:pic>
    </p:spTree>
    <p:extLst>
      <p:ext uri="{BB962C8B-B14F-4D97-AF65-F5344CB8AC3E}">
        <p14:creationId xmlns:p14="http://schemas.microsoft.com/office/powerpoint/2010/main" val="28293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5DBAB4-33D6-7D14-510A-6942D9FDE2B9}"/>
              </a:ext>
            </a:extLst>
          </p:cNvPr>
          <p:cNvSpPr>
            <a:spLocks noGrp="1"/>
          </p:cNvSpPr>
          <p:nvPr>
            <p:ph type="title"/>
          </p:nvPr>
        </p:nvSpPr>
        <p:spPr/>
        <p:txBody>
          <a:bodyPr/>
          <a:lstStyle/>
          <a:p>
            <a:r>
              <a:rPr lang="it-IT" dirty="0">
                <a:solidFill>
                  <a:srgbClr val="0070C0"/>
                </a:solidFill>
              </a:rPr>
              <a:t>Cooley–</a:t>
            </a:r>
            <a:r>
              <a:rPr lang="it-IT" dirty="0" err="1">
                <a:solidFill>
                  <a:srgbClr val="0070C0"/>
                </a:solidFill>
              </a:rPr>
              <a:t>Tukey</a:t>
            </a:r>
            <a:r>
              <a:rPr lang="it-IT" dirty="0">
                <a:solidFill>
                  <a:srgbClr val="0070C0"/>
                </a:solidFill>
              </a:rPr>
              <a:t> FFT </a:t>
            </a:r>
            <a:r>
              <a:rPr lang="it-IT" dirty="0" err="1">
                <a:solidFill>
                  <a:srgbClr val="0070C0"/>
                </a:solidFill>
              </a:rPr>
              <a:t>algorithm</a:t>
            </a:r>
            <a:endParaRPr lang="it-IT" dirty="0">
              <a:solidFill>
                <a:srgbClr val="0070C0"/>
              </a:solidFill>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B143A63-9A63-0954-BCC7-48BFF97BE65B}"/>
                  </a:ext>
                </a:extLst>
              </p:cNvPr>
              <p:cNvSpPr>
                <a:spLocks noGrp="1"/>
              </p:cNvSpPr>
              <p:nvPr>
                <p:ph idx="1"/>
              </p:nvPr>
            </p:nvSpPr>
            <p:spPr>
              <a:xfrm>
                <a:off x="838200" y="1476588"/>
                <a:ext cx="10515600" cy="5086772"/>
              </a:xfrm>
            </p:spPr>
            <p:txBody>
              <a:bodyPr>
                <a:normAutofit fontScale="92500" lnSpcReduction="10000"/>
              </a:bodyPr>
              <a:lstStyle/>
              <a:p>
                <a:pPr marL="0" indent="0" algn="just">
                  <a:buNone/>
                </a:pPr>
                <a:r>
                  <a:rPr lang="it-IT" dirty="0"/>
                  <a:t>The discrete Fourier </a:t>
                </a:r>
                <a:r>
                  <a:rPr lang="it-IT" dirty="0" err="1"/>
                  <a:t>transform</a:t>
                </a:r>
                <a:r>
                  <a:rPr lang="it-IT" dirty="0"/>
                  <a:t> (DFT) </a:t>
                </a:r>
                <a:r>
                  <a:rPr lang="it-IT" dirty="0" err="1"/>
                  <a:t>is</a:t>
                </a:r>
                <a:r>
                  <a:rPr lang="it-IT" dirty="0"/>
                  <a:t> </a:t>
                </a:r>
                <a:r>
                  <a:rPr lang="it-IT" dirty="0" err="1"/>
                  <a:t>defined</a:t>
                </a:r>
                <a:r>
                  <a:rPr lang="it-IT" dirty="0"/>
                  <a:t> by the formula:</a:t>
                </a:r>
              </a:p>
              <a:p>
                <a:pPr marL="0" indent="0" algn="just">
                  <a:buNone/>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𝑘</m:t>
                          </m:r>
                        </m:sub>
                      </m:sSub>
                      <m:r>
                        <a:rPr lang="it-IT" b="0" i="1" smtClean="0">
                          <a:latin typeface="Cambria Math" panose="02040503050406030204" pitchFamily="18" charset="0"/>
                        </a:rPr>
                        <m:t>=</m:t>
                      </m:r>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𝑛</m:t>
                          </m:r>
                          <m:r>
                            <a:rPr lang="it-IT" b="0" i="1" smtClean="0">
                              <a:latin typeface="Cambria Math" panose="02040503050406030204" pitchFamily="18" charset="0"/>
                            </a:rPr>
                            <m:t>=0</m:t>
                          </m:r>
                        </m:sub>
                        <m:sup>
                          <m:r>
                            <a:rPr lang="it-IT" b="0" i="1" smtClean="0">
                              <a:latin typeface="Cambria Math" panose="02040503050406030204" pitchFamily="18" charset="0"/>
                            </a:rPr>
                            <m:t>𝑁</m:t>
                          </m:r>
                          <m:r>
                            <a:rPr lang="it-IT" b="0" i="1" smtClean="0">
                              <a:latin typeface="Cambria Math" panose="02040503050406030204" pitchFamily="18" charset="0"/>
                            </a:rPr>
                            <m:t>−1</m:t>
                          </m:r>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𝑛</m:t>
                              </m:r>
                            </m:sub>
                          </m:sSub>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den>
                              </m:f>
                              <m:r>
                                <a:rPr lang="it-IT" b="0" i="1" smtClean="0">
                                  <a:latin typeface="Cambria Math" panose="02040503050406030204" pitchFamily="18" charset="0"/>
                                </a:rPr>
                                <m:t>𝑛𝑘</m:t>
                              </m:r>
                            </m:sup>
                          </m:sSup>
                        </m:e>
                      </m:nary>
                    </m:oMath>
                  </m:oMathPara>
                </a14:m>
                <a:endParaRPr lang="it-IT" dirty="0"/>
              </a:p>
              <a:p>
                <a:pPr marL="0" indent="0" algn="just">
                  <a:buNone/>
                </a:pPr>
                <a:r>
                  <a:rPr lang="it-IT" dirty="0"/>
                  <a:t>The </a:t>
                </a:r>
                <a:r>
                  <a:rPr lang="it-IT" dirty="0" err="1"/>
                  <a:t>simplest</a:t>
                </a:r>
                <a:r>
                  <a:rPr lang="it-IT" dirty="0"/>
                  <a:t> and </a:t>
                </a:r>
                <a:r>
                  <a:rPr lang="it-IT" dirty="0" err="1"/>
                  <a:t>most</a:t>
                </a:r>
                <a:r>
                  <a:rPr lang="it-IT" dirty="0"/>
                  <a:t> common Cooley-</a:t>
                </a:r>
                <a:r>
                  <a:rPr lang="it-IT" dirty="0" err="1"/>
                  <a:t>Tuckey</a:t>
                </a:r>
                <a:r>
                  <a:rPr lang="it-IT" dirty="0"/>
                  <a:t> </a:t>
                </a:r>
                <a:r>
                  <a:rPr lang="it-IT" dirty="0" err="1"/>
                  <a:t>algorithm</a:t>
                </a:r>
                <a:r>
                  <a:rPr lang="it-IT" dirty="0"/>
                  <a:t> </a:t>
                </a:r>
                <a:r>
                  <a:rPr lang="it-IT" dirty="0" err="1"/>
                  <a:t>is</a:t>
                </a:r>
                <a:r>
                  <a:rPr lang="it-IT" dirty="0"/>
                  <a:t> the radix-2 </a:t>
                </a:r>
                <a:r>
                  <a:rPr lang="it-IT" dirty="0" err="1"/>
                  <a:t>decimation</a:t>
                </a:r>
                <a:r>
                  <a:rPr lang="it-IT" dirty="0"/>
                  <a:t>-in-time (DIT) FFT. </a:t>
                </a:r>
                <a:r>
                  <a:rPr lang="it-IT" dirty="0" err="1"/>
                  <a:t>It</a:t>
                </a:r>
                <a:r>
                  <a:rPr lang="it-IT" dirty="0"/>
                  <a:t> </a:t>
                </a:r>
                <a:r>
                  <a:rPr lang="it-IT" dirty="0" err="1"/>
                  <a:t>rearranges</a:t>
                </a:r>
                <a:r>
                  <a:rPr lang="it-IT" dirty="0"/>
                  <a:t> the DTF </a:t>
                </a:r>
                <a:r>
                  <a:rPr lang="it-IT" dirty="0" err="1"/>
                  <a:t>into</a:t>
                </a:r>
                <a:r>
                  <a:rPr lang="it-IT" dirty="0"/>
                  <a:t> </a:t>
                </a:r>
                <a:r>
                  <a:rPr lang="it-IT" dirty="0" err="1"/>
                  <a:t>two</a:t>
                </a:r>
                <a:r>
                  <a:rPr lang="it-IT" dirty="0"/>
                  <a:t> sums: one over the </a:t>
                </a:r>
                <a:r>
                  <a:rPr lang="it-IT" dirty="0" err="1"/>
                  <a:t>even</a:t>
                </a:r>
                <a:r>
                  <a:rPr lang="it-IT" dirty="0"/>
                  <a:t> </a:t>
                </a:r>
                <a:r>
                  <a:rPr lang="it-IT" dirty="0" err="1"/>
                  <a:t>numbered</a:t>
                </a:r>
                <a:r>
                  <a:rPr lang="it-IT" dirty="0"/>
                  <a:t> </a:t>
                </a:r>
                <a:r>
                  <a:rPr lang="it-IT" dirty="0" err="1"/>
                  <a:t>indices</a:t>
                </a:r>
                <a:r>
                  <a:rPr lang="it-IT" dirty="0"/>
                  <a:t> and one over the </a:t>
                </a:r>
                <a:r>
                  <a:rPr lang="it-IT" dirty="0" err="1"/>
                  <a:t>odd</a:t>
                </a:r>
                <a:r>
                  <a:rPr lang="it-IT" dirty="0"/>
                  <a:t> </a:t>
                </a:r>
                <a:r>
                  <a:rPr lang="it-IT" dirty="0" err="1"/>
                  <a:t>numbered</a:t>
                </a:r>
                <a:r>
                  <a:rPr lang="it-IT" dirty="0"/>
                  <a:t> </a:t>
                </a:r>
                <a:r>
                  <a:rPr lang="it-IT" dirty="0" err="1"/>
                  <a:t>ones</a:t>
                </a:r>
                <a:r>
                  <a:rPr lang="it-IT" dirty="0"/>
                  <a:t>.</a:t>
                </a:r>
              </a:p>
              <a:p>
                <a:pPr marL="0" indent="0" algn="just">
                  <a:buNone/>
                </a:pPr>
                <a:endParaRPr lang="it-IT" dirty="0"/>
              </a:p>
              <a:p>
                <a:pPr marL="0" indent="0" algn="just">
                  <a:buNone/>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𝑘</m:t>
                          </m:r>
                        </m:sub>
                      </m:sSub>
                      <m:r>
                        <a:rPr lang="it-IT" b="0" i="1" smtClean="0">
                          <a:latin typeface="Cambria Math" panose="02040503050406030204" pitchFamily="18" charset="0"/>
                        </a:rPr>
                        <m:t>= </m:t>
                      </m:r>
                      <m:nary>
                        <m:naryPr>
                          <m:chr m:val="∑"/>
                          <m:ctrlPr>
                            <a:rPr lang="it-IT" b="0" i="1" smtClean="0">
                              <a:latin typeface="Cambria Math" panose="02040503050406030204" pitchFamily="18" charset="0"/>
                            </a:rPr>
                          </m:ctrlPr>
                        </m:naryPr>
                        <m:sub>
                          <m:r>
                            <a:rPr lang="it-IT" b="0" i="1" smtClean="0">
                              <a:latin typeface="Cambria Math" panose="02040503050406030204" pitchFamily="18" charset="0"/>
                            </a:rPr>
                            <m:t>𝑚</m:t>
                          </m:r>
                          <m:r>
                            <a:rPr lang="it-IT" b="0" i="1" smtClean="0">
                              <a:latin typeface="Cambria Math" panose="02040503050406030204" pitchFamily="18" charset="0"/>
                            </a:rPr>
                            <m:t>=0</m:t>
                          </m:r>
                        </m:sub>
                        <m:sup>
                          <m:r>
                            <a:rPr lang="it-IT" b="0" i="1" smtClean="0">
                              <a:latin typeface="Cambria Math" panose="02040503050406030204" pitchFamily="18" charset="0"/>
                            </a:rPr>
                            <m:t>𝑁</m:t>
                          </m:r>
                          <m:r>
                            <a:rPr lang="it-IT" b="0" i="1" smtClean="0">
                              <a:latin typeface="Cambria Math" panose="02040503050406030204" pitchFamily="18" charset="0"/>
                            </a:rPr>
                            <m:t>/2−1</m:t>
                          </m:r>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r>
                                <a:rPr lang="it-IT" b="0" i="1" smtClean="0">
                                  <a:latin typeface="Cambria Math" panose="02040503050406030204" pitchFamily="18" charset="0"/>
                                </a:rPr>
                                <m:t>𝑚</m:t>
                              </m:r>
                            </m:sub>
                          </m:sSub>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r>
                                    <a:rPr lang="it-IT" b="0" i="1" smtClean="0">
                                      <a:latin typeface="Cambria Math" panose="02040503050406030204" pitchFamily="18" charset="0"/>
                                    </a:rPr>
                                    <m:t>/2</m:t>
                                  </m:r>
                                </m:den>
                              </m:f>
                              <m:r>
                                <a:rPr lang="it-IT" b="0" i="1" smtClean="0">
                                  <a:latin typeface="Cambria Math" panose="02040503050406030204" pitchFamily="18" charset="0"/>
                                </a:rPr>
                                <m:t>𝑚𝑘</m:t>
                              </m:r>
                            </m:sup>
                          </m:sSup>
                        </m:e>
                      </m:nary>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den>
                          </m:f>
                          <m:r>
                            <a:rPr lang="it-IT" b="0" i="1" smtClean="0">
                              <a:latin typeface="Cambria Math" panose="02040503050406030204" pitchFamily="18" charset="0"/>
                            </a:rPr>
                            <m:t>𝑘</m:t>
                          </m:r>
                        </m:sup>
                      </m:sSup>
                      <m:nary>
                        <m:naryPr>
                          <m:chr m:val="∑"/>
                          <m:ctrlPr>
                            <a:rPr lang="it-IT" b="0" i="1" smtClean="0">
                              <a:latin typeface="Cambria Math" panose="02040503050406030204" pitchFamily="18" charset="0"/>
                            </a:rPr>
                          </m:ctrlPr>
                        </m:naryPr>
                        <m:sub>
                          <m:r>
                            <a:rPr lang="it-IT" b="0" i="1" smtClean="0">
                              <a:latin typeface="Cambria Math" panose="02040503050406030204" pitchFamily="18" charset="0"/>
                            </a:rPr>
                            <m:t>𝑚</m:t>
                          </m:r>
                          <m:r>
                            <a:rPr lang="it-IT" b="0" i="1" smtClean="0">
                              <a:latin typeface="Cambria Math" panose="02040503050406030204" pitchFamily="18" charset="0"/>
                            </a:rPr>
                            <m:t>=0</m:t>
                          </m:r>
                        </m:sub>
                        <m:sup>
                          <m:r>
                            <a:rPr lang="it-IT" b="0" i="1" smtClean="0">
                              <a:latin typeface="Cambria Math" panose="02040503050406030204" pitchFamily="18" charset="0"/>
                            </a:rPr>
                            <m:t>𝑁</m:t>
                          </m:r>
                          <m:r>
                            <a:rPr lang="it-IT" b="0" i="1" smtClean="0">
                              <a:latin typeface="Cambria Math" panose="02040503050406030204" pitchFamily="18" charset="0"/>
                            </a:rPr>
                            <m:t>/2−1</m:t>
                          </m:r>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r>
                                <a:rPr lang="it-IT" b="0" i="1" smtClean="0">
                                  <a:latin typeface="Cambria Math" panose="02040503050406030204" pitchFamily="18" charset="0"/>
                                </a:rPr>
                                <m:t>𝑚</m:t>
                              </m:r>
                              <m:r>
                                <a:rPr lang="it-IT" b="0" i="1" smtClean="0">
                                  <a:latin typeface="Cambria Math" panose="02040503050406030204" pitchFamily="18" charset="0"/>
                                </a:rPr>
                                <m:t>+1</m:t>
                              </m:r>
                            </m:sub>
                          </m:sSub>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r>
                                    <a:rPr lang="it-IT" b="0" i="1" smtClean="0">
                                      <a:latin typeface="Cambria Math" panose="02040503050406030204" pitchFamily="18" charset="0"/>
                                    </a:rPr>
                                    <m:t>/2</m:t>
                                  </m:r>
                                </m:den>
                              </m:f>
                              <m:r>
                                <a:rPr lang="it-IT" b="0" i="1" smtClean="0">
                                  <a:latin typeface="Cambria Math" panose="02040503050406030204" pitchFamily="18" charset="0"/>
                                </a:rPr>
                                <m:t>𝑚𝑘</m:t>
                              </m:r>
                            </m:sup>
                          </m:sSup>
                        </m:e>
                      </m:nary>
                      <m:r>
                        <a:rPr lang="it-IT" b="0" i="1" smtClean="0">
                          <a:latin typeface="Cambria Math" panose="02040503050406030204" pitchFamily="18" charset="0"/>
                        </a:rPr>
                        <m:t>=</m:t>
                      </m:r>
                    </m:oMath>
                  </m:oMathPara>
                </a14:m>
                <a:endParaRPr lang="it-IT" b="0" i="1" dirty="0">
                  <a:latin typeface="Cambria Math" panose="02040503050406030204" pitchFamily="18" charset="0"/>
                </a:endParaRPr>
              </a:p>
              <a:p>
                <a:pPr marL="0" indent="0" algn="just">
                  <a:buNone/>
                </a:pPr>
                <a:r>
                  <a:rPr lang="it-IT" b="0" dirty="0"/>
                  <a:t>	</a:t>
                </a:r>
              </a:p>
              <a:p>
                <a:pPr marL="0" indent="0" algn="just">
                  <a:buNone/>
                </a:pPr>
                <a:r>
                  <a:rPr lang="it-IT" b="0" dirty="0"/>
                  <a:t>				</a:t>
                </a:r>
                <a14:m>
                  <m:oMath xmlns:m="http://schemas.openxmlformats.org/officeDocument/2006/math">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𝑘</m:t>
                        </m:r>
                      </m:sub>
                    </m:sSub>
                    <m:r>
                      <a:rPr lang="it-IT" b="0" i="1" smtClean="0">
                        <a:latin typeface="Cambria Math" panose="02040503050406030204" pitchFamily="18" charset="0"/>
                      </a:rPr>
                      <m:t>+</m:t>
                    </m:r>
                  </m:oMath>
                </a14:m>
                <a:r>
                  <a:rPr lang="it-IT" dirty="0"/>
                  <a:t> </a:t>
                </a:r>
                <a14:m>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den>
                        </m:f>
                        <m:r>
                          <a:rPr lang="it-IT" b="0" i="1" smtClean="0">
                            <a:latin typeface="Cambria Math" panose="02040503050406030204" pitchFamily="18" charset="0"/>
                          </a:rPr>
                          <m:t>𝑘</m:t>
                        </m:r>
                      </m:sup>
                    </m:sSup>
                    <m:sSub>
                      <m:sSubPr>
                        <m:ctrlPr>
                          <a:rPr lang="it-IT" b="0" i="1" smtClean="0">
                            <a:latin typeface="Cambria Math" panose="02040503050406030204" pitchFamily="18" charset="0"/>
                          </a:rPr>
                        </m:ctrlPr>
                      </m:sSubPr>
                      <m:e>
                        <m:r>
                          <a:rPr lang="it-IT" b="0" i="1" smtClean="0">
                            <a:latin typeface="Cambria Math" panose="02040503050406030204" pitchFamily="18" charset="0"/>
                          </a:rPr>
                          <m:t>𝑂</m:t>
                        </m:r>
                      </m:e>
                      <m:sub>
                        <m:r>
                          <a:rPr lang="it-IT" b="0" i="1" smtClean="0">
                            <a:latin typeface="Cambria Math" panose="02040503050406030204" pitchFamily="18" charset="0"/>
                          </a:rPr>
                          <m:t>𝑘</m:t>
                        </m:r>
                      </m:sub>
                    </m:sSub>
                    <m:r>
                      <a:rPr lang="it-IT" b="0" i="1" smtClean="0">
                        <a:latin typeface="Cambria Math" panose="02040503050406030204" pitchFamily="18" charset="0"/>
                      </a:rPr>
                      <m:t>           </m:t>
                    </m:r>
                    <m:r>
                      <a:rPr lang="it-IT" b="0" i="1" smtClean="0">
                        <a:latin typeface="Cambria Math" panose="02040503050406030204" pitchFamily="18" charset="0"/>
                      </a:rPr>
                      <m:t>𝑓𝑜𝑟</m:t>
                    </m:r>
                    <m:r>
                      <a:rPr lang="it-IT" b="0" i="1" smtClean="0">
                        <a:latin typeface="Cambria Math" panose="02040503050406030204" pitchFamily="18" charset="0"/>
                      </a:rPr>
                      <m:t> </m:t>
                    </m:r>
                    <m:r>
                      <a:rPr lang="it-IT" b="0" i="1" smtClean="0">
                        <a:latin typeface="Cambria Math" panose="02040503050406030204" pitchFamily="18" charset="0"/>
                      </a:rPr>
                      <m:t>𝑘</m:t>
                    </m:r>
                    <m:r>
                      <a:rPr lang="it-IT" b="0" i="1" smtClean="0">
                        <a:latin typeface="Cambria Math" panose="02040503050406030204" pitchFamily="18" charset="0"/>
                      </a:rPr>
                      <m:t>=0,…,</m:t>
                    </m:r>
                    <m:f>
                      <m:fPr>
                        <m:ctrlPr>
                          <a:rPr lang="it-IT" b="0" i="1" smtClean="0">
                            <a:latin typeface="Cambria Math" panose="02040503050406030204" pitchFamily="18" charset="0"/>
                          </a:rPr>
                        </m:ctrlPr>
                      </m:fPr>
                      <m:num>
                        <m:r>
                          <a:rPr lang="it-IT" b="0" i="1" smtClean="0">
                            <a:latin typeface="Cambria Math" panose="02040503050406030204" pitchFamily="18" charset="0"/>
                          </a:rPr>
                          <m:t>𝑁</m:t>
                        </m:r>
                      </m:num>
                      <m:den>
                        <m:r>
                          <a:rPr lang="it-IT" b="0" i="1" smtClean="0">
                            <a:latin typeface="Cambria Math" panose="02040503050406030204" pitchFamily="18" charset="0"/>
                          </a:rPr>
                          <m:t>2</m:t>
                        </m:r>
                      </m:den>
                    </m:f>
                    <m:r>
                      <a:rPr lang="it-IT" b="0" i="1" smtClean="0">
                        <a:latin typeface="Cambria Math" panose="02040503050406030204" pitchFamily="18" charset="0"/>
                      </a:rPr>
                      <m:t>−1</m:t>
                    </m:r>
                  </m:oMath>
                </a14:m>
                <a:endParaRPr lang="it-IT" dirty="0"/>
              </a:p>
            </p:txBody>
          </p:sp>
        </mc:Choice>
        <mc:Fallback xmlns="">
          <p:sp>
            <p:nvSpPr>
              <p:cNvPr id="3" name="Segnaposto contenuto 2">
                <a:extLst>
                  <a:ext uri="{FF2B5EF4-FFF2-40B4-BE49-F238E27FC236}">
                    <a16:creationId xmlns:a16="http://schemas.microsoft.com/office/drawing/2014/main" id="{AB143A63-9A63-0954-BCC7-48BFF97BE65B}"/>
                  </a:ext>
                </a:extLst>
              </p:cNvPr>
              <p:cNvSpPr>
                <a:spLocks noGrp="1" noRot="1" noChangeAspect="1" noMove="1" noResize="1" noEditPoints="1" noAdjustHandles="1" noChangeArrowheads="1" noChangeShapeType="1" noTextEdit="1"/>
              </p:cNvSpPr>
              <p:nvPr>
                <p:ph idx="1"/>
              </p:nvPr>
            </p:nvSpPr>
            <p:spPr>
              <a:xfrm>
                <a:off x="838200" y="1476588"/>
                <a:ext cx="10515600" cy="5086772"/>
              </a:xfrm>
              <a:blipFill>
                <a:blip r:embed="rId2"/>
                <a:stretch>
                  <a:fillRect l="-1043" t="-2395" r="-986"/>
                </a:stretch>
              </a:blipFill>
            </p:spPr>
            <p:txBody>
              <a:bodyPr/>
              <a:lstStyle/>
              <a:p>
                <a:r>
                  <a:rPr lang="it-IT">
                    <a:noFill/>
                  </a:rPr>
                  <a:t> </a:t>
                </a:r>
              </a:p>
            </p:txBody>
          </p:sp>
        </mc:Fallback>
      </mc:AlternateContent>
    </p:spTree>
    <p:extLst>
      <p:ext uri="{BB962C8B-B14F-4D97-AF65-F5344CB8AC3E}">
        <p14:creationId xmlns:p14="http://schemas.microsoft.com/office/powerpoint/2010/main" val="219436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AA45B08-A48E-F065-0F69-C38A2250A7C3}"/>
                  </a:ext>
                </a:extLst>
              </p:cNvPr>
              <p:cNvSpPr>
                <a:spLocks noGrp="1"/>
              </p:cNvSpPr>
              <p:nvPr>
                <p:ph idx="1"/>
              </p:nvPr>
            </p:nvSpPr>
            <p:spPr>
              <a:xfrm>
                <a:off x="838200" y="643467"/>
                <a:ext cx="10515600" cy="5533496"/>
              </a:xfrm>
            </p:spPr>
            <p:txBody>
              <a:bodyPr/>
              <a:lstStyle/>
              <a:p>
                <a:pPr marL="0" indent="0" algn="just">
                  <a:lnSpc>
                    <a:spcPct val="50000"/>
                  </a:lnSpc>
                  <a:spcBef>
                    <a:spcPts val="0"/>
                  </a:spcBef>
                  <a:buNone/>
                </a:pPr>
                <a:endParaRPr lang="en-US" dirty="0"/>
              </a:p>
              <a:p>
                <a:pPr marL="0" indent="0" algn="just">
                  <a:lnSpc>
                    <a:spcPct val="50000"/>
                  </a:lnSpc>
                  <a:spcBef>
                    <a:spcPts val="0"/>
                  </a:spcBef>
                  <a:buNone/>
                </a:pPr>
                <a:r>
                  <a:rPr lang="en-US" dirty="0"/>
                  <a:t>Thanks to the periodicity of the complex exponential, </a:t>
                </a:r>
                <a14:m>
                  <m:oMath xmlns:m="http://schemas.openxmlformats.org/officeDocument/2006/math">
                    <m:sSub>
                      <m:sSubPr>
                        <m:ctrlPr>
                          <a:rPr lang="en-US"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𝑘</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𝑁</m:t>
                            </m:r>
                          </m:num>
                          <m:den>
                            <m:r>
                              <a:rPr lang="it-IT" b="0" i="1" smtClean="0">
                                <a:latin typeface="Cambria Math" panose="02040503050406030204" pitchFamily="18" charset="0"/>
                              </a:rPr>
                              <m:t>2</m:t>
                            </m:r>
                          </m:den>
                        </m:f>
                      </m:sub>
                    </m:sSub>
                  </m:oMath>
                </a14:m>
                <a:r>
                  <a:rPr lang="it-IT" dirty="0"/>
                  <a:t> </a:t>
                </a:r>
                <a:r>
                  <a:rPr lang="it-IT" dirty="0" err="1"/>
                  <a:t>is</a:t>
                </a:r>
                <a:r>
                  <a:rPr lang="it-IT" dirty="0"/>
                  <a:t> </a:t>
                </a:r>
                <a:r>
                  <a:rPr lang="it-IT" dirty="0" err="1"/>
                  <a:t>also</a:t>
                </a:r>
                <a:r>
                  <a:rPr lang="it-IT" dirty="0"/>
                  <a:t> </a:t>
                </a:r>
                <a:r>
                  <a:rPr lang="it-IT" dirty="0" err="1"/>
                  <a:t>obtained</a:t>
                </a:r>
                <a:r>
                  <a:rPr lang="it-IT" dirty="0"/>
                  <a:t> from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𝑘</m:t>
                        </m:r>
                      </m:sub>
                    </m:sSub>
                  </m:oMath>
                </a14:m>
                <a:r>
                  <a:rPr lang="it-IT" dirty="0"/>
                  <a:t> and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𝑂</m:t>
                        </m:r>
                      </m:e>
                      <m:sub>
                        <m:r>
                          <a:rPr lang="it-IT" b="0" i="1" smtClean="0">
                            <a:latin typeface="Cambria Math" panose="02040503050406030204" pitchFamily="18" charset="0"/>
                          </a:rPr>
                          <m:t>𝑘</m:t>
                        </m:r>
                      </m:sub>
                    </m:sSub>
                  </m:oMath>
                </a14:m>
                <a:r>
                  <a:rPr lang="it-IT" dirty="0"/>
                  <a:t>:</a:t>
                </a:r>
              </a:p>
              <a:p>
                <a:pPr marL="0" indent="0" algn="just">
                  <a:lnSpc>
                    <a:spcPct val="50000"/>
                  </a:lnSpc>
                  <a:spcBef>
                    <a:spcPts val="0"/>
                  </a:spcBef>
                  <a:buNone/>
                </a:pPr>
                <a:endParaRPr lang="it-IT" dirty="0"/>
              </a:p>
              <a:p>
                <a:pPr marL="0" indent="0" algn="ctr">
                  <a:buNone/>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𝑘</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𝑁</m:t>
                              </m:r>
                            </m:num>
                            <m:den>
                              <m:r>
                                <a:rPr lang="it-IT" b="0" i="1" smtClean="0">
                                  <a:latin typeface="Cambria Math" panose="02040503050406030204" pitchFamily="18" charset="0"/>
                                </a:rPr>
                                <m:t>2</m:t>
                              </m:r>
                            </m:den>
                          </m:f>
                        </m:sub>
                      </m:sSub>
                      <m:r>
                        <a:rPr lang="it-IT" b="0" i="1" smtClean="0">
                          <a:latin typeface="Cambria Math" panose="02040503050406030204" pitchFamily="18" charset="0"/>
                        </a:rPr>
                        <m:t>=</m:t>
                      </m:r>
                      <m:nary>
                        <m:naryPr>
                          <m:chr m:val="∑"/>
                          <m:ctrlPr>
                            <a:rPr lang="it-IT" b="0" i="1" smtClean="0">
                              <a:latin typeface="Cambria Math" panose="02040503050406030204" pitchFamily="18" charset="0"/>
                            </a:rPr>
                          </m:ctrlPr>
                        </m:naryPr>
                        <m:sub>
                          <m:r>
                            <a:rPr lang="it-IT" b="0" i="1" smtClean="0">
                              <a:latin typeface="Cambria Math" panose="02040503050406030204" pitchFamily="18" charset="0"/>
                            </a:rPr>
                            <m:t>𝑚</m:t>
                          </m:r>
                          <m:r>
                            <a:rPr lang="it-IT" b="0" i="1" smtClean="0">
                              <a:latin typeface="Cambria Math" panose="02040503050406030204" pitchFamily="18" charset="0"/>
                            </a:rPr>
                            <m:t>=0</m:t>
                          </m:r>
                        </m:sub>
                        <m:sup>
                          <m:r>
                            <a:rPr lang="it-IT" b="0" i="1" smtClean="0">
                              <a:latin typeface="Cambria Math" panose="02040503050406030204" pitchFamily="18" charset="0"/>
                            </a:rPr>
                            <m:t>𝑁</m:t>
                          </m:r>
                          <m:r>
                            <a:rPr lang="it-IT" b="0" i="1" smtClean="0">
                              <a:latin typeface="Cambria Math" panose="02040503050406030204" pitchFamily="18" charset="0"/>
                            </a:rPr>
                            <m:t>/2−1</m:t>
                          </m:r>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r>
                                <a:rPr lang="it-IT" b="0" i="1" smtClean="0">
                                  <a:latin typeface="Cambria Math" panose="02040503050406030204" pitchFamily="18" charset="0"/>
                                </a:rPr>
                                <m:t>𝑚</m:t>
                              </m:r>
                            </m:sub>
                          </m:sSub>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r>
                                    <a:rPr lang="it-IT" b="0" i="1" smtClean="0">
                                      <a:latin typeface="Cambria Math" panose="02040503050406030204" pitchFamily="18" charset="0"/>
                                    </a:rPr>
                                    <m:t>/2</m:t>
                                  </m:r>
                                </m:den>
                              </m:f>
                              <m:r>
                                <a:rPr lang="it-IT" b="0" i="1" smtClean="0">
                                  <a:latin typeface="Cambria Math" panose="02040503050406030204" pitchFamily="18" charset="0"/>
                                </a:rPr>
                                <m:t>𝑚𝑘</m:t>
                              </m:r>
                            </m:sup>
                          </m:sSup>
                        </m:e>
                      </m:nary>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den>
                          </m:f>
                          <m:r>
                            <a:rPr lang="it-IT" b="0" i="1" smtClean="0">
                              <a:latin typeface="Cambria Math" panose="02040503050406030204" pitchFamily="18" charset="0"/>
                            </a:rPr>
                            <m:t>𝑘</m:t>
                          </m:r>
                        </m:sup>
                      </m:sSup>
                      <m:nary>
                        <m:naryPr>
                          <m:chr m:val="∑"/>
                          <m:ctrlPr>
                            <a:rPr lang="it-IT" b="0" i="1" smtClean="0">
                              <a:latin typeface="Cambria Math" panose="02040503050406030204" pitchFamily="18" charset="0"/>
                            </a:rPr>
                          </m:ctrlPr>
                        </m:naryPr>
                        <m:sub>
                          <m:r>
                            <a:rPr lang="it-IT" b="0" i="1" smtClean="0">
                              <a:latin typeface="Cambria Math" panose="02040503050406030204" pitchFamily="18" charset="0"/>
                            </a:rPr>
                            <m:t>𝑚</m:t>
                          </m:r>
                          <m:r>
                            <a:rPr lang="it-IT" b="0" i="1" smtClean="0">
                              <a:latin typeface="Cambria Math" panose="02040503050406030204" pitchFamily="18" charset="0"/>
                            </a:rPr>
                            <m:t>=0</m:t>
                          </m:r>
                        </m:sub>
                        <m:sup>
                          <m:r>
                            <a:rPr lang="it-IT" b="0" i="1" smtClean="0">
                              <a:latin typeface="Cambria Math" panose="02040503050406030204" pitchFamily="18" charset="0"/>
                            </a:rPr>
                            <m:t>𝑁</m:t>
                          </m:r>
                          <m:r>
                            <a:rPr lang="it-IT" b="0" i="1" smtClean="0">
                              <a:latin typeface="Cambria Math" panose="02040503050406030204" pitchFamily="18" charset="0"/>
                            </a:rPr>
                            <m:t>/2−1</m:t>
                          </m:r>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r>
                                <a:rPr lang="it-IT" b="0" i="1" smtClean="0">
                                  <a:latin typeface="Cambria Math" panose="02040503050406030204" pitchFamily="18" charset="0"/>
                                </a:rPr>
                                <m:t>𝑚</m:t>
                              </m:r>
                              <m:r>
                                <a:rPr lang="it-IT" b="0" i="1" smtClean="0">
                                  <a:latin typeface="Cambria Math" panose="02040503050406030204" pitchFamily="18" charset="0"/>
                                </a:rPr>
                                <m:t>+1</m:t>
                              </m:r>
                            </m:sub>
                          </m:sSub>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r>
                                    <a:rPr lang="it-IT" b="0" i="1" smtClean="0">
                                      <a:latin typeface="Cambria Math" panose="02040503050406030204" pitchFamily="18" charset="0"/>
                                    </a:rPr>
                                    <m:t>/2</m:t>
                                  </m:r>
                                </m:den>
                              </m:f>
                              <m:r>
                                <a:rPr lang="it-IT" b="0" i="1" smtClean="0">
                                  <a:latin typeface="Cambria Math" panose="02040503050406030204" pitchFamily="18" charset="0"/>
                                </a:rPr>
                                <m:t>𝑚𝑘</m:t>
                              </m:r>
                            </m:sup>
                          </m:sSup>
                        </m:e>
                      </m:nary>
                    </m:oMath>
                  </m:oMathPara>
                </a14:m>
                <a:endParaRPr lang="it-IT" dirty="0"/>
              </a:p>
              <a:p>
                <a:pPr marL="0" indent="0" algn="ctr">
                  <a:buNone/>
                </a:pPr>
                <a:endParaRPr lang="it-IT" dirty="0"/>
              </a:p>
              <a:p>
                <a:pPr marL="0" indent="0" algn="just">
                  <a:buNone/>
                </a:pPr>
                <a:r>
                  <a:rPr lang="en-US" dirty="0"/>
                  <a:t>Then we can rewrite everything as: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𝑘</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𝑘</m:t>
                          </m:r>
                        </m:sub>
                      </m:sSub>
                      <m:r>
                        <a:rPr lang="it-IT" b="0" i="1" smtClean="0">
                          <a:latin typeface="Cambria Math" panose="02040503050406030204" pitchFamily="18" charset="0"/>
                        </a:rPr>
                        <m:t>+</m:t>
                      </m:r>
                      <m:r>
                        <m:rPr>
                          <m:nor/>
                        </m:rPr>
                        <a:rPr lang="it-IT" dirty="0"/>
                        <m:t> </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den>
                          </m:f>
                          <m:r>
                            <a:rPr lang="it-IT" b="0" i="1" smtClean="0">
                              <a:latin typeface="Cambria Math" panose="02040503050406030204" pitchFamily="18" charset="0"/>
                            </a:rPr>
                            <m:t>𝑘</m:t>
                          </m:r>
                        </m:sup>
                      </m:sSup>
                      <m:sSub>
                        <m:sSubPr>
                          <m:ctrlPr>
                            <a:rPr lang="it-IT" b="0" i="1" smtClean="0">
                              <a:latin typeface="Cambria Math" panose="02040503050406030204" pitchFamily="18" charset="0"/>
                            </a:rPr>
                          </m:ctrlPr>
                        </m:sSubPr>
                        <m:e>
                          <m:r>
                            <a:rPr lang="it-IT" b="0" i="1" smtClean="0">
                              <a:latin typeface="Cambria Math" panose="02040503050406030204" pitchFamily="18" charset="0"/>
                            </a:rPr>
                            <m:t>𝑂</m:t>
                          </m:r>
                        </m:e>
                        <m:sub>
                          <m:r>
                            <a:rPr lang="it-IT" b="0" i="1" smtClean="0">
                              <a:latin typeface="Cambria Math" panose="02040503050406030204" pitchFamily="18" charset="0"/>
                            </a:rPr>
                            <m:t>𝑘</m:t>
                          </m:r>
                        </m:sub>
                      </m:sSub>
                    </m:oMath>
                  </m:oMathPara>
                </a14:m>
                <a:endParaRPr lang="en-US" dirty="0"/>
              </a:p>
              <a:p>
                <a:pPr marL="0" indent="0" algn="ctr">
                  <a:buNone/>
                </a:pP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𝑘</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𝑁</m:t>
                            </m:r>
                          </m:num>
                          <m:den>
                            <m:r>
                              <a:rPr lang="it-IT" b="0" i="1" smtClean="0">
                                <a:latin typeface="Cambria Math" panose="02040503050406030204" pitchFamily="18" charset="0"/>
                              </a:rPr>
                              <m:t>2</m:t>
                            </m:r>
                          </m:den>
                        </m:f>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𝐸</m:t>
                        </m:r>
                      </m:e>
                      <m:sub>
                        <m:r>
                          <a:rPr lang="it-IT" b="0" i="1" smtClean="0">
                            <a:latin typeface="Cambria Math" panose="02040503050406030204" pitchFamily="18" charset="0"/>
                          </a:rPr>
                          <m:t>𝑘</m:t>
                        </m:r>
                      </m:sub>
                    </m:sSub>
                    <m:r>
                      <a:rPr lang="it-IT" b="0" i="1" smtClean="0">
                        <a:latin typeface="Cambria Math" panose="02040503050406030204" pitchFamily="18" charset="0"/>
                      </a:rPr>
                      <m:t>−</m:t>
                    </m:r>
                  </m:oMath>
                </a14:m>
                <a:r>
                  <a:rPr lang="it-IT" dirty="0"/>
                  <a:t> </a:t>
                </a:r>
                <a14:m>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𝑖</m:t>
                            </m:r>
                          </m:num>
                          <m:den>
                            <m:r>
                              <a:rPr lang="it-IT" b="0" i="1" smtClean="0">
                                <a:latin typeface="Cambria Math" panose="02040503050406030204" pitchFamily="18" charset="0"/>
                              </a:rPr>
                              <m:t>𝑁</m:t>
                            </m:r>
                          </m:den>
                        </m:f>
                        <m:r>
                          <a:rPr lang="it-IT" b="0" i="1" smtClean="0">
                            <a:latin typeface="Cambria Math" panose="02040503050406030204" pitchFamily="18" charset="0"/>
                          </a:rPr>
                          <m:t>𝑘</m:t>
                        </m:r>
                      </m:sup>
                    </m:sSup>
                    <m:sSub>
                      <m:sSubPr>
                        <m:ctrlPr>
                          <a:rPr lang="it-IT" b="0" i="1" smtClean="0">
                            <a:latin typeface="Cambria Math" panose="02040503050406030204" pitchFamily="18" charset="0"/>
                          </a:rPr>
                        </m:ctrlPr>
                      </m:sSubPr>
                      <m:e>
                        <m:r>
                          <a:rPr lang="it-IT" b="0" i="1" smtClean="0">
                            <a:latin typeface="Cambria Math" panose="02040503050406030204" pitchFamily="18" charset="0"/>
                          </a:rPr>
                          <m:t>𝑂</m:t>
                        </m:r>
                      </m:e>
                      <m:sub>
                        <m:r>
                          <a:rPr lang="it-IT" b="0" i="1" smtClean="0">
                            <a:latin typeface="Cambria Math" panose="02040503050406030204" pitchFamily="18" charset="0"/>
                          </a:rPr>
                          <m:t>𝑘</m:t>
                        </m:r>
                      </m:sub>
                    </m:sSub>
                  </m:oMath>
                </a14:m>
                <a:endParaRPr lang="en-US" dirty="0"/>
              </a:p>
            </p:txBody>
          </p:sp>
        </mc:Choice>
        <mc:Fallback xmlns="">
          <p:sp>
            <p:nvSpPr>
              <p:cNvPr id="3" name="Segnaposto contenuto 2">
                <a:extLst>
                  <a:ext uri="{FF2B5EF4-FFF2-40B4-BE49-F238E27FC236}">
                    <a16:creationId xmlns:a16="http://schemas.microsoft.com/office/drawing/2014/main" id="{BAA45B08-A48E-F065-0F69-C38A2250A7C3}"/>
                  </a:ext>
                </a:extLst>
              </p:cNvPr>
              <p:cNvSpPr>
                <a:spLocks noGrp="1" noRot="1" noChangeAspect="1" noMove="1" noResize="1" noEditPoints="1" noAdjustHandles="1" noChangeArrowheads="1" noChangeShapeType="1" noTextEdit="1"/>
              </p:cNvSpPr>
              <p:nvPr>
                <p:ph idx="1"/>
              </p:nvPr>
            </p:nvSpPr>
            <p:spPr>
              <a:xfrm>
                <a:off x="838200" y="643467"/>
                <a:ext cx="10515600" cy="5533496"/>
              </a:xfrm>
              <a:blipFill>
                <a:blip r:embed="rId2"/>
                <a:stretch>
                  <a:fillRect l="-1217" t="-1433" r="-1159"/>
                </a:stretch>
              </a:blipFill>
            </p:spPr>
            <p:txBody>
              <a:bodyPr/>
              <a:lstStyle/>
              <a:p>
                <a:r>
                  <a:rPr lang="it-IT">
                    <a:noFill/>
                  </a:rPr>
                  <a:t> </a:t>
                </a:r>
              </a:p>
            </p:txBody>
          </p:sp>
        </mc:Fallback>
      </mc:AlternateContent>
    </p:spTree>
    <p:extLst>
      <p:ext uri="{BB962C8B-B14F-4D97-AF65-F5344CB8AC3E}">
        <p14:creationId xmlns:p14="http://schemas.microsoft.com/office/powerpoint/2010/main" val="403332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A8973D-47F3-5A30-EBFC-545C9F0B7E91}"/>
              </a:ext>
            </a:extLst>
          </p:cNvPr>
          <p:cNvSpPr>
            <a:spLocks noGrp="1"/>
          </p:cNvSpPr>
          <p:nvPr>
            <p:ph type="title"/>
          </p:nvPr>
        </p:nvSpPr>
        <p:spPr>
          <a:xfrm>
            <a:off x="643467" y="321734"/>
            <a:ext cx="10905066" cy="1135737"/>
          </a:xfrm>
        </p:spPr>
        <p:txBody>
          <a:bodyPr>
            <a:normAutofit/>
          </a:bodyPr>
          <a:lstStyle/>
          <a:p>
            <a:r>
              <a:rPr lang="it-IT" sz="3600" dirty="0">
                <a:solidFill>
                  <a:srgbClr val="0070C0"/>
                </a:solidFill>
              </a:rPr>
              <a:t>Recursive </a:t>
            </a:r>
            <a:r>
              <a:rPr lang="en-US" sz="3600" dirty="0">
                <a:solidFill>
                  <a:srgbClr val="0070C0"/>
                </a:solidFill>
              </a:rPr>
              <a:t>algorithm</a:t>
            </a:r>
          </a:p>
        </p:txBody>
      </p:sp>
      <p:sp>
        <p:nvSpPr>
          <p:cNvPr id="3" name="Segnaposto contenuto 2">
            <a:extLst>
              <a:ext uri="{FF2B5EF4-FFF2-40B4-BE49-F238E27FC236}">
                <a16:creationId xmlns:a16="http://schemas.microsoft.com/office/drawing/2014/main" id="{8D787CC2-0708-8EE3-7FE6-CB4933C9E624}"/>
              </a:ext>
            </a:extLst>
          </p:cNvPr>
          <p:cNvSpPr>
            <a:spLocks noGrp="1"/>
          </p:cNvSpPr>
          <p:nvPr>
            <p:ph idx="1"/>
          </p:nvPr>
        </p:nvSpPr>
        <p:spPr>
          <a:xfrm>
            <a:off x="643469" y="1782981"/>
            <a:ext cx="4008384" cy="4393982"/>
          </a:xfrm>
        </p:spPr>
        <p:txBody>
          <a:bodyPr>
            <a:normAutofit/>
          </a:bodyPr>
          <a:lstStyle/>
          <a:p>
            <a:pPr marL="0" indent="0">
              <a:buNone/>
            </a:pPr>
            <a:r>
              <a:rPr lang="en-US" sz="2000" dirty="0"/>
              <a:t>We can implement the Cooley-Tuckey algorithm by writing a recursive function that exploits the symmetry we saw in the previous slide by dividing the inputs between those that have even and odd indexes at each step.</a:t>
            </a:r>
          </a:p>
          <a:p>
            <a:pPr marL="0" indent="0">
              <a:buNone/>
            </a:pPr>
            <a:endParaRPr lang="en-US" sz="2000" dirty="0"/>
          </a:p>
        </p:txBody>
      </p:sp>
      <p:pic>
        <p:nvPicPr>
          <p:cNvPr id="5" name="Immagine 4">
            <a:extLst>
              <a:ext uri="{FF2B5EF4-FFF2-40B4-BE49-F238E27FC236}">
                <a16:creationId xmlns:a16="http://schemas.microsoft.com/office/drawing/2014/main" id="{7487C149-E1BB-98F7-3F52-BC983CD1F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548" y="1782981"/>
            <a:ext cx="5086755" cy="4361892"/>
          </a:xfrm>
          <a:prstGeom prst="rect">
            <a:avLst/>
          </a:prstGeom>
        </p:spPr>
      </p:pic>
    </p:spTree>
    <p:extLst>
      <p:ext uri="{BB962C8B-B14F-4D97-AF65-F5344CB8AC3E}">
        <p14:creationId xmlns:p14="http://schemas.microsoft.com/office/powerpoint/2010/main" val="189641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6B685D7-C487-ADAE-8929-380BC31782CA}"/>
              </a:ext>
            </a:extLst>
          </p:cNvPr>
          <p:cNvSpPr>
            <a:spLocks noGrp="1"/>
          </p:cNvSpPr>
          <p:nvPr>
            <p:ph type="title"/>
          </p:nvPr>
        </p:nvSpPr>
        <p:spPr>
          <a:xfrm>
            <a:off x="838198" y="547816"/>
            <a:ext cx="5257802" cy="928772"/>
          </a:xfrm>
        </p:spPr>
        <p:txBody>
          <a:bodyPr vert="horz" lIns="91440" tIns="45720" rIns="91440" bIns="45720" rtlCol="0">
            <a:normAutofit/>
          </a:bodyPr>
          <a:lstStyle/>
          <a:p>
            <a:r>
              <a:rPr lang="en-US" sz="3600" kern="1200" dirty="0">
                <a:solidFill>
                  <a:srgbClr val="0070C0"/>
                </a:solidFill>
                <a:latin typeface="+mj-lt"/>
                <a:ea typeface="+mj-ea"/>
                <a:cs typeface="+mj-cs"/>
              </a:rPr>
              <a:t>The</a:t>
            </a:r>
            <a:r>
              <a:rPr lang="en-US" sz="4000" kern="1200" dirty="0">
                <a:solidFill>
                  <a:srgbClr val="0070C0"/>
                </a:solidFill>
                <a:latin typeface="+mj-lt"/>
                <a:ea typeface="+mj-ea"/>
                <a:cs typeface="+mj-cs"/>
              </a:rPr>
              <a:t> </a:t>
            </a:r>
            <a:r>
              <a:rPr lang="en-US" sz="3600" kern="1200" dirty="0">
                <a:solidFill>
                  <a:srgbClr val="0070C0"/>
                </a:solidFill>
                <a:latin typeface="+mj-lt"/>
                <a:ea typeface="+mj-ea"/>
                <a:cs typeface="+mj-cs"/>
              </a:rPr>
              <a:t>code</a:t>
            </a:r>
            <a:endParaRPr lang="en-US" sz="4000" kern="1200" dirty="0">
              <a:solidFill>
                <a:srgbClr val="0070C0"/>
              </a:solidFill>
              <a:latin typeface="+mj-lt"/>
              <a:ea typeface="+mj-ea"/>
              <a:cs typeface="+mj-cs"/>
            </a:endParaRPr>
          </a:p>
        </p:txBody>
      </p:sp>
      <p:pic>
        <p:nvPicPr>
          <p:cNvPr id="11" name="Segnaposto contenuto 10" descr="Immagine che contiene testo&#10;&#10;Descrizione generata automaticamente">
            <a:extLst>
              <a:ext uri="{FF2B5EF4-FFF2-40B4-BE49-F238E27FC236}">
                <a16:creationId xmlns:a16="http://schemas.microsoft.com/office/drawing/2014/main" id="{5E762BD0-BBBF-243B-05CA-30808B958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453" y="1834893"/>
            <a:ext cx="3363323" cy="4298177"/>
          </a:xfrm>
          <a:prstGeom prst="rect">
            <a:avLst/>
          </a:prstGeom>
        </p:spPr>
      </p:pic>
      <p:pic>
        <p:nvPicPr>
          <p:cNvPr id="14" name="Immagine 13" descr="Immagine che contiene testo&#10;&#10;Descrizione generata automaticamente">
            <a:extLst>
              <a:ext uri="{FF2B5EF4-FFF2-40B4-BE49-F238E27FC236}">
                <a16:creationId xmlns:a16="http://schemas.microsoft.com/office/drawing/2014/main" id="{5D04470C-93BD-A4E9-A784-FAC89E0CF6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8244" y="1834893"/>
            <a:ext cx="5355984" cy="4298177"/>
          </a:xfrm>
          <a:prstGeom prst="rect">
            <a:avLst/>
          </a:prstGeom>
        </p:spPr>
      </p:pic>
    </p:spTree>
    <p:extLst>
      <p:ext uri="{BB962C8B-B14F-4D97-AF65-F5344CB8AC3E}">
        <p14:creationId xmlns:p14="http://schemas.microsoft.com/office/powerpoint/2010/main" val="2646068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C7DCCA-C663-9BBE-2FE4-49BFD83B15C7}"/>
              </a:ext>
            </a:extLst>
          </p:cNvPr>
          <p:cNvSpPr>
            <a:spLocks noGrp="1"/>
          </p:cNvSpPr>
          <p:nvPr>
            <p:ph type="title"/>
          </p:nvPr>
        </p:nvSpPr>
        <p:spPr>
          <a:xfrm>
            <a:off x="838200" y="365126"/>
            <a:ext cx="10515600" cy="867622"/>
          </a:xfrm>
        </p:spPr>
        <p:txBody>
          <a:bodyPr/>
          <a:lstStyle/>
          <a:p>
            <a:r>
              <a:rPr lang="it-IT" dirty="0">
                <a:solidFill>
                  <a:srgbClr val="0070C0"/>
                </a:solidFill>
              </a:rPr>
              <a:t>Iterative </a:t>
            </a:r>
            <a:r>
              <a:rPr lang="en-US" dirty="0">
                <a:solidFill>
                  <a:srgbClr val="0070C0"/>
                </a:solidFill>
              </a:rPr>
              <a:t>algorithm</a:t>
            </a:r>
          </a:p>
        </p:txBody>
      </p:sp>
      <p:sp>
        <p:nvSpPr>
          <p:cNvPr id="3" name="Segnaposto contenuto 2">
            <a:extLst>
              <a:ext uri="{FF2B5EF4-FFF2-40B4-BE49-F238E27FC236}">
                <a16:creationId xmlns:a16="http://schemas.microsoft.com/office/drawing/2014/main" id="{EC91EE8E-DA91-7FEA-B34C-6D856C768EC1}"/>
              </a:ext>
            </a:extLst>
          </p:cNvPr>
          <p:cNvSpPr>
            <a:spLocks noGrp="1"/>
          </p:cNvSpPr>
          <p:nvPr>
            <p:ph idx="1"/>
          </p:nvPr>
        </p:nvSpPr>
        <p:spPr>
          <a:xfrm>
            <a:off x="838200" y="1171787"/>
            <a:ext cx="10515600" cy="1915362"/>
          </a:xfrm>
        </p:spPr>
        <p:txBody>
          <a:bodyPr/>
          <a:lstStyle/>
          <a:p>
            <a:pPr marL="0" indent="0" algn="just">
              <a:buNone/>
            </a:pPr>
            <a:r>
              <a:rPr lang="en-US" dirty="0"/>
              <a:t>Although it is the simplest solution, in general it is better to avoid recursive algorithms because they are less efficient and, in this case, more complex to parallelize.</a:t>
            </a:r>
          </a:p>
          <a:p>
            <a:pPr marL="0" indent="0" algn="just">
              <a:buNone/>
            </a:pPr>
            <a:r>
              <a:rPr lang="en-US" dirty="0"/>
              <a:t>We then write an algorithm that doesn’t need recursion.</a:t>
            </a:r>
          </a:p>
        </p:txBody>
      </p:sp>
      <p:pic>
        <p:nvPicPr>
          <p:cNvPr id="5" name="Immagine 4" descr="Immagine che contiene testo, elettronico, cellulare&#10;&#10;Descrizione generata automaticamente">
            <a:extLst>
              <a:ext uri="{FF2B5EF4-FFF2-40B4-BE49-F238E27FC236}">
                <a16:creationId xmlns:a16="http://schemas.microsoft.com/office/drawing/2014/main" id="{9F449D02-AF70-F3AE-091F-5B303A9CA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87149"/>
            <a:ext cx="3057585" cy="2826163"/>
          </a:xfrm>
          <a:prstGeom prst="rect">
            <a:avLst/>
          </a:prstGeom>
        </p:spPr>
      </p:pic>
      <p:sp>
        <p:nvSpPr>
          <p:cNvPr id="6" name="CasellaDiTesto 5">
            <a:extLst>
              <a:ext uri="{FF2B5EF4-FFF2-40B4-BE49-F238E27FC236}">
                <a16:creationId xmlns:a16="http://schemas.microsoft.com/office/drawing/2014/main" id="{125415C0-F78D-32FC-EECA-BB8F09E69377}"/>
              </a:ext>
            </a:extLst>
          </p:cNvPr>
          <p:cNvSpPr txBox="1"/>
          <p:nvPr/>
        </p:nvSpPr>
        <p:spPr>
          <a:xfrm>
            <a:off x="4287520" y="3169920"/>
            <a:ext cx="7066280" cy="2677656"/>
          </a:xfrm>
          <a:prstGeom prst="rect">
            <a:avLst/>
          </a:prstGeom>
          <a:noFill/>
        </p:spPr>
        <p:txBody>
          <a:bodyPr wrap="square" rtlCol="0">
            <a:spAutoFit/>
          </a:bodyPr>
          <a:lstStyle/>
          <a:p>
            <a:pPr algn="just"/>
            <a:r>
              <a:rPr lang="en-US" sz="2800" dirty="0"/>
              <a:t>First, we modify the order of the inputs using a bit reversal algorithm: by doing so, the first two elements of the new vector will be the result of the recursive selection of even inputs, the next two of the selection of even inputs at every step apart form the last, and so on. </a:t>
            </a:r>
          </a:p>
        </p:txBody>
      </p:sp>
    </p:spTree>
    <p:extLst>
      <p:ext uri="{BB962C8B-B14F-4D97-AF65-F5344CB8AC3E}">
        <p14:creationId xmlns:p14="http://schemas.microsoft.com/office/powerpoint/2010/main" val="2204983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96497D93-DC41-3817-2820-5B67ADBB81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6891" y="811111"/>
            <a:ext cx="4938713" cy="4933774"/>
          </a:xfrm>
        </p:spPr>
      </p:pic>
      <p:sp>
        <p:nvSpPr>
          <p:cNvPr id="6" name="CasellaDiTesto 5">
            <a:extLst>
              <a:ext uri="{FF2B5EF4-FFF2-40B4-BE49-F238E27FC236}">
                <a16:creationId xmlns:a16="http://schemas.microsoft.com/office/drawing/2014/main" id="{66A8BD7A-70D3-D721-6F45-C58A44586075}"/>
              </a:ext>
            </a:extLst>
          </p:cNvPr>
          <p:cNvSpPr txBox="1"/>
          <p:nvPr/>
        </p:nvSpPr>
        <p:spPr>
          <a:xfrm>
            <a:off x="931178" y="962113"/>
            <a:ext cx="5301842" cy="2246769"/>
          </a:xfrm>
          <a:prstGeom prst="rect">
            <a:avLst/>
          </a:prstGeom>
          <a:noFill/>
        </p:spPr>
        <p:txBody>
          <a:bodyPr wrap="square" rtlCol="0">
            <a:spAutoFit/>
          </a:bodyPr>
          <a:lstStyle/>
          <a:p>
            <a:pPr algn="just"/>
            <a:r>
              <a:rPr lang="en-US" sz="2800" dirty="0"/>
              <a:t>Then, after properly reordering the values, we can proceed by writing the same operations that the recursive algorithm would have done.</a:t>
            </a:r>
          </a:p>
        </p:txBody>
      </p:sp>
    </p:spTree>
    <p:extLst>
      <p:ext uri="{BB962C8B-B14F-4D97-AF65-F5344CB8AC3E}">
        <p14:creationId xmlns:p14="http://schemas.microsoft.com/office/powerpoint/2010/main" val="147774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2AA7B9-6998-BE79-4EAE-89250D722C26}"/>
              </a:ext>
            </a:extLst>
          </p:cNvPr>
          <p:cNvSpPr>
            <a:spLocks noGrp="1"/>
          </p:cNvSpPr>
          <p:nvPr>
            <p:ph type="title"/>
          </p:nvPr>
        </p:nvSpPr>
        <p:spPr>
          <a:xfrm>
            <a:off x="838200" y="365126"/>
            <a:ext cx="10515600" cy="1119726"/>
          </a:xfrm>
        </p:spPr>
        <p:txBody>
          <a:bodyPr>
            <a:normAutofit/>
          </a:bodyPr>
          <a:lstStyle/>
          <a:p>
            <a:r>
              <a:rPr lang="it-IT" sz="3600" dirty="0">
                <a:solidFill>
                  <a:srgbClr val="0070C0"/>
                </a:solidFill>
              </a:rPr>
              <a:t>The code</a:t>
            </a:r>
          </a:p>
        </p:txBody>
      </p:sp>
      <p:pic>
        <p:nvPicPr>
          <p:cNvPr id="9" name="Segnaposto contenuto 8" descr="Immagine che contiene testo&#10;&#10;Descrizione generata automaticamente">
            <a:extLst>
              <a:ext uri="{FF2B5EF4-FFF2-40B4-BE49-F238E27FC236}">
                <a16:creationId xmlns:a16="http://schemas.microsoft.com/office/drawing/2014/main" id="{D9635DEB-9F0E-5417-7C20-C67E5FDC06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112" y="1480802"/>
            <a:ext cx="3494708" cy="2159331"/>
          </a:xfrm>
        </p:spPr>
      </p:pic>
      <p:pic>
        <p:nvPicPr>
          <p:cNvPr id="11" name="Immagine 10" descr="Immagine che contiene testo, schermo, screenshot&#10;&#10;Descrizione generata automaticamente">
            <a:extLst>
              <a:ext uri="{FF2B5EF4-FFF2-40B4-BE49-F238E27FC236}">
                <a16:creationId xmlns:a16="http://schemas.microsoft.com/office/drawing/2014/main" id="{A885596D-F0C7-9862-DA11-F4A51E423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343" y="1480802"/>
            <a:ext cx="5206545" cy="4673816"/>
          </a:xfrm>
          <a:prstGeom prst="rect">
            <a:avLst/>
          </a:prstGeom>
        </p:spPr>
      </p:pic>
    </p:spTree>
    <p:extLst>
      <p:ext uri="{BB962C8B-B14F-4D97-AF65-F5344CB8AC3E}">
        <p14:creationId xmlns:p14="http://schemas.microsoft.com/office/powerpoint/2010/main" val="626203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4CC995-35AA-5EB2-7FC4-0DAD4385266C}"/>
              </a:ext>
            </a:extLst>
          </p:cNvPr>
          <p:cNvSpPr>
            <a:spLocks noGrp="1"/>
          </p:cNvSpPr>
          <p:nvPr>
            <p:ph type="title"/>
          </p:nvPr>
        </p:nvSpPr>
        <p:spPr>
          <a:xfrm>
            <a:off x="838200" y="365126"/>
            <a:ext cx="10515600" cy="715340"/>
          </a:xfrm>
        </p:spPr>
        <p:txBody>
          <a:bodyPr/>
          <a:lstStyle/>
          <a:p>
            <a:r>
              <a:rPr lang="it-IT" dirty="0" err="1">
                <a:solidFill>
                  <a:srgbClr val="0070C0"/>
                </a:solidFill>
              </a:rPr>
              <a:t>Parallel</a:t>
            </a:r>
            <a:r>
              <a:rPr lang="it-IT" dirty="0">
                <a:solidFill>
                  <a:srgbClr val="0070C0"/>
                </a:solidFill>
              </a:rPr>
              <a:t> </a:t>
            </a:r>
            <a:r>
              <a:rPr lang="it-IT" dirty="0" err="1">
                <a:solidFill>
                  <a:srgbClr val="0070C0"/>
                </a:solidFill>
              </a:rPr>
              <a:t>algorithm</a:t>
            </a:r>
            <a:endParaRPr lang="it-IT" dirty="0">
              <a:solidFill>
                <a:srgbClr val="0070C0"/>
              </a:solidFill>
            </a:endParaRPr>
          </a:p>
        </p:txBody>
      </p:sp>
      <p:pic>
        <p:nvPicPr>
          <p:cNvPr id="5" name="Segnaposto contenuto 4">
            <a:extLst>
              <a:ext uri="{FF2B5EF4-FFF2-40B4-BE49-F238E27FC236}">
                <a16:creationId xmlns:a16="http://schemas.microsoft.com/office/drawing/2014/main" id="{80D7B502-EE5B-9C20-635F-4B622C365E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5805"/>
            <a:ext cx="4035804" cy="4472369"/>
          </a:xfrm>
        </p:spPr>
      </p:pic>
      <p:sp>
        <p:nvSpPr>
          <p:cNvPr id="6" name="CasellaDiTesto 5">
            <a:extLst>
              <a:ext uri="{FF2B5EF4-FFF2-40B4-BE49-F238E27FC236}">
                <a16:creationId xmlns:a16="http://schemas.microsoft.com/office/drawing/2014/main" id="{77F3D7C4-E93D-B23E-9EC6-321716E6090A}"/>
              </a:ext>
            </a:extLst>
          </p:cNvPr>
          <p:cNvSpPr txBox="1"/>
          <p:nvPr/>
        </p:nvSpPr>
        <p:spPr>
          <a:xfrm>
            <a:off x="838200" y="1080466"/>
            <a:ext cx="10595995" cy="584775"/>
          </a:xfrm>
          <a:prstGeom prst="rect">
            <a:avLst/>
          </a:prstGeom>
          <a:noFill/>
        </p:spPr>
        <p:txBody>
          <a:bodyPr wrap="square" rtlCol="0">
            <a:spAutoFit/>
          </a:bodyPr>
          <a:lstStyle/>
          <a:p>
            <a:r>
              <a:rPr lang="en-US" sz="3200" dirty="0"/>
              <a:t>The parallel algorithm can be divided into 3 phases.</a:t>
            </a:r>
          </a:p>
        </p:txBody>
      </p:sp>
      <p:sp>
        <p:nvSpPr>
          <p:cNvPr id="7" name="Rettangolo con angoli arrotondati 6">
            <a:extLst>
              <a:ext uri="{FF2B5EF4-FFF2-40B4-BE49-F238E27FC236}">
                <a16:creationId xmlns:a16="http://schemas.microsoft.com/office/drawing/2014/main" id="{952E3B8B-19FC-B3F4-1236-6B3916B4182F}"/>
              </a:ext>
            </a:extLst>
          </p:cNvPr>
          <p:cNvSpPr/>
          <p:nvPr/>
        </p:nvSpPr>
        <p:spPr>
          <a:xfrm>
            <a:off x="721453" y="1795805"/>
            <a:ext cx="4236441" cy="715340"/>
          </a:xfrm>
          <a:prstGeom prst="roundRect">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8" name="Rettangolo con angoli arrotondati 7">
            <a:extLst>
              <a:ext uri="{FF2B5EF4-FFF2-40B4-BE49-F238E27FC236}">
                <a16:creationId xmlns:a16="http://schemas.microsoft.com/office/drawing/2014/main" id="{C2DFF21A-53B4-6D31-9BDC-4BD8876DAAB1}"/>
              </a:ext>
            </a:extLst>
          </p:cNvPr>
          <p:cNvSpPr/>
          <p:nvPr/>
        </p:nvSpPr>
        <p:spPr>
          <a:xfrm>
            <a:off x="721453" y="2511145"/>
            <a:ext cx="4236441" cy="1364569"/>
          </a:xfrm>
          <a:prstGeom prst="roundRect">
            <a:avLst/>
          </a:prstGeom>
          <a:noFill/>
          <a:ln w="127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9" name="Rettangolo con angoli arrotondati 8">
            <a:extLst>
              <a:ext uri="{FF2B5EF4-FFF2-40B4-BE49-F238E27FC236}">
                <a16:creationId xmlns:a16="http://schemas.microsoft.com/office/drawing/2014/main" id="{68A839E4-B21A-78F8-586F-5D30BB1E7CDB}"/>
              </a:ext>
            </a:extLst>
          </p:cNvPr>
          <p:cNvSpPr/>
          <p:nvPr/>
        </p:nvSpPr>
        <p:spPr>
          <a:xfrm>
            <a:off x="721453" y="3875714"/>
            <a:ext cx="4236441" cy="2392460"/>
          </a:xfrm>
          <a:prstGeom prst="roundRect">
            <a:avLst/>
          </a:prstGeom>
          <a:noFill/>
          <a:ln w="127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0" name="CasellaDiTesto 9">
            <a:extLst>
              <a:ext uri="{FF2B5EF4-FFF2-40B4-BE49-F238E27FC236}">
                <a16:creationId xmlns:a16="http://schemas.microsoft.com/office/drawing/2014/main" id="{4C006F54-A6DC-CDF5-C92C-C396C360239B}"/>
              </a:ext>
            </a:extLst>
          </p:cNvPr>
          <p:cNvSpPr txBox="1"/>
          <p:nvPr/>
        </p:nvSpPr>
        <p:spPr>
          <a:xfrm>
            <a:off x="5332602" y="1963585"/>
            <a:ext cx="6101593" cy="3539430"/>
          </a:xfrm>
          <a:prstGeom prst="rect">
            <a:avLst/>
          </a:prstGeom>
          <a:noFill/>
        </p:spPr>
        <p:txBody>
          <a:bodyPr wrap="square" rtlCol="0">
            <a:spAutoFit/>
          </a:bodyPr>
          <a:lstStyle/>
          <a:p>
            <a:r>
              <a:rPr lang="it-IT" sz="2800" dirty="0">
                <a:solidFill>
                  <a:srgbClr val="0070C0"/>
                </a:solidFill>
              </a:rPr>
              <a:t>PHASE 1</a:t>
            </a:r>
          </a:p>
          <a:p>
            <a:endParaRPr lang="it-IT" sz="2800" dirty="0">
              <a:solidFill>
                <a:srgbClr val="0070C0"/>
              </a:solidFill>
            </a:endParaRPr>
          </a:p>
          <a:p>
            <a:r>
              <a:rPr lang="it-IT" sz="2800" dirty="0">
                <a:solidFill>
                  <a:schemeClr val="accent2"/>
                </a:solidFill>
              </a:rPr>
              <a:t>PHASE 2</a:t>
            </a:r>
          </a:p>
          <a:p>
            <a:endParaRPr lang="it-IT" sz="2800" dirty="0">
              <a:solidFill>
                <a:schemeClr val="accent2"/>
              </a:solidFill>
            </a:endParaRPr>
          </a:p>
          <a:p>
            <a:endParaRPr lang="it-IT" sz="2800" dirty="0">
              <a:solidFill>
                <a:schemeClr val="accent2"/>
              </a:solidFill>
            </a:endParaRPr>
          </a:p>
          <a:p>
            <a:endParaRPr lang="it-IT" sz="2800" dirty="0">
              <a:solidFill>
                <a:schemeClr val="accent2"/>
              </a:solidFill>
            </a:endParaRPr>
          </a:p>
          <a:p>
            <a:endParaRPr lang="it-IT" sz="2800" dirty="0">
              <a:solidFill>
                <a:schemeClr val="accent2"/>
              </a:solidFill>
            </a:endParaRPr>
          </a:p>
          <a:p>
            <a:r>
              <a:rPr lang="it-IT" sz="2800" dirty="0">
                <a:solidFill>
                  <a:schemeClr val="accent6"/>
                </a:solidFill>
              </a:rPr>
              <a:t>PHASE 3</a:t>
            </a:r>
          </a:p>
        </p:txBody>
      </p:sp>
    </p:spTree>
    <p:extLst>
      <p:ext uri="{BB962C8B-B14F-4D97-AF65-F5344CB8AC3E}">
        <p14:creationId xmlns:p14="http://schemas.microsoft.com/office/powerpoint/2010/main" val="4196159515"/>
      </p:ext>
    </p:extLst>
  </p:cSld>
  <p:clrMapOvr>
    <a:masterClrMapping/>
  </p:clrMapOvr>
</p:sld>
</file>

<file path=ppt/theme/theme1.xml><?xml version="1.0" encoding="utf-8"?>
<a:theme xmlns:a="http://schemas.openxmlformats.org/drawingml/2006/main" name="Office Them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TotalTime>
  <Words>436</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Arial</vt:lpstr>
      <vt:lpstr>Calibri</vt:lpstr>
      <vt:lpstr>Calibri Light</vt:lpstr>
      <vt:lpstr>Cambria Math</vt:lpstr>
      <vt:lpstr>Office Theme</vt:lpstr>
      <vt:lpstr>Fast Fourier Transform</vt:lpstr>
      <vt:lpstr>Cooley–Tukey FFT algorithm</vt:lpstr>
      <vt:lpstr>Presentazione standard di PowerPoint</vt:lpstr>
      <vt:lpstr>Recursive algorithm</vt:lpstr>
      <vt:lpstr>The code</vt:lpstr>
      <vt:lpstr>Iterative algorithm</vt:lpstr>
      <vt:lpstr>Presentazione standard di PowerPoint</vt:lpstr>
      <vt:lpstr>The code</vt:lpstr>
      <vt:lpstr>Parallel algorithm</vt:lpstr>
      <vt:lpstr>Phase 1</vt:lpstr>
      <vt:lpstr>Phase 2</vt:lpstr>
      <vt:lpstr>Phase 3</vt:lpstr>
      <vt:lpstr>Inverse FFT</vt:lpstr>
      <vt:lpstr>Compilation</vt:lpstr>
      <vt:lpstr>Time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Fourier Transform</dc:title>
  <dc:creator>Pietro Pasquini</dc:creator>
  <cp:lastModifiedBy>miani.gio17@gmail.com</cp:lastModifiedBy>
  <cp:revision>5</cp:revision>
  <dcterms:created xsi:type="dcterms:W3CDTF">2022-12-21T10:24:28Z</dcterms:created>
  <dcterms:modified xsi:type="dcterms:W3CDTF">2022-12-22T10:51:32Z</dcterms:modified>
</cp:coreProperties>
</file>