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61" r:id="rId4"/>
    <p:sldId id="273" r:id="rId5"/>
    <p:sldId id="258" r:id="rId6"/>
    <p:sldId id="259" r:id="rId7"/>
    <p:sldId id="263" r:id="rId8"/>
    <p:sldId id="274" r:id="rId9"/>
    <p:sldId id="264" r:id="rId10"/>
    <p:sldId id="277" r:id="rId11"/>
    <p:sldId id="265" r:id="rId12"/>
    <p:sldId id="262" r:id="rId13"/>
    <p:sldId id="278" r:id="rId14"/>
    <p:sldId id="280" r:id="rId15"/>
    <p:sldId id="275" r:id="rId16"/>
    <p:sldId id="266" r:id="rId17"/>
    <p:sldId id="282" r:id="rId18"/>
    <p:sldId id="283" r:id="rId19"/>
    <p:sldId id="286" r:id="rId20"/>
    <p:sldId id="284" r:id="rId21"/>
    <p:sldId id="285" r:id="rId22"/>
    <p:sldId id="287" r:id="rId23"/>
    <p:sldId id="288" r:id="rId24"/>
    <p:sldId id="276" r:id="rId25"/>
    <p:sldId id="289" r:id="rId26"/>
    <p:sldId id="269" r:id="rId27"/>
    <p:sldId id="270" r:id="rId28"/>
    <p:sldId id="290" r:id="rId29"/>
    <p:sldId id="272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12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2015-08-21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784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CEF3B-A037-46D0-B02C-1428F07E9383}" type="datetimeFigureOut">
              <a:rPr lang="en-US" smtClean="0"/>
              <a:t>2015-08-21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482DC-2269-4F26-9D2A-7E44B1A4CD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285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2015-08-21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78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pPr/>
              <a:t>2015-08-21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620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7079" y="286605"/>
            <a:ext cx="8216346" cy="7603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078" y="1272209"/>
            <a:ext cx="8216347" cy="48105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2015-08-21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52412" y="1101743"/>
            <a:ext cx="814165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177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8" r:id="rId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5425" indent="-225425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691717"/>
            <a:ext cx="7543800" cy="3566160"/>
          </a:xfrm>
        </p:spPr>
        <p:txBody>
          <a:bodyPr>
            <a:noAutofit/>
          </a:bodyPr>
          <a:lstStyle/>
          <a:p>
            <a:pPr algn="r"/>
            <a:r>
              <a:rPr lang="en-US" sz="4400" dirty="0"/>
              <a:t>Unsupervised Relation </a:t>
            </a:r>
            <a:r>
              <a:rPr lang="en-US" sz="4400" dirty="0" smtClean="0"/>
              <a:t>Detection</a:t>
            </a:r>
            <a:br>
              <a:rPr lang="en-US" sz="4400" dirty="0" smtClean="0"/>
            </a:b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using </a:t>
            </a:r>
            <a:r>
              <a:rPr lang="en-US" sz="4000" dirty="0"/>
              <a:t>Automatic </a:t>
            </a:r>
            <a:r>
              <a:rPr lang="en-US" sz="4000" dirty="0" smtClean="0"/>
              <a:t>Alignment</a:t>
            </a:r>
            <a:br>
              <a:rPr lang="en-US" sz="4000" dirty="0" smtClean="0"/>
            </a:b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en-US" sz="4000" dirty="0" smtClean="0"/>
              <a:t> Query Patterns</a:t>
            </a:r>
            <a:br>
              <a:rPr lang="en-US" sz="4000" dirty="0" smtClean="0"/>
            </a:b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extracted </a:t>
            </a:r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from </a:t>
            </a:r>
            <a:r>
              <a:rPr lang="en-US" sz="4000" dirty="0"/>
              <a:t>Knowledge </a:t>
            </a:r>
            <a:r>
              <a:rPr lang="en-US" sz="4000" dirty="0" smtClean="0"/>
              <a:t>Graphs</a:t>
            </a:r>
            <a:br>
              <a:rPr lang="en-US" sz="4000" dirty="0" smtClean="0"/>
            </a:br>
            <a:r>
              <a:rPr lang="en-US" sz="4000" dirty="0" smtClean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en-US" sz="4000" dirty="0" smtClean="0"/>
              <a:t> </a:t>
            </a:r>
            <a:r>
              <a:rPr lang="en-US" sz="4000" dirty="0"/>
              <a:t>Query Click Logs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607483"/>
              </p:ext>
            </p:extLst>
          </p:nvPr>
        </p:nvGraphicFramePr>
        <p:xfrm>
          <a:off x="822960" y="4455621"/>
          <a:ext cx="754380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71900"/>
                <a:gridCol w="37719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Panupong Pasupat</a:t>
                      </a:r>
                      <a:endParaRPr lang="en-US" sz="280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Dilek</a:t>
                      </a:r>
                      <a:r>
                        <a:rPr lang="en-US" sz="280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2800" dirty="0" err="1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Hakkani-Tür</a:t>
                      </a:r>
                      <a:endParaRPr lang="en-US" sz="2800" dirty="0" smtClean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Stanford University</a:t>
                      </a:r>
                      <a:endParaRPr lang="en-US" sz="2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Microsoft Research</a:t>
                      </a:r>
                      <a:endParaRPr lang="en-US" sz="2800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604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rc 28"/>
          <p:cNvSpPr/>
          <p:nvPr/>
        </p:nvSpPr>
        <p:spPr>
          <a:xfrm>
            <a:off x="3809618" y="2477464"/>
            <a:ext cx="715351" cy="573010"/>
          </a:xfrm>
          <a:prstGeom prst="arc">
            <a:avLst>
              <a:gd name="adj1" fmla="val 10674809"/>
              <a:gd name="adj2" fmla="val 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Mining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78" y="1272210"/>
            <a:ext cx="8216347" cy="883400"/>
          </a:xfrm>
        </p:spPr>
        <p:txBody>
          <a:bodyPr/>
          <a:lstStyle/>
          <a:p>
            <a:r>
              <a:rPr lang="en-US" dirty="0" smtClean="0"/>
              <a:t>Given a domain of interest (e.g., </a:t>
            </a:r>
            <a:r>
              <a:rPr lang="en-US" b="1" dirty="0" smtClean="0"/>
              <a:t>movie</a:t>
            </a:r>
            <a:r>
              <a:rPr lang="en-US" dirty="0" smtClean="0"/>
              <a:t>), we will mine relevant </a:t>
            </a:r>
            <a:r>
              <a:rPr lang="en-US" b="1" dirty="0" smtClean="0"/>
              <a:t>entities</a:t>
            </a:r>
            <a:r>
              <a:rPr lang="en-US" dirty="0" smtClean="0"/>
              <a:t> from </a:t>
            </a:r>
            <a:r>
              <a:rPr lang="en-US" dirty="0" smtClean="0"/>
              <a:t>KGs.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637235" y="2760922"/>
            <a:ext cx="1089211" cy="48409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Avatar</a:t>
            </a:r>
            <a:endParaRPr lang="en-US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012818" y="2431910"/>
            <a:ext cx="1089211" cy="48409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Action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1012817" y="3050474"/>
            <a:ext cx="1089211" cy="48409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Sci-fi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6907012" y="2380897"/>
            <a:ext cx="1329215" cy="6563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James Cameron</a:t>
            </a:r>
            <a:endParaRPr lang="en-US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7059706" y="3569709"/>
            <a:ext cx="1023826" cy="48409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2009</a:t>
            </a: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1981003" y="4551331"/>
            <a:ext cx="2084294" cy="48409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Sam Worthington</a:t>
            </a:r>
            <a:endParaRPr lang="en-US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4726446" y="4547623"/>
            <a:ext cx="1383003" cy="48409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Jake Sully</a:t>
            </a:r>
            <a:endParaRPr lang="en-US" sz="2000" dirty="0"/>
          </a:p>
        </p:txBody>
      </p:sp>
      <p:cxnSp>
        <p:nvCxnSpPr>
          <p:cNvPr id="11" name="Straight Arrow Connector 10"/>
          <p:cNvCxnSpPr>
            <a:stCxn id="4" idx="1"/>
            <a:endCxn id="5" idx="3"/>
          </p:cNvCxnSpPr>
          <p:nvPr/>
        </p:nvCxnSpPr>
        <p:spPr>
          <a:xfrm flipH="1" flipV="1">
            <a:off x="2102029" y="2673957"/>
            <a:ext cx="1535206" cy="3290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1"/>
            <a:endCxn id="6" idx="3"/>
          </p:cNvCxnSpPr>
          <p:nvPr/>
        </p:nvCxnSpPr>
        <p:spPr>
          <a:xfrm flipH="1">
            <a:off x="2102028" y="3002969"/>
            <a:ext cx="1535207" cy="2895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4013653" y="3825985"/>
            <a:ext cx="336374" cy="33637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4" idx="2"/>
            <a:endCxn id="13" idx="0"/>
          </p:cNvCxnSpPr>
          <p:nvPr/>
        </p:nvCxnSpPr>
        <p:spPr>
          <a:xfrm flipH="1">
            <a:off x="4181840" y="3245016"/>
            <a:ext cx="1" cy="5809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3"/>
          </p:cNvCxnSpPr>
          <p:nvPr/>
        </p:nvCxnSpPr>
        <p:spPr>
          <a:xfrm flipH="1">
            <a:off x="3023150" y="4113098"/>
            <a:ext cx="1039764" cy="4382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3" idx="5"/>
          </p:cNvCxnSpPr>
          <p:nvPr/>
        </p:nvCxnSpPr>
        <p:spPr>
          <a:xfrm>
            <a:off x="4300766" y="4113098"/>
            <a:ext cx="1117182" cy="4345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4" idx="3"/>
            <a:endCxn id="7" idx="1"/>
          </p:cNvCxnSpPr>
          <p:nvPr/>
        </p:nvCxnSpPr>
        <p:spPr>
          <a:xfrm flipV="1">
            <a:off x="4726446" y="2709084"/>
            <a:ext cx="2180566" cy="2938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4" idx="3"/>
            <a:endCxn id="8" idx="1"/>
          </p:cNvCxnSpPr>
          <p:nvPr/>
        </p:nvCxnSpPr>
        <p:spPr>
          <a:xfrm>
            <a:off x="4726446" y="3002969"/>
            <a:ext cx="2333260" cy="8087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94382" y="2567901"/>
            <a:ext cx="681918" cy="400110"/>
          </a:xfrm>
          <a:prstGeom prst="rect">
            <a:avLst/>
          </a:prstGeom>
          <a:solidFill>
            <a:schemeClr val="bg1"/>
          </a:solidFill>
        </p:spPr>
        <p:txBody>
          <a:bodyPr wrap="none" lIns="45720" rIns="45720" rtlCol="0">
            <a:spAutoFit/>
          </a:bodyPr>
          <a:lstStyle/>
          <a:p>
            <a:r>
              <a:rPr lang="en-US" sz="2000" dirty="0" smtClean="0"/>
              <a:t>genre</a:t>
            </a:r>
            <a:endParaRPr lang="en-US" sz="2000" dirty="0"/>
          </a:p>
        </p:txBody>
      </p:sp>
      <p:sp>
        <p:nvSpPr>
          <p:cNvPr id="20" name="TextBox 19"/>
          <p:cNvSpPr txBox="1"/>
          <p:nvPr/>
        </p:nvSpPr>
        <p:spPr>
          <a:xfrm>
            <a:off x="2498596" y="2960018"/>
            <a:ext cx="681918" cy="400110"/>
          </a:xfrm>
          <a:prstGeom prst="rect">
            <a:avLst/>
          </a:prstGeom>
          <a:solidFill>
            <a:schemeClr val="bg1"/>
          </a:solidFill>
        </p:spPr>
        <p:txBody>
          <a:bodyPr wrap="none" lIns="45720" rIns="45720" rtlCol="0">
            <a:spAutoFit/>
          </a:bodyPr>
          <a:lstStyle/>
          <a:p>
            <a:r>
              <a:rPr lang="en-US" sz="2000" dirty="0" smtClean="0"/>
              <a:t>genre</a:t>
            </a:r>
            <a:endParaRPr lang="en-US" sz="2000" dirty="0"/>
          </a:p>
        </p:txBody>
      </p:sp>
      <p:sp>
        <p:nvSpPr>
          <p:cNvPr id="21" name="TextBox 20"/>
          <p:cNvSpPr txBox="1"/>
          <p:nvPr/>
        </p:nvSpPr>
        <p:spPr>
          <a:xfrm>
            <a:off x="5206852" y="2586340"/>
            <a:ext cx="1267398" cy="400110"/>
          </a:xfrm>
          <a:prstGeom prst="rect">
            <a:avLst/>
          </a:prstGeom>
          <a:solidFill>
            <a:schemeClr val="bg1"/>
          </a:solidFill>
        </p:spPr>
        <p:txBody>
          <a:bodyPr wrap="none" lIns="45720" rIns="45720" rtlCol="0">
            <a:spAutoFit/>
          </a:bodyPr>
          <a:lstStyle/>
          <a:p>
            <a:r>
              <a:rPr lang="en-US" sz="2000" dirty="0" smtClean="0"/>
              <a:t>directed by</a:t>
            </a:r>
            <a:endParaRPr 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5359764" y="2994729"/>
            <a:ext cx="961155" cy="1015663"/>
          </a:xfrm>
          <a:prstGeom prst="rect">
            <a:avLst/>
          </a:prstGeom>
          <a:solidFill>
            <a:schemeClr val="bg1"/>
          </a:solidFill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2000" dirty="0" smtClean="0"/>
              <a:t>Initial release date</a:t>
            </a:r>
            <a:endParaRPr lang="en-US" sz="2000" dirty="0"/>
          </a:p>
        </p:txBody>
      </p:sp>
      <p:sp>
        <p:nvSpPr>
          <p:cNvPr id="23" name="TextBox 22"/>
          <p:cNvSpPr txBox="1"/>
          <p:nvPr/>
        </p:nvSpPr>
        <p:spPr>
          <a:xfrm>
            <a:off x="3752714" y="3316057"/>
            <a:ext cx="866584" cy="400110"/>
          </a:xfrm>
          <a:prstGeom prst="rect">
            <a:avLst/>
          </a:prstGeom>
          <a:solidFill>
            <a:schemeClr val="bg1"/>
          </a:solidFill>
        </p:spPr>
        <p:txBody>
          <a:bodyPr wrap="none" lIns="45720" rIns="45720" rtlCol="0">
            <a:spAutoFit/>
          </a:bodyPr>
          <a:lstStyle/>
          <a:p>
            <a:r>
              <a:rPr lang="en-US" sz="2000" dirty="0" smtClean="0"/>
              <a:t>starring</a:t>
            </a:r>
            <a:endParaRPr 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3237083" y="4077686"/>
            <a:ext cx="614912" cy="400110"/>
          </a:xfrm>
          <a:prstGeom prst="rect">
            <a:avLst/>
          </a:prstGeom>
          <a:solidFill>
            <a:schemeClr val="bg1"/>
          </a:solidFill>
        </p:spPr>
        <p:txBody>
          <a:bodyPr wrap="none" lIns="45720" rIns="45720" rtlCol="0">
            <a:spAutoFit/>
          </a:bodyPr>
          <a:lstStyle/>
          <a:p>
            <a:r>
              <a:rPr lang="en-US" sz="2000" dirty="0" smtClean="0"/>
              <a:t>actor</a:t>
            </a:r>
            <a:endParaRPr lang="en-US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4538812" y="4051583"/>
            <a:ext cx="1060290" cy="400110"/>
          </a:xfrm>
          <a:prstGeom prst="rect">
            <a:avLst/>
          </a:prstGeom>
          <a:solidFill>
            <a:schemeClr val="bg1"/>
          </a:solidFill>
        </p:spPr>
        <p:txBody>
          <a:bodyPr wrap="none" lIns="45720" rIns="45720" rtlCol="0">
            <a:spAutoFit/>
          </a:bodyPr>
          <a:lstStyle/>
          <a:p>
            <a:r>
              <a:rPr lang="en-US" sz="2000" dirty="0" smtClean="0"/>
              <a:t>character</a:t>
            </a:r>
            <a:endParaRPr lang="en-US" sz="2000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477077" y="5269202"/>
            <a:ext cx="8216347" cy="85777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5425" indent="-225425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Traverse edges in KG to get a related entities. (All entities shown here, including Avatar itself, are valid entities.)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3686832" y="2132603"/>
            <a:ext cx="990015" cy="400110"/>
          </a:xfrm>
          <a:prstGeom prst="rect">
            <a:avLst/>
          </a:prstGeom>
          <a:noFill/>
        </p:spPr>
        <p:txBody>
          <a:bodyPr wrap="none" lIns="45720" rIns="45720" rtlCol="0">
            <a:spAutoFit/>
          </a:bodyPr>
          <a:lstStyle/>
          <a:p>
            <a:r>
              <a:rPr lang="en-US" sz="2000" dirty="0" smtClean="0"/>
              <a:t>(identity)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49051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Mining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78" y="1272210"/>
            <a:ext cx="8216347" cy="1054132"/>
          </a:xfrm>
        </p:spPr>
        <p:txBody>
          <a:bodyPr/>
          <a:lstStyle/>
          <a:p>
            <a:r>
              <a:rPr lang="en-US" dirty="0" smtClean="0"/>
              <a:t>After we get an entity of interest, we </a:t>
            </a:r>
            <a:r>
              <a:rPr lang="en-US" b="1" dirty="0" smtClean="0"/>
              <a:t>mine queries </a:t>
            </a:r>
            <a:r>
              <a:rPr lang="en-US" dirty="0" smtClean="0"/>
              <a:t>that are related to that entity.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171506" y="2877671"/>
            <a:ext cx="1089211" cy="48409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Avatar</a:t>
            </a:r>
            <a:endParaRPr lang="en-US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669883" y="2775012"/>
            <a:ext cx="1329215" cy="6563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James Cameron</a:t>
            </a:r>
            <a:endParaRPr lang="en-US" sz="2000" dirty="0"/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 flipV="1">
            <a:off x="3260717" y="3103199"/>
            <a:ext cx="2409166" cy="165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57880" y="2877671"/>
            <a:ext cx="1267398" cy="400110"/>
          </a:xfrm>
          <a:prstGeom prst="rect">
            <a:avLst/>
          </a:prstGeom>
          <a:solidFill>
            <a:schemeClr val="bg1"/>
          </a:solidFill>
        </p:spPr>
        <p:txBody>
          <a:bodyPr wrap="none" lIns="45720" rIns="45720" rtlCol="0">
            <a:spAutoFit/>
          </a:bodyPr>
          <a:lstStyle/>
          <a:p>
            <a:r>
              <a:rPr lang="en-US" sz="2000" dirty="0" smtClean="0"/>
              <a:t>directed by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68325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Click Log (QCL)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78" y="4195482"/>
            <a:ext cx="8216347" cy="1887266"/>
          </a:xfrm>
        </p:spPr>
        <p:txBody>
          <a:bodyPr>
            <a:normAutofit/>
          </a:bodyPr>
          <a:lstStyle/>
          <a:p>
            <a:r>
              <a:rPr lang="en-US" dirty="0" smtClean="0"/>
              <a:t>Our queries come from query click logs (QCLs).</a:t>
            </a:r>
          </a:p>
          <a:p>
            <a:r>
              <a:rPr lang="en-US" dirty="0" smtClean="0"/>
              <a:t>A </a:t>
            </a:r>
            <a:r>
              <a:rPr lang="en-US" dirty="0" smtClean="0"/>
              <a:t>query click log is a weighted graph between search queries and URLs that the search engine users click </a:t>
            </a:r>
            <a:r>
              <a:rPr lang="en-US" dirty="0" smtClean="0"/>
              <a:t>on.</a:t>
            </a:r>
            <a:endParaRPr lang="en-US" dirty="0" smtClean="0"/>
          </a:p>
        </p:txBody>
      </p:sp>
      <p:sp>
        <p:nvSpPr>
          <p:cNvPr id="5" name="Oval 4"/>
          <p:cNvSpPr/>
          <p:nvPr/>
        </p:nvSpPr>
        <p:spPr>
          <a:xfrm>
            <a:off x="3395382" y="1544464"/>
            <a:ext cx="497541" cy="49754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91767" y="1580340"/>
            <a:ext cx="2903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err="1" smtClean="0"/>
              <a:t>james</a:t>
            </a:r>
            <a:r>
              <a:rPr lang="en-US" sz="2400" dirty="0" smtClean="0"/>
              <a:t> </a:t>
            </a:r>
            <a:r>
              <a:rPr lang="en-US" sz="2400" dirty="0" err="1" smtClean="0"/>
              <a:t>cameron</a:t>
            </a:r>
            <a:r>
              <a:rPr lang="en-US" sz="2400" dirty="0" smtClean="0"/>
              <a:t> movies</a:t>
            </a:r>
            <a:endParaRPr lang="en-US" sz="2400" dirty="0"/>
          </a:p>
        </p:txBody>
      </p:sp>
      <p:sp>
        <p:nvSpPr>
          <p:cNvPr id="11" name="Oval 10"/>
          <p:cNvSpPr/>
          <p:nvPr/>
        </p:nvSpPr>
        <p:spPr>
          <a:xfrm>
            <a:off x="3395382" y="2326651"/>
            <a:ext cx="497541" cy="49754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13594" y="2362527"/>
            <a:ext cx="2781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err="1" smtClean="0"/>
              <a:t>cameron</a:t>
            </a:r>
            <a:r>
              <a:rPr lang="en-US" sz="2400" dirty="0" smtClean="0"/>
              <a:t> 2009 movie</a:t>
            </a:r>
            <a:endParaRPr lang="en-US" sz="2400" dirty="0"/>
          </a:p>
        </p:txBody>
      </p:sp>
      <p:sp>
        <p:nvSpPr>
          <p:cNvPr id="13" name="Oval 12"/>
          <p:cNvSpPr/>
          <p:nvPr/>
        </p:nvSpPr>
        <p:spPr>
          <a:xfrm>
            <a:off x="3387416" y="3108838"/>
            <a:ext cx="497541" cy="49754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378549" y="3144714"/>
            <a:ext cx="1008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avatar</a:t>
            </a:r>
            <a:endParaRPr lang="en-US" sz="2400" dirty="0"/>
          </a:p>
        </p:txBody>
      </p:sp>
      <p:sp>
        <p:nvSpPr>
          <p:cNvPr id="15" name="Oval 14"/>
          <p:cNvSpPr/>
          <p:nvPr/>
        </p:nvSpPr>
        <p:spPr>
          <a:xfrm>
            <a:off x="5483067" y="1864986"/>
            <a:ext cx="497541" cy="49754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980608" y="1740288"/>
            <a:ext cx="2437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www.imdb.com/name/</a:t>
            </a:r>
            <a:br>
              <a:rPr lang="en-US" dirty="0" smtClean="0"/>
            </a:br>
            <a:r>
              <a:rPr lang="en-US" dirty="0" smtClean="0"/>
              <a:t>nm0000116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5483067" y="2690846"/>
            <a:ext cx="497541" cy="49754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980608" y="2639034"/>
            <a:ext cx="2437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en.wikipedia.org/wiki/</a:t>
            </a:r>
            <a:br>
              <a:rPr lang="en-US" dirty="0" smtClean="0"/>
            </a:br>
            <a:r>
              <a:rPr lang="en-US" dirty="0" smtClean="0"/>
              <a:t>Avatar</a:t>
            </a:r>
            <a:r>
              <a:rPr lang="en-US" dirty="0"/>
              <a:t>_(2009_film)</a:t>
            </a:r>
          </a:p>
        </p:txBody>
      </p:sp>
      <p:cxnSp>
        <p:nvCxnSpPr>
          <p:cNvPr id="21" name="Straight Connector 20"/>
          <p:cNvCxnSpPr>
            <a:stCxn id="5" idx="6"/>
            <a:endCxn id="15" idx="2"/>
          </p:cNvCxnSpPr>
          <p:nvPr/>
        </p:nvCxnSpPr>
        <p:spPr>
          <a:xfrm>
            <a:off x="3892923" y="1793235"/>
            <a:ext cx="1590144" cy="320522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6"/>
            <a:endCxn id="15" idx="2"/>
          </p:cNvCxnSpPr>
          <p:nvPr/>
        </p:nvCxnSpPr>
        <p:spPr>
          <a:xfrm flipV="1">
            <a:off x="3892923" y="2113757"/>
            <a:ext cx="1590144" cy="461665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6"/>
            <a:endCxn id="18" idx="2"/>
          </p:cNvCxnSpPr>
          <p:nvPr/>
        </p:nvCxnSpPr>
        <p:spPr>
          <a:xfrm>
            <a:off x="3892923" y="2575422"/>
            <a:ext cx="1590144" cy="364195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3" idx="6"/>
            <a:endCxn id="18" idx="2"/>
          </p:cNvCxnSpPr>
          <p:nvPr/>
        </p:nvCxnSpPr>
        <p:spPr>
          <a:xfrm flipV="1">
            <a:off x="3884957" y="2939617"/>
            <a:ext cx="1598110" cy="417992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5" idx="2"/>
            <a:endCxn id="13" idx="6"/>
          </p:cNvCxnSpPr>
          <p:nvPr/>
        </p:nvCxnSpPr>
        <p:spPr>
          <a:xfrm flipH="1">
            <a:off x="3884957" y="2113757"/>
            <a:ext cx="1598110" cy="1243852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391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/>
          <p:cNvCxnSpPr>
            <a:stCxn id="5" idx="2"/>
            <a:endCxn id="8" idx="7"/>
          </p:cNvCxnSpPr>
          <p:nvPr/>
        </p:nvCxnSpPr>
        <p:spPr>
          <a:xfrm flipH="1">
            <a:off x="5052415" y="3154214"/>
            <a:ext cx="1282076" cy="55671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Mining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78" y="1272210"/>
            <a:ext cx="8216347" cy="1054132"/>
          </a:xfrm>
        </p:spPr>
        <p:txBody>
          <a:bodyPr/>
          <a:lstStyle/>
          <a:p>
            <a:r>
              <a:rPr lang="en-US" b="1" dirty="0" smtClean="0"/>
              <a:t>Method 1: </a:t>
            </a:r>
            <a:r>
              <a:rPr lang="en-US" dirty="0" smtClean="0"/>
              <a:t>Construct </a:t>
            </a:r>
            <a:r>
              <a:rPr lang="en-US" b="1" dirty="0" smtClean="0"/>
              <a:t>seed queries</a:t>
            </a:r>
            <a:r>
              <a:rPr lang="en-US" dirty="0" smtClean="0"/>
              <a:t> (by applying templates on the entity), and then traverse the QCL twice.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171506" y="2600500"/>
            <a:ext cx="1089211" cy="48409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Avatar</a:t>
            </a:r>
            <a:endParaRPr lang="en-US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669883" y="2497841"/>
            <a:ext cx="1329215" cy="6563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James Cameron</a:t>
            </a:r>
            <a:endParaRPr lang="en-US" sz="2000" dirty="0"/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 flipV="1">
            <a:off x="3260717" y="2826028"/>
            <a:ext cx="2409166" cy="165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57880" y="2600500"/>
            <a:ext cx="1267398" cy="400110"/>
          </a:xfrm>
          <a:prstGeom prst="rect">
            <a:avLst/>
          </a:prstGeom>
          <a:solidFill>
            <a:schemeClr val="bg1"/>
          </a:solidFill>
        </p:spPr>
        <p:txBody>
          <a:bodyPr wrap="none" lIns="45720" rIns="45720" rtlCol="0">
            <a:spAutoFit/>
          </a:bodyPr>
          <a:lstStyle/>
          <a:p>
            <a:r>
              <a:rPr lang="en-US" sz="2000" dirty="0" smtClean="0"/>
              <a:t>directed by</a:t>
            </a:r>
            <a:endParaRPr lang="en-US" sz="2000" dirty="0"/>
          </a:p>
        </p:txBody>
      </p:sp>
      <p:sp>
        <p:nvSpPr>
          <p:cNvPr id="8" name="Oval 7"/>
          <p:cNvSpPr/>
          <p:nvPr/>
        </p:nvSpPr>
        <p:spPr>
          <a:xfrm>
            <a:off x="4627737" y="3638068"/>
            <a:ext cx="497541" cy="49754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96631" y="3673944"/>
            <a:ext cx="26311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err="1" smtClean="0">
                <a:solidFill>
                  <a:schemeClr val="accent1"/>
                </a:solidFill>
              </a:rPr>
              <a:t>james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err="1" smtClean="0">
                <a:solidFill>
                  <a:schemeClr val="accent1"/>
                </a:solidFill>
              </a:rPr>
              <a:t>cameron</a:t>
            </a:r>
            <a:r>
              <a:rPr lang="en-US" sz="2400" dirty="0" smtClean="0">
                <a:solidFill>
                  <a:schemeClr val="accent1"/>
                </a:solidFill>
              </a:rPr>
              <a:t> </a:t>
            </a:r>
            <a:r>
              <a:rPr lang="en-US" sz="2400" dirty="0" smtClean="0"/>
              <a:t>films</a:t>
            </a:r>
            <a:endParaRPr lang="en-US" sz="2400" dirty="0"/>
          </a:p>
        </p:txBody>
      </p:sp>
      <p:sp>
        <p:nvSpPr>
          <p:cNvPr id="10" name="Oval 9"/>
          <p:cNvSpPr/>
          <p:nvPr/>
        </p:nvSpPr>
        <p:spPr>
          <a:xfrm>
            <a:off x="4627737" y="4420255"/>
            <a:ext cx="497541" cy="49754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7958" y="4456131"/>
            <a:ext cx="4109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action movies by </a:t>
            </a:r>
            <a:r>
              <a:rPr lang="en-US" sz="2400" dirty="0" err="1" smtClean="0"/>
              <a:t>james</a:t>
            </a:r>
            <a:r>
              <a:rPr lang="en-US" sz="2400" dirty="0" smtClean="0"/>
              <a:t> </a:t>
            </a:r>
            <a:r>
              <a:rPr lang="en-US" sz="2400" dirty="0" err="1" smtClean="0"/>
              <a:t>cameron</a:t>
            </a:r>
            <a:endParaRPr lang="en-US" sz="2400" dirty="0"/>
          </a:p>
        </p:txBody>
      </p:sp>
      <p:sp>
        <p:nvSpPr>
          <p:cNvPr id="12" name="Oval 11"/>
          <p:cNvSpPr/>
          <p:nvPr/>
        </p:nvSpPr>
        <p:spPr>
          <a:xfrm>
            <a:off x="6715422" y="3958590"/>
            <a:ext cx="497541" cy="49754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297962" y="3999729"/>
            <a:ext cx="1210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http:// …</a:t>
            </a:r>
            <a:endParaRPr lang="en-US" dirty="0"/>
          </a:p>
        </p:txBody>
      </p:sp>
      <p:cxnSp>
        <p:nvCxnSpPr>
          <p:cNvPr id="14" name="Straight Connector 13"/>
          <p:cNvCxnSpPr>
            <a:stCxn id="8" idx="6"/>
            <a:endCxn id="12" idx="2"/>
          </p:cNvCxnSpPr>
          <p:nvPr/>
        </p:nvCxnSpPr>
        <p:spPr>
          <a:xfrm>
            <a:off x="5125278" y="3886839"/>
            <a:ext cx="1590144" cy="320522"/>
          </a:xfrm>
          <a:prstGeom prst="line">
            <a:avLst/>
          </a:prstGeom>
          <a:ln w="1905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2" idx="2"/>
            <a:endCxn id="10" idx="6"/>
          </p:cNvCxnSpPr>
          <p:nvPr/>
        </p:nvCxnSpPr>
        <p:spPr>
          <a:xfrm flipH="1">
            <a:off x="5125278" y="4207361"/>
            <a:ext cx="1590144" cy="461665"/>
          </a:xfrm>
          <a:prstGeom prst="line">
            <a:avLst/>
          </a:prstGeom>
          <a:ln w="1905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/>
        </p:nvSpPr>
        <p:spPr>
          <a:xfrm>
            <a:off x="477077" y="5277056"/>
            <a:ext cx="8216347" cy="8729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5425" indent="-225425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Does not perform as well as expected due to lexical ambiguities (e.g., comic character </a:t>
            </a:r>
            <a:r>
              <a:rPr lang="en-US" dirty="0" smtClean="0">
                <a:solidFill>
                  <a:schemeClr val="accent1"/>
                </a:solidFill>
              </a:rPr>
              <a:t>Flash </a:t>
            </a:r>
            <a:r>
              <a:rPr lang="en-US" dirty="0" smtClean="0">
                <a:sym typeface="Wingdings" panose="05000000000000000000" pitchFamily="2" charset="2"/>
              </a:rPr>
              <a:t> “</a:t>
            </a:r>
            <a:r>
              <a:rPr lang="en-US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flash </a:t>
            </a:r>
            <a:r>
              <a:rPr lang="en-US" dirty="0" smtClean="0">
                <a:sym typeface="Wingdings" panose="05000000000000000000" pitchFamily="2" charset="2"/>
              </a:rPr>
              <a:t>movie”).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82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Mining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78" y="1272210"/>
            <a:ext cx="8216347" cy="1054132"/>
          </a:xfrm>
        </p:spPr>
        <p:txBody>
          <a:bodyPr/>
          <a:lstStyle/>
          <a:p>
            <a:r>
              <a:rPr lang="en-US" b="1" dirty="0" smtClean="0"/>
              <a:t>Method 2: </a:t>
            </a:r>
            <a:r>
              <a:rPr lang="en-US" dirty="0" smtClean="0"/>
              <a:t>Get URLs of the entity from KG, and then traverse the QCL once.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2171506" y="2600500"/>
            <a:ext cx="1089211" cy="48409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Avatar</a:t>
            </a:r>
            <a:endParaRPr lang="en-US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5669883" y="2497841"/>
            <a:ext cx="1329215" cy="6563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James Cameron</a:t>
            </a:r>
            <a:endParaRPr lang="en-US" sz="2000" dirty="0"/>
          </a:p>
        </p:txBody>
      </p:sp>
      <p:cxnSp>
        <p:nvCxnSpPr>
          <p:cNvPr id="6" name="Straight Arrow Connector 5"/>
          <p:cNvCxnSpPr>
            <a:stCxn id="4" idx="3"/>
            <a:endCxn id="5" idx="1"/>
          </p:cNvCxnSpPr>
          <p:nvPr/>
        </p:nvCxnSpPr>
        <p:spPr>
          <a:xfrm flipV="1">
            <a:off x="3260717" y="2826028"/>
            <a:ext cx="2409166" cy="165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57880" y="2600500"/>
            <a:ext cx="1267398" cy="400110"/>
          </a:xfrm>
          <a:prstGeom prst="rect">
            <a:avLst/>
          </a:prstGeom>
          <a:solidFill>
            <a:schemeClr val="bg1"/>
          </a:solidFill>
        </p:spPr>
        <p:txBody>
          <a:bodyPr wrap="none" lIns="45720" rIns="45720" rtlCol="0">
            <a:spAutoFit/>
          </a:bodyPr>
          <a:lstStyle/>
          <a:p>
            <a:r>
              <a:rPr lang="en-US" sz="2000" dirty="0" smtClean="0"/>
              <a:t>directed by</a:t>
            </a:r>
            <a:endParaRPr lang="en-US" sz="2000" dirty="0"/>
          </a:p>
        </p:txBody>
      </p:sp>
      <p:sp>
        <p:nvSpPr>
          <p:cNvPr id="10" name="Oval 9"/>
          <p:cNvSpPr/>
          <p:nvPr/>
        </p:nvSpPr>
        <p:spPr>
          <a:xfrm>
            <a:off x="4627737" y="4420255"/>
            <a:ext cx="497541" cy="49754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7958" y="4456131"/>
            <a:ext cx="4109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 smtClean="0"/>
              <a:t>action movies by </a:t>
            </a:r>
            <a:r>
              <a:rPr lang="en-US" sz="2400" dirty="0" err="1" smtClean="0"/>
              <a:t>james</a:t>
            </a:r>
            <a:r>
              <a:rPr lang="en-US" sz="2400" dirty="0" smtClean="0"/>
              <a:t> </a:t>
            </a:r>
            <a:r>
              <a:rPr lang="en-US" sz="2400" dirty="0" err="1" smtClean="0"/>
              <a:t>cameron</a:t>
            </a:r>
            <a:endParaRPr lang="en-US" sz="2400" dirty="0"/>
          </a:p>
        </p:txBody>
      </p:sp>
      <p:sp>
        <p:nvSpPr>
          <p:cNvPr id="12" name="Oval 11"/>
          <p:cNvSpPr/>
          <p:nvPr/>
        </p:nvSpPr>
        <p:spPr>
          <a:xfrm>
            <a:off x="6085719" y="4420254"/>
            <a:ext cx="497541" cy="497541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12" idx="2"/>
            <a:endCxn id="10" idx="6"/>
          </p:cNvCxnSpPr>
          <p:nvPr/>
        </p:nvCxnSpPr>
        <p:spPr>
          <a:xfrm flipH="1">
            <a:off x="5125278" y="4669025"/>
            <a:ext cx="960441" cy="1"/>
          </a:xfrm>
          <a:prstGeom prst="line">
            <a:avLst/>
          </a:prstGeom>
          <a:ln w="1905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/>
        </p:nvSpPr>
        <p:spPr>
          <a:xfrm>
            <a:off x="477077" y="5277056"/>
            <a:ext cx="8216347" cy="872968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5425" indent="-225425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Gives better queries in general, but cannot be applied to some entity types (e.g., dates like </a:t>
            </a:r>
            <a:r>
              <a:rPr lang="en-US" dirty="0" smtClean="0">
                <a:solidFill>
                  <a:schemeClr val="accent1"/>
                </a:solidFill>
              </a:rPr>
              <a:t>2009</a:t>
            </a:r>
            <a:r>
              <a:rPr lang="en-US" dirty="0" smtClean="0"/>
              <a:t>).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5" idx="2"/>
          </p:cNvCxnSpPr>
          <p:nvPr/>
        </p:nvCxnSpPr>
        <p:spPr>
          <a:xfrm>
            <a:off x="6334491" y="3154214"/>
            <a:ext cx="1457981" cy="11770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6723284" y="4331288"/>
            <a:ext cx="2138376" cy="6754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en.wikipedia.org/</a:t>
            </a:r>
            <a:br>
              <a:rPr lang="en-US" sz="2000" dirty="0"/>
            </a:br>
            <a:r>
              <a:rPr lang="en-US" sz="2000" dirty="0" err="1"/>
              <a:t>James_Cameron</a:t>
            </a:r>
            <a:endParaRPr lang="en-US" sz="2000" dirty="0"/>
          </a:p>
        </p:txBody>
      </p:sp>
      <p:sp>
        <p:nvSpPr>
          <p:cNvPr id="27" name="TextBox 26"/>
          <p:cNvSpPr txBox="1"/>
          <p:nvPr/>
        </p:nvSpPr>
        <p:spPr>
          <a:xfrm>
            <a:off x="6825755" y="3542696"/>
            <a:ext cx="475451" cy="400110"/>
          </a:xfrm>
          <a:prstGeom prst="rect">
            <a:avLst/>
          </a:prstGeom>
          <a:solidFill>
            <a:schemeClr val="bg1"/>
          </a:solidFill>
        </p:spPr>
        <p:txBody>
          <a:bodyPr wrap="none" lIns="45720" rIns="45720" rtlCol="0">
            <a:spAutoFit/>
          </a:bodyPr>
          <a:lstStyle/>
          <a:p>
            <a:r>
              <a:rPr lang="en-US" sz="2000" dirty="0" smtClean="0"/>
              <a:t>URL</a:t>
            </a:r>
            <a:endParaRPr lang="en-US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5030694" y="6007660"/>
            <a:ext cx="411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We will use this method in the experiments.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215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Mine queries related to the entities of interest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Infer explicit and implicit relations in the mined queries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the annotated queries to train a classifier</a:t>
            </a:r>
          </a:p>
        </p:txBody>
      </p:sp>
    </p:spTree>
    <p:extLst>
      <p:ext uri="{BB962C8B-B14F-4D97-AF65-F5344CB8AC3E}">
        <p14:creationId xmlns:p14="http://schemas.microsoft.com/office/powerpoint/2010/main" val="133539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Inferring Explicit Relations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821883" y="1632312"/>
            <a:ext cx="1089211" cy="48409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Avatar</a:t>
            </a:r>
            <a:endParaRPr lang="en-US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821881" y="2957289"/>
            <a:ext cx="1089214" cy="4862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Avatar</a:t>
            </a:r>
            <a:endParaRPr lang="en-US" sz="2000" dirty="0"/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 flipH="1">
            <a:off x="2366488" y="2116406"/>
            <a:ext cx="1" cy="8408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71479" y="2315132"/>
            <a:ext cx="990015" cy="400110"/>
          </a:xfrm>
          <a:prstGeom prst="rect">
            <a:avLst/>
          </a:prstGeom>
          <a:solidFill>
            <a:schemeClr val="bg1"/>
          </a:solidFill>
        </p:spPr>
        <p:txBody>
          <a:bodyPr wrap="none" lIns="45720" rIns="45720" rtlCol="0">
            <a:spAutoFit/>
          </a:bodyPr>
          <a:lstStyle/>
          <a:p>
            <a:r>
              <a:rPr lang="en-US" sz="2000" dirty="0" smtClean="0"/>
              <a:t>(identity)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3313525" y="4549257"/>
            <a:ext cx="4235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Who </a:t>
            </a:r>
            <a:r>
              <a:rPr lang="en-US" sz="2400" dirty="0"/>
              <a:t>played Jake Sully </a:t>
            </a:r>
            <a:r>
              <a:rPr lang="en-US" sz="2400" dirty="0" smtClean="0"/>
              <a:t>in Avatar</a:t>
            </a:r>
            <a:endParaRPr lang="en-US" sz="2400" dirty="0"/>
          </a:p>
        </p:txBody>
      </p:sp>
      <p:cxnSp>
        <p:nvCxnSpPr>
          <p:cNvPr id="21" name="Elbow Connector 20"/>
          <p:cNvCxnSpPr>
            <a:stCxn id="5" idx="2"/>
            <a:endCxn id="19" idx="1"/>
          </p:cNvCxnSpPr>
          <p:nvPr/>
        </p:nvCxnSpPr>
        <p:spPr>
          <a:xfrm rot="16200000" flipH="1">
            <a:off x="2171716" y="3638281"/>
            <a:ext cx="1336580" cy="94703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86919" y="3656251"/>
            <a:ext cx="1759136" cy="400110"/>
          </a:xfrm>
          <a:prstGeom prst="rect">
            <a:avLst/>
          </a:prstGeom>
          <a:solidFill>
            <a:schemeClr val="bg1"/>
          </a:solidFill>
        </p:spPr>
        <p:txBody>
          <a:bodyPr wrap="none" lIns="45720" rIns="45720" rtlCol="0">
            <a:spAutoFit/>
          </a:bodyPr>
          <a:lstStyle/>
          <a:p>
            <a:r>
              <a:rPr lang="en-US" sz="2000" dirty="0" smtClean="0"/>
              <a:t>mined from QCL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6703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Inferring Explicit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78" y="5233641"/>
            <a:ext cx="8216347" cy="969140"/>
          </a:xfrm>
        </p:spPr>
        <p:txBody>
          <a:bodyPr/>
          <a:lstStyle/>
          <a:p>
            <a:r>
              <a:rPr lang="en-US" b="1" dirty="0" smtClean="0"/>
              <a:t>Idea: </a:t>
            </a:r>
            <a:r>
              <a:rPr lang="en-US" dirty="0" smtClean="0"/>
              <a:t>If a query is mined from an entity e, it should explicitly contain either some other entities related to e, or e itself.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821883" y="1632312"/>
            <a:ext cx="1089211" cy="48409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Avatar</a:t>
            </a:r>
            <a:endParaRPr lang="en-US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821881" y="2957289"/>
            <a:ext cx="1089214" cy="4862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Avatar</a:t>
            </a:r>
            <a:endParaRPr lang="en-US" sz="2000" dirty="0"/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 flipH="1">
            <a:off x="2366488" y="2116406"/>
            <a:ext cx="1" cy="8408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71479" y="2315132"/>
            <a:ext cx="990015" cy="400110"/>
          </a:xfrm>
          <a:prstGeom prst="rect">
            <a:avLst/>
          </a:prstGeom>
          <a:solidFill>
            <a:schemeClr val="bg1"/>
          </a:solidFill>
        </p:spPr>
        <p:txBody>
          <a:bodyPr wrap="none" lIns="45720" rIns="45720" rtlCol="0">
            <a:spAutoFit/>
          </a:bodyPr>
          <a:lstStyle/>
          <a:p>
            <a:r>
              <a:rPr lang="en-US" sz="2000" dirty="0" smtClean="0"/>
              <a:t>(identity)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3313525" y="4549257"/>
            <a:ext cx="4235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Who </a:t>
            </a:r>
            <a:r>
              <a:rPr lang="en-US" sz="2400" dirty="0"/>
              <a:t>played </a:t>
            </a:r>
            <a:r>
              <a:rPr lang="en-US" sz="2400" dirty="0">
                <a:solidFill>
                  <a:srgbClr val="9900CC"/>
                </a:solidFill>
              </a:rPr>
              <a:t>Jake Sully </a:t>
            </a:r>
            <a:r>
              <a:rPr lang="en-US" sz="2400" dirty="0" smtClean="0"/>
              <a:t>in Avatar</a:t>
            </a:r>
            <a:endParaRPr lang="en-US" sz="2400" dirty="0"/>
          </a:p>
        </p:txBody>
      </p:sp>
      <p:cxnSp>
        <p:nvCxnSpPr>
          <p:cNvPr id="21" name="Elbow Connector 20"/>
          <p:cNvCxnSpPr>
            <a:stCxn id="5" idx="2"/>
            <a:endCxn id="19" idx="1"/>
          </p:cNvCxnSpPr>
          <p:nvPr/>
        </p:nvCxnSpPr>
        <p:spPr>
          <a:xfrm rot="16200000" flipH="1">
            <a:off x="2171716" y="3638281"/>
            <a:ext cx="1336580" cy="94703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86919" y="3656251"/>
            <a:ext cx="1759136" cy="400110"/>
          </a:xfrm>
          <a:prstGeom prst="rect">
            <a:avLst/>
          </a:prstGeom>
          <a:solidFill>
            <a:schemeClr val="bg1"/>
          </a:solidFill>
        </p:spPr>
        <p:txBody>
          <a:bodyPr wrap="none" lIns="45720" rIns="45720" rtlCol="0">
            <a:spAutoFit/>
          </a:bodyPr>
          <a:lstStyle/>
          <a:p>
            <a:r>
              <a:rPr lang="en-US" sz="2000" dirty="0" smtClean="0"/>
              <a:t>mined from QCL</a:t>
            </a:r>
            <a:endParaRPr lang="en-US" sz="2000" dirty="0"/>
          </a:p>
        </p:txBody>
      </p:sp>
      <p:sp>
        <p:nvSpPr>
          <p:cNvPr id="26" name="Rounded Rectangle 25"/>
          <p:cNvSpPr/>
          <p:nvPr/>
        </p:nvSpPr>
        <p:spPr>
          <a:xfrm>
            <a:off x="5820140" y="2957288"/>
            <a:ext cx="1468166" cy="48622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Jake Sully</a:t>
            </a:r>
            <a:endParaRPr lang="en-US" sz="2000" dirty="0"/>
          </a:p>
        </p:txBody>
      </p:sp>
      <p:cxnSp>
        <p:nvCxnSpPr>
          <p:cNvPr id="27" name="Straight Arrow Connector 26"/>
          <p:cNvCxnSpPr>
            <a:stCxn id="5" idx="3"/>
            <a:endCxn id="26" idx="1"/>
          </p:cNvCxnSpPr>
          <p:nvPr/>
        </p:nvCxnSpPr>
        <p:spPr>
          <a:xfrm flipV="1">
            <a:off x="2911095" y="3200399"/>
            <a:ext cx="290904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22859" y="2957288"/>
            <a:ext cx="1885516" cy="400110"/>
          </a:xfrm>
          <a:prstGeom prst="rect">
            <a:avLst/>
          </a:prstGeom>
          <a:solidFill>
            <a:schemeClr val="bg1"/>
          </a:solidFill>
        </p:spPr>
        <p:txBody>
          <a:bodyPr wrap="none" lIns="45720" rIns="45720" rtlCol="0">
            <a:spAutoFit/>
          </a:bodyPr>
          <a:lstStyle/>
          <a:p>
            <a:r>
              <a:rPr lang="en-US" sz="2000" dirty="0" err="1" smtClean="0"/>
              <a:t>starring.character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209439" y="3000343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 =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5112988" y="3937115"/>
            <a:ext cx="1124142" cy="707886"/>
          </a:xfrm>
          <a:prstGeom prst="rect">
            <a:avLst/>
          </a:prstGeom>
          <a:solidFill>
            <a:schemeClr val="bg1"/>
          </a:solidFill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9900CC"/>
                </a:solidFill>
              </a:rPr>
              <a:t>character name</a:t>
            </a:r>
            <a:endParaRPr lang="en-US" sz="2000" dirty="0">
              <a:solidFill>
                <a:srgbClr val="99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184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Inferring Explicit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78" y="5233641"/>
            <a:ext cx="8216347" cy="969140"/>
          </a:xfrm>
        </p:spPr>
        <p:txBody>
          <a:bodyPr/>
          <a:lstStyle/>
          <a:p>
            <a:r>
              <a:rPr lang="en-US" b="1" dirty="0" smtClean="0"/>
              <a:t>Idea: </a:t>
            </a:r>
            <a:r>
              <a:rPr lang="en-US" dirty="0" smtClean="0"/>
              <a:t>If a query is mined from an entity e, it should explicitly contain </a:t>
            </a:r>
            <a:r>
              <a:rPr lang="en-US" dirty="0"/>
              <a:t>either some other entities related to e, or e itself.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821883" y="1632312"/>
            <a:ext cx="1089211" cy="48409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Avatar</a:t>
            </a:r>
            <a:endParaRPr lang="en-US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821881" y="2957289"/>
            <a:ext cx="1089214" cy="4862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Avatar</a:t>
            </a:r>
            <a:endParaRPr lang="en-US" sz="2000" dirty="0"/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 flipH="1">
            <a:off x="2366488" y="2116406"/>
            <a:ext cx="1" cy="8408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71479" y="2315132"/>
            <a:ext cx="990015" cy="400110"/>
          </a:xfrm>
          <a:prstGeom prst="rect">
            <a:avLst/>
          </a:prstGeom>
          <a:solidFill>
            <a:schemeClr val="bg1"/>
          </a:solidFill>
        </p:spPr>
        <p:txBody>
          <a:bodyPr wrap="none" lIns="45720" rIns="45720" rtlCol="0">
            <a:spAutoFit/>
          </a:bodyPr>
          <a:lstStyle/>
          <a:p>
            <a:r>
              <a:rPr lang="en-US" sz="2000" dirty="0" smtClean="0"/>
              <a:t>(identity)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3313525" y="4549257"/>
            <a:ext cx="4235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Who </a:t>
            </a:r>
            <a:r>
              <a:rPr lang="en-US" sz="2400" dirty="0"/>
              <a:t>played Jake Sully </a:t>
            </a:r>
            <a:r>
              <a:rPr lang="en-US" sz="2400" dirty="0"/>
              <a:t>in </a:t>
            </a:r>
            <a:r>
              <a:rPr lang="en-US" sz="2400" dirty="0" smtClean="0">
                <a:solidFill>
                  <a:srgbClr val="9900CC"/>
                </a:solidFill>
              </a:rPr>
              <a:t>Avatar</a:t>
            </a:r>
            <a:endParaRPr lang="en-US" sz="2400" dirty="0">
              <a:solidFill>
                <a:srgbClr val="9900CC"/>
              </a:solidFill>
            </a:endParaRPr>
          </a:p>
        </p:txBody>
      </p:sp>
      <p:cxnSp>
        <p:nvCxnSpPr>
          <p:cNvPr id="21" name="Elbow Connector 20"/>
          <p:cNvCxnSpPr>
            <a:stCxn id="5" idx="2"/>
            <a:endCxn id="19" idx="1"/>
          </p:cNvCxnSpPr>
          <p:nvPr/>
        </p:nvCxnSpPr>
        <p:spPr>
          <a:xfrm rot="16200000" flipH="1">
            <a:off x="2171716" y="3638281"/>
            <a:ext cx="1336580" cy="94703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86919" y="3656251"/>
            <a:ext cx="1759136" cy="400110"/>
          </a:xfrm>
          <a:prstGeom prst="rect">
            <a:avLst/>
          </a:prstGeom>
          <a:solidFill>
            <a:schemeClr val="bg1"/>
          </a:solidFill>
        </p:spPr>
        <p:txBody>
          <a:bodyPr wrap="none" lIns="45720" rIns="45720" rtlCol="0">
            <a:spAutoFit/>
          </a:bodyPr>
          <a:lstStyle/>
          <a:p>
            <a:r>
              <a:rPr lang="en-US" sz="2000" dirty="0" smtClean="0"/>
              <a:t>mined from QCL</a:t>
            </a:r>
            <a:endParaRPr lang="en-US" sz="2000" dirty="0"/>
          </a:p>
        </p:txBody>
      </p:sp>
      <p:sp>
        <p:nvSpPr>
          <p:cNvPr id="26" name="Rounded Rectangle 25"/>
          <p:cNvSpPr/>
          <p:nvPr/>
        </p:nvSpPr>
        <p:spPr>
          <a:xfrm>
            <a:off x="5957047" y="2957288"/>
            <a:ext cx="1194352" cy="48622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Avatar</a:t>
            </a:r>
            <a:endParaRPr lang="en-US" sz="2000" dirty="0"/>
          </a:p>
        </p:txBody>
      </p:sp>
      <p:cxnSp>
        <p:nvCxnSpPr>
          <p:cNvPr id="27" name="Straight Arrow Connector 26"/>
          <p:cNvCxnSpPr>
            <a:stCxn id="5" idx="3"/>
            <a:endCxn id="26" idx="1"/>
          </p:cNvCxnSpPr>
          <p:nvPr/>
        </p:nvCxnSpPr>
        <p:spPr>
          <a:xfrm flipV="1">
            <a:off x="2911095" y="3200399"/>
            <a:ext cx="304595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39063" y="2957288"/>
            <a:ext cx="990015" cy="400110"/>
          </a:xfrm>
          <a:prstGeom prst="rect">
            <a:avLst/>
          </a:prstGeom>
          <a:solidFill>
            <a:schemeClr val="bg1"/>
          </a:solidFill>
        </p:spPr>
        <p:txBody>
          <a:bodyPr wrap="none" lIns="45720" rIns="45720" rtlCol="0">
            <a:spAutoFit/>
          </a:bodyPr>
          <a:lstStyle/>
          <a:p>
            <a:r>
              <a:rPr lang="en-US" sz="2000" dirty="0" smtClean="0"/>
              <a:t>(identity)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6362988" y="4244891"/>
            <a:ext cx="1312219" cy="400110"/>
          </a:xfrm>
          <a:prstGeom prst="rect">
            <a:avLst/>
          </a:prstGeom>
          <a:solidFill>
            <a:schemeClr val="bg1"/>
          </a:solidFill>
        </p:spPr>
        <p:txBody>
          <a:bodyPr wrap="none" lIns="45720" rIns="45720" rtlCol="0">
            <a:spAutoFit/>
          </a:bodyPr>
          <a:lstStyle/>
          <a:p>
            <a:r>
              <a:rPr lang="en-US" sz="2000" dirty="0" smtClean="0">
                <a:solidFill>
                  <a:srgbClr val="9900CC"/>
                </a:solidFill>
              </a:rPr>
              <a:t>movie name</a:t>
            </a:r>
            <a:endParaRPr lang="en-US" sz="2000" dirty="0">
              <a:solidFill>
                <a:srgbClr val="9900CC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09439" y="3000343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 =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4192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Inferring Explicit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78" y="5233641"/>
            <a:ext cx="8216347" cy="969140"/>
          </a:xfrm>
        </p:spPr>
        <p:txBody>
          <a:bodyPr/>
          <a:lstStyle/>
          <a:p>
            <a:r>
              <a:rPr lang="en-US" b="1" dirty="0" smtClean="0"/>
              <a:t>Bonus: </a:t>
            </a:r>
            <a:r>
              <a:rPr lang="en-US" dirty="0" smtClean="0"/>
              <a:t>By inferring all explicit relations, we get an automatic </a:t>
            </a:r>
            <a:r>
              <a:rPr lang="en-US" b="1" dirty="0" smtClean="0"/>
              <a:t>slot annotation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821883" y="1632312"/>
            <a:ext cx="1089211" cy="48409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Avatar</a:t>
            </a:r>
            <a:endParaRPr lang="en-US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821881" y="2957289"/>
            <a:ext cx="1089214" cy="486221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Avatar</a:t>
            </a:r>
            <a:endParaRPr lang="en-US" sz="2000" dirty="0"/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 flipH="1">
            <a:off x="2366488" y="2116406"/>
            <a:ext cx="1" cy="84088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71479" y="2315132"/>
            <a:ext cx="990015" cy="400110"/>
          </a:xfrm>
          <a:prstGeom prst="rect">
            <a:avLst/>
          </a:prstGeom>
          <a:solidFill>
            <a:schemeClr val="bg1"/>
          </a:solidFill>
        </p:spPr>
        <p:txBody>
          <a:bodyPr wrap="none" lIns="45720" rIns="45720" rtlCol="0">
            <a:spAutoFit/>
          </a:bodyPr>
          <a:lstStyle/>
          <a:p>
            <a:r>
              <a:rPr lang="en-US" sz="2000" dirty="0" smtClean="0"/>
              <a:t>(identity)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3313525" y="4549257"/>
            <a:ext cx="4235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Who </a:t>
            </a:r>
            <a:r>
              <a:rPr lang="en-US" sz="2400" dirty="0"/>
              <a:t>played </a:t>
            </a:r>
            <a:r>
              <a:rPr lang="en-US" sz="2400" dirty="0">
                <a:solidFill>
                  <a:srgbClr val="9900CC"/>
                </a:solidFill>
              </a:rPr>
              <a:t>Jake Sully </a:t>
            </a:r>
            <a:r>
              <a:rPr lang="en-US" sz="2400" dirty="0"/>
              <a:t>in </a:t>
            </a:r>
            <a:r>
              <a:rPr lang="en-US" sz="2400" dirty="0" smtClean="0">
                <a:solidFill>
                  <a:srgbClr val="9900CC"/>
                </a:solidFill>
              </a:rPr>
              <a:t>Avatar</a:t>
            </a:r>
            <a:endParaRPr lang="en-US" sz="2400" dirty="0">
              <a:solidFill>
                <a:srgbClr val="9900CC"/>
              </a:solidFill>
            </a:endParaRPr>
          </a:p>
        </p:txBody>
      </p:sp>
      <p:cxnSp>
        <p:nvCxnSpPr>
          <p:cNvPr id="21" name="Elbow Connector 20"/>
          <p:cNvCxnSpPr>
            <a:stCxn id="5" idx="2"/>
            <a:endCxn id="19" idx="1"/>
          </p:cNvCxnSpPr>
          <p:nvPr/>
        </p:nvCxnSpPr>
        <p:spPr>
          <a:xfrm rot="16200000" flipH="1">
            <a:off x="2171716" y="3638281"/>
            <a:ext cx="1336580" cy="94703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86919" y="3656251"/>
            <a:ext cx="1759136" cy="400110"/>
          </a:xfrm>
          <a:prstGeom prst="rect">
            <a:avLst/>
          </a:prstGeom>
          <a:solidFill>
            <a:schemeClr val="bg1"/>
          </a:solidFill>
        </p:spPr>
        <p:txBody>
          <a:bodyPr wrap="none" lIns="45720" rIns="45720" rtlCol="0">
            <a:spAutoFit/>
          </a:bodyPr>
          <a:lstStyle/>
          <a:p>
            <a:r>
              <a:rPr lang="en-US" sz="2000" dirty="0" smtClean="0"/>
              <a:t>mined from QCL</a:t>
            </a:r>
            <a:endParaRPr lang="en-US" sz="2000" dirty="0"/>
          </a:p>
        </p:txBody>
      </p:sp>
      <p:sp>
        <p:nvSpPr>
          <p:cNvPr id="26" name="Rounded Rectangle 25"/>
          <p:cNvSpPr/>
          <p:nvPr/>
        </p:nvSpPr>
        <p:spPr>
          <a:xfrm>
            <a:off x="5957047" y="2957288"/>
            <a:ext cx="1194352" cy="48622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Avatar</a:t>
            </a:r>
            <a:endParaRPr lang="en-US" sz="2000" dirty="0"/>
          </a:p>
        </p:txBody>
      </p:sp>
      <p:cxnSp>
        <p:nvCxnSpPr>
          <p:cNvPr id="27" name="Straight Arrow Connector 26"/>
          <p:cNvCxnSpPr>
            <a:stCxn id="5" idx="3"/>
            <a:endCxn id="26" idx="1"/>
          </p:cNvCxnSpPr>
          <p:nvPr/>
        </p:nvCxnSpPr>
        <p:spPr>
          <a:xfrm flipV="1">
            <a:off x="2911095" y="3200399"/>
            <a:ext cx="304595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939063" y="2957288"/>
            <a:ext cx="990015" cy="400110"/>
          </a:xfrm>
          <a:prstGeom prst="rect">
            <a:avLst/>
          </a:prstGeom>
          <a:solidFill>
            <a:schemeClr val="bg1"/>
          </a:solidFill>
        </p:spPr>
        <p:txBody>
          <a:bodyPr wrap="none" lIns="45720" rIns="45720" rtlCol="0">
            <a:spAutoFit/>
          </a:bodyPr>
          <a:lstStyle/>
          <a:p>
            <a:r>
              <a:rPr lang="en-US" sz="2000" dirty="0" smtClean="0"/>
              <a:t>(identity)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6362988" y="4244891"/>
            <a:ext cx="1312219" cy="400110"/>
          </a:xfrm>
          <a:prstGeom prst="rect">
            <a:avLst/>
          </a:prstGeom>
          <a:solidFill>
            <a:schemeClr val="bg1"/>
          </a:solidFill>
        </p:spPr>
        <p:txBody>
          <a:bodyPr wrap="none" lIns="45720" rIns="45720" rtlCol="0">
            <a:spAutoFit/>
          </a:bodyPr>
          <a:lstStyle/>
          <a:p>
            <a:r>
              <a:rPr lang="en-US" sz="2000" dirty="0" smtClean="0">
                <a:solidFill>
                  <a:srgbClr val="9900CC"/>
                </a:solidFill>
              </a:rPr>
              <a:t>movie name</a:t>
            </a:r>
            <a:endParaRPr lang="en-US" sz="2000" dirty="0">
              <a:solidFill>
                <a:srgbClr val="9900CC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209439" y="3000343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 =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5112988" y="3937115"/>
            <a:ext cx="1124142" cy="707886"/>
          </a:xfrm>
          <a:prstGeom prst="rect">
            <a:avLst/>
          </a:prstGeom>
          <a:solidFill>
            <a:schemeClr val="bg1"/>
          </a:solidFill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2000" dirty="0" smtClean="0">
                <a:solidFill>
                  <a:srgbClr val="9900CC"/>
                </a:solidFill>
              </a:rPr>
              <a:t>character name</a:t>
            </a:r>
            <a:endParaRPr lang="en-US" sz="2000" dirty="0">
              <a:solidFill>
                <a:srgbClr val="99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263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Spoken Language Understanding (SLU)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78" y="4290369"/>
            <a:ext cx="8216347" cy="1922172"/>
          </a:xfrm>
        </p:spPr>
        <p:txBody>
          <a:bodyPr>
            <a:normAutofit/>
          </a:bodyPr>
          <a:lstStyle/>
          <a:p>
            <a:r>
              <a:rPr lang="en-US" b="1" dirty="0" smtClean="0"/>
              <a:t>Input:</a:t>
            </a:r>
            <a:r>
              <a:rPr lang="en-US" dirty="0" smtClean="0"/>
              <a:t> Transcribed query</a:t>
            </a:r>
            <a:br>
              <a:rPr lang="en-US" dirty="0" smtClean="0"/>
            </a:br>
            <a:r>
              <a:rPr lang="en-US" dirty="0" smtClean="0"/>
              <a:t>	(e.g., </a:t>
            </a:r>
            <a:r>
              <a:rPr lang="en-US" i="1" dirty="0" smtClean="0"/>
              <a:t>“Who played Jake Sully in Avatar”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b="1" dirty="0" smtClean="0"/>
              <a:t>Output: </a:t>
            </a:r>
            <a:r>
              <a:rPr lang="en-US" dirty="0" smtClean="0"/>
              <a:t>Semantic information</a:t>
            </a:r>
            <a:br>
              <a:rPr lang="en-US" dirty="0" smtClean="0"/>
            </a:br>
            <a:r>
              <a:rPr lang="en-US" dirty="0" smtClean="0"/>
              <a:t>	(e.g., dialog acts, slot values, </a:t>
            </a:r>
            <a:r>
              <a:rPr lang="en-US" b="1" dirty="0" smtClean="0"/>
              <a:t>relations</a:t>
            </a:r>
            <a:r>
              <a:rPr lang="en-US" dirty="0" smtClean="0"/>
              <a:t>)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196790" y="1518194"/>
            <a:ext cx="1666677" cy="6697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Speech Recognition</a:t>
            </a:r>
            <a:endParaRPr lang="en-US" sz="2000" dirty="0"/>
          </a:p>
        </p:txBody>
      </p:sp>
      <p:sp>
        <p:nvSpPr>
          <p:cNvPr id="5" name="Rounded Rectangle 4"/>
          <p:cNvSpPr/>
          <p:nvPr/>
        </p:nvSpPr>
        <p:spPr>
          <a:xfrm>
            <a:off x="3541550" y="1518194"/>
            <a:ext cx="2234313" cy="66970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Spoken Language Understanding</a:t>
            </a:r>
            <a:endParaRPr lang="en-US" sz="20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6270443" y="2303161"/>
            <a:ext cx="1850253" cy="6697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Dialog Management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3541550" y="3170551"/>
            <a:ext cx="2234313" cy="6697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Natural Language Generation</a:t>
            </a:r>
            <a:endParaRPr lang="en-US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1196789" y="3170551"/>
            <a:ext cx="1666677" cy="6697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Speech Synthesis</a:t>
            </a:r>
            <a:endParaRPr lang="en-US" sz="2000" dirty="0"/>
          </a:p>
        </p:txBody>
      </p:sp>
      <p:cxnSp>
        <p:nvCxnSpPr>
          <p:cNvPr id="10" name="Straight Arrow Connector 9"/>
          <p:cNvCxnSpPr>
            <a:stCxn id="4" idx="3"/>
            <a:endCxn id="5" idx="1"/>
          </p:cNvCxnSpPr>
          <p:nvPr/>
        </p:nvCxnSpPr>
        <p:spPr>
          <a:xfrm>
            <a:off x="2863467" y="1853045"/>
            <a:ext cx="6780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5" idx="3"/>
            <a:endCxn id="6" idx="0"/>
          </p:cNvCxnSpPr>
          <p:nvPr/>
        </p:nvCxnSpPr>
        <p:spPr>
          <a:xfrm>
            <a:off x="5775863" y="1853045"/>
            <a:ext cx="1419707" cy="45011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6" idx="2"/>
            <a:endCxn id="7" idx="3"/>
          </p:cNvCxnSpPr>
          <p:nvPr/>
        </p:nvCxnSpPr>
        <p:spPr>
          <a:xfrm rot="5400000">
            <a:off x="6219447" y="2529279"/>
            <a:ext cx="532540" cy="141970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1"/>
            <a:endCxn id="8" idx="3"/>
          </p:cNvCxnSpPr>
          <p:nvPr/>
        </p:nvCxnSpPr>
        <p:spPr>
          <a:xfrm flipH="1">
            <a:off x="2863466" y="3505402"/>
            <a:ext cx="67808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7483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Inferring </a:t>
            </a:r>
            <a:r>
              <a:rPr lang="en-US" dirty="0" smtClean="0"/>
              <a:t>Implicit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78" y="5233641"/>
            <a:ext cx="8216347" cy="969140"/>
          </a:xfrm>
        </p:spPr>
        <p:txBody>
          <a:bodyPr/>
          <a:lstStyle/>
          <a:p>
            <a:r>
              <a:rPr lang="en-US" dirty="0" smtClean="0"/>
              <a:t>Sometimes the entity e is absent from the query.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821883" y="1632312"/>
            <a:ext cx="1089211" cy="48409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Avatar</a:t>
            </a:r>
            <a:endParaRPr lang="en-US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716743" y="2854870"/>
            <a:ext cx="1299490" cy="6910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Jame</a:t>
            </a:r>
            <a:r>
              <a:rPr lang="en-US" sz="2000" dirty="0" smtClean="0"/>
              <a:t>s Cameron</a:t>
            </a:r>
            <a:endParaRPr lang="en-US" sz="2000" dirty="0"/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 flipH="1">
            <a:off x="2366488" y="2116406"/>
            <a:ext cx="1" cy="7384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24379" y="2245797"/>
            <a:ext cx="884216" cy="400110"/>
          </a:xfrm>
          <a:prstGeom prst="rect">
            <a:avLst/>
          </a:prstGeom>
          <a:solidFill>
            <a:schemeClr val="bg1"/>
          </a:solidFill>
        </p:spPr>
        <p:txBody>
          <a:bodyPr wrap="none" lIns="45720" rIns="45720" rtlCol="0">
            <a:spAutoFit/>
          </a:bodyPr>
          <a:lstStyle/>
          <a:p>
            <a:r>
              <a:rPr lang="en-US" sz="2000" dirty="0" smtClean="0"/>
              <a:t>director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3313525" y="4549257"/>
            <a:ext cx="4235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Who directed the movie Avatar</a:t>
            </a:r>
            <a:endParaRPr lang="en-US" sz="2400" dirty="0">
              <a:solidFill>
                <a:srgbClr val="9900CC"/>
              </a:solidFill>
            </a:endParaRPr>
          </a:p>
        </p:txBody>
      </p:sp>
      <p:cxnSp>
        <p:nvCxnSpPr>
          <p:cNvPr id="21" name="Elbow Connector 20"/>
          <p:cNvCxnSpPr>
            <a:stCxn id="5" idx="2"/>
            <a:endCxn id="19" idx="1"/>
          </p:cNvCxnSpPr>
          <p:nvPr/>
        </p:nvCxnSpPr>
        <p:spPr>
          <a:xfrm rot="16200000" flipH="1">
            <a:off x="2222926" y="3689491"/>
            <a:ext cx="1234160" cy="94703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86919" y="3683145"/>
            <a:ext cx="1759136" cy="400110"/>
          </a:xfrm>
          <a:prstGeom prst="rect">
            <a:avLst/>
          </a:prstGeom>
          <a:solidFill>
            <a:schemeClr val="bg1"/>
          </a:solidFill>
        </p:spPr>
        <p:txBody>
          <a:bodyPr wrap="none" lIns="45720" rIns="45720" rtlCol="0">
            <a:spAutoFit/>
          </a:bodyPr>
          <a:lstStyle/>
          <a:p>
            <a:r>
              <a:rPr lang="en-US" sz="2000" dirty="0" smtClean="0"/>
              <a:t>mined from QCL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1141971" y="3014372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 =</a:t>
            </a:r>
            <a:endParaRPr lang="en-US" sz="2000" dirty="0"/>
          </a:p>
        </p:txBody>
      </p:sp>
      <p:cxnSp>
        <p:nvCxnSpPr>
          <p:cNvPr id="12" name="Elbow Connector 11"/>
          <p:cNvCxnSpPr>
            <a:stCxn id="5" idx="3"/>
            <a:endCxn id="19" idx="0"/>
          </p:cNvCxnSpPr>
          <p:nvPr/>
        </p:nvCxnSpPr>
        <p:spPr>
          <a:xfrm>
            <a:off x="3016233" y="3200400"/>
            <a:ext cx="2415204" cy="13488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31437" y="3070632"/>
            <a:ext cx="381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∉</a:t>
            </a:r>
          </a:p>
        </p:txBody>
      </p:sp>
    </p:spTree>
    <p:extLst>
      <p:ext uri="{BB962C8B-B14F-4D97-AF65-F5344CB8AC3E}">
        <p14:creationId xmlns:p14="http://schemas.microsoft.com/office/powerpoint/2010/main" val="1532712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Inferring </a:t>
            </a:r>
            <a:r>
              <a:rPr lang="en-US" dirty="0" smtClean="0"/>
              <a:t>Implicit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78" y="5233641"/>
            <a:ext cx="8216347" cy="969140"/>
          </a:xfrm>
        </p:spPr>
        <p:txBody>
          <a:bodyPr/>
          <a:lstStyle/>
          <a:p>
            <a:r>
              <a:rPr lang="en-US" b="1" dirty="0" smtClean="0"/>
              <a:t>Idea: </a:t>
            </a:r>
            <a:r>
              <a:rPr lang="en-US" dirty="0" smtClean="0"/>
              <a:t>If the entity e is absent from the query, then we infer that e is the object of an implicit relation.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821883" y="1632312"/>
            <a:ext cx="1089211" cy="48409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Avatar</a:t>
            </a:r>
            <a:endParaRPr lang="en-US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716743" y="2854870"/>
            <a:ext cx="1299490" cy="6910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Jame</a:t>
            </a:r>
            <a:r>
              <a:rPr lang="en-US" sz="2000" dirty="0" smtClean="0"/>
              <a:t>s Cameron</a:t>
            </a:r>
            <a:endParaRPr lang="en-US" sz="2000" dirty="0"/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 flipH="1">
            <a:off x="2366488" y="2116406"/>
            <a:ext cx="1" cy="7384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24379" y="2245797"/>
            <a:ext cx="884216" cy="400110"/>
          </a:xfrm>
          <a:prstGeom prst="rect">
            <a:avLst/>
          </a:prstGeom>
          <a:solidFill>
            <a:schemeClr val="bg1"/>
          </a:solidFill>
        </p:spPr>
        <p:txBody>
          <a:bodyPr wrap="none" lIns="45720" rIns="45720" rtlCol="0">
            <a:spAutoFit/>
          </a:bodyPr>
          <a:lstStyle/>
          <a:p>
            <a:r>
              <a:rPr lang="en-US" sz="2000" dirty="0" smtClean="0"/>
              <a:t>director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3313525" y="4549257"/>
            <a:ext cx="4235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Who directed the movie Avatar</a:t>
            </a:r>
            <a:endParaRPr lang="en-US" sz="2400" dirty="0">
              <a:solidFill>
                <a:srgbClr val="9900CC"/>
              </a:solidFill>
            </a:endParaRPr>
          </a:p>
        </p:txBody>
      </p:sp>
      <p:cxnSp>
        <p:nvCxnSpPr>
          <p:cNvPr id="21" name="Elbow Connector 20"/>
          <p:cNvCxnSpPr>
            <a:stCxn id="5" idx="2"/>
            <a:endCxn id="19" idx="1"/>
          </p:cNvCxnSpPr>
          <p:nvPr/>
        </p:nvCxnSpPr>
        <p:spPr>
          <a:xfrm rot="16200000" flipH="1">
            <a:off x="2222926" y="3689491"/>
            <a:ext cx="1234160" cy="94703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86919" y="3683145"/>
            <a:ext cx="1759136" cy="400110"/>
          </a:xfrm>
          <a:prstGeom prst="rect">
            <a:avLst/>
          </a:prstGeom>
          <a:solidFill>
            <a:schemeClr val="bg1"/>
          </a:solidFill>
        </p:spPr>
        <p:txBody>
          <a:bodyPr wrap="none" lIns="45720" rIns="45720" rtlCol="0">
            <a:spAutoFit/>
          </a:bodyPr>
          <a:lstStyle/>
          <a:p>
            <a:r>
              <a:rPr lang="en-US" sz="2000" dirty="0" smtClean="0"/>
              <a:t>mined from QCL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1141971" y="3014372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 =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730927" y="4170636"/>
            <a:ext cx="1267398" cy="400110"/>
          </a:xfrm>
          <a:prstGeom prst="rect">
            <a:avLst/>
          </a:prstGeom>
          <a:solidFill>
            <a:schemeClr val="bg1"/>
          </a:solidFill>
        </p:spPr>
        <p:txBody>
          <a:bodyPr wrap="none" lIns="45720" rIns="45720" rtlCol="0">
            <a:spAutoFit/>
          </a:bodyPr>
          <a:lstStyle/>
          <a:p>
            <a:r>
              <a:rPr lang="en-US" sz="2000" dirty="0" smtClean="0">
                <a:solidFill>
                  <a:srgbClr val="FF9900"/>
                </a:solidFill>
              </a:rPr>
              <a:t>directed by</a:t>
            </a:r>
            <a:endParaRPr lang="en-US" sz="2000" dirty="0">
              <a:solidFill>
                <a:srgbClr val="FF9900"/>
              </a:solidFill>
            </a:endParaRPr>
          </a:p>
        </p:txBody>
      </p:sp>
      <p:cxnSp>
        <p:nvCxnSpPr>
          <p:cNvPr id="13" name="Elbow Connector 12"/>
          <p:cNvCxnSpPr>
            <a:stCxn id="5" idx="3"/>
            <a:endCxn id="19" idx="0"/>
          </p:cNvCxnSpPr>
          <p:nvPr/>
        </p:nvCxnSpPr>
        <p:spPr>
          <a:xfrm>
            <a:off x="3016233" y="3200400"/>
            <a:ext cx="2415204" cy="13488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31437" y="3070632"/>
            <a:ext cx="38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∉</a:t>
            </a:r>
          </a:p>
        </p:txBody>
      </p:sp>
    </p:spTree>
    <p:extLst>
      <p:ext uri="{BB962C8B-B14F-4D97-AF65-F5344CB8AC3E}">
        <p14:creationId xmlns:p14="http://schemas.microsoft.com/office/powerpoint/2010/main" val="376279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Inferring </a:t>
            </a:r>
            <a:r>
              <a:rPr lang="en-US" dirty="0" smtClean="0"/>
              <a:t>Implicit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78" y="5233641"/>
            <a:ext cx="8216347" cy="969140"/>
          </a:xfrm>
        </p:spPr>
        <p:txBody>
          <a:bodyPr/>
          <a:lstStyle/>
          <a:p>
            <a:r>
              <a:rPr lang="en-US" b="1" dirty="0" smtClean="0"/>
              <a:t>Bonus: </a:t>
            </a:r>
            <a:r>
              <a:rPr lang="en-US" dirty="0" smtClean="0"/>
              <a:t>By collapsing entities related to e into placeholders, we get </a:t>
            </a:r>
            <a:r>
              <a:rPr lang="en-US" b="1" dirty="0" smtClean="0"/>
              <a:t>generic patterns </a:t>
            </a:r>
            <a:r>
              <a:rPr lang="en-US" dirty="0" smtClean="0"/>
              <a:t>for implicit relations.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821883" y="1632312"/>
            <a:ext cx="1089211" cy="48409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Avatar</a:t>
            </a:r>
            <a:endParaRPr lang="en-US" sz="20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716743" y="2854870"/>
            <a:ext cx="1299490" cy="6910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Jame</a:t>
            </a:r>
            <a:r>
              <a:rPr lang="en-US" sz="2000" dirty="0" smtClean="0"/>
              <a:t>s Cameron</a:t>
            </a:r>
            <a:endParaRPr lang="en-US" sz="2000" dirty="0"/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 flipH="1">
            <a:off x="2366488" y="2116406"/>
            <a:ext cx="1" cy="7384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24379" y="2245797"/>
            <a:ext cx="884216" cy="400110"/>
          </a:xfrm>
          <a:prstGeom prst="rect">
            <a:avLst/>
          </a:prstGeom>
          <a:solidFill>
            <a:schemeClr val="bg1"/>
          </a:solidFill>
        </p:spPr>
        <p:txBody>
          <a:bodyPr wrap="none" lIns="45720" rIns="45720" rtlCol="0">
            <a:spAutoFit/>
          </a:bodyPr>
          <a:lstStyle/>
          <a:p>
            <a:r>
              <a:rPr lang="en-US" sz="2000" dirty="0" smtClean="0"/>
              <a:t>director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3313525" y="4549257"/>
            <a:ext cx="4235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Who directed the movie </a:t>
            </a:r>
            <a:r>
              <a:rPr lang="en-US" sz="2400" dirty="0" smtClean="0">
                <a:solidFill>
                  <a:schemeClr val="bg1">
                    <a:lumMod val="65000"/>
                  </a:schemeClr>
                </a:solidFill>
              </a:rPr>
              <a:t>[film]</a:t>
            </a:r>
            <a:endParaRPr lang="en-US" sz="240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1" name="Elbow Connector 20"/>
          <p:cNvCxnSpPr>
            <a:stCxn id="5" idx="2"/>
            <a:endCxn id="19" idx="1"/>
          </p:cNvCxnSpPr>
          <p:nvPr/>
        </p:nvCxnSpPr>
        <p:spPr>
          <a:xfrm rot="16200000" flipH="1">
            <a:off x="2222926" y="3689491"/>
            <a:ext cx="1234160" cy="94703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86919" y="3683145"/>
            <a:ext cx="1759136" cy="400110"/>
          </a:xfrm>
          <a:prstGeom prst="rect">
            <a:avLst/>
          </a:prstGeom>
          <a:solidFill>
            <a:schemeClr val="bg1"/>
          </a:solidFill>
        </p:spPr>
        <p:txBody>
          <a:bodyPr wrap="none" lIns="45720" rIns="45720" rtlCol="0">
            <a:spAutoFit/>
          </a:bodyPr>
          <a:lstStyle/>
          <a:p>
            <a:r>
              <a:rPr lang="en-US" sz="2000" dirty="0" smtClean="0"/>
              <a:t>mined from QCL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1141971" y="3014372"/>
            <a:ext cx="554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e =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730927" y="4170636"/>
            <a:ext cx="1267398" cy="400110"/>
          </a:xfrm>
          <a:prstGeom prst="rect">
            <a:avLst/>
          </a:prstGeom>
          <a:solidFill>
            <a:schemeClr val="bg1"/>
          </a:solidFill>
        </p:spPr>
        <p:txBody>
          <a:bodyPr wrap="none" lIns="45720" rIns="45720" rtlCol="0">
            <a:spAutoFit/>
          </a:bodyPr>
          <a:lstStyle/>
          <a:p>
            <a:r>
              <a:rPr lang="en-US" sz="2000" dirty="0" smtClean="0">
                <a:solidFill>
                  <a:srgbClr val="FF9900"/>
                </a:solidFill>
              </a:rPr>
              <a:t>directed by</a:t>
            </a:r>
            <a:endParaRPr lang="en-US" sz="2000" dirty="0">
              <a:solidFill>
                <a:srgbClr val="FF9900"/>
              </a:solidFill>
            </a:endParaRPr>
          </a:p>
        </p:txBody>
      </p:sp>
      <p:cxnSp>
        <p:nvCxnSpPr>
          <p:cNvPr id="13" name="Elbow Connector 12"/>
          <p:cNvCxnSpPr>
            <a:stCxn id="5" idx="3"/>
            <a:endCxn id="19" idx="0"/>
          </p:cNvCxnSpPr>
          <p:nvPr/>
        </p:nvCxnSpPr>
        <p:spPr>
          <a:xfrm>
            <a:off x="3016233" y="3200400"/>
            <a:ext cx="2415204" cy="134885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31437" y="3070632"/>
            <a:ext cx="38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∉</a:t>
            </a:r>
          </a:p>
        </p:txBody>
      </p:sp>
    </p:spTree>
    <p:extLst>
      <p:ext uri="{BB962C8B-B14F-4D97-AF65-F5344CB8AC3E}">
        <p14:creationId xmlns:p14="http://schemas.microsoft.com/office/powerpoint/2010/main" val="1476125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Inferring </a:t>
            </a:r>
            <a:r>
              <a:rPr lang="en-US" dirty="0" smtClean="0"/>
              <a:t>Implicit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78" y="5233641"/>
            <a:ext cx="8216347" cy="969140"/>
          </a:xfrm>
        </p:spPr>
        <p:txBody>
          <a:bodyPr/>
          <a:lstStyle/>
          <a:p>
            <a:r>
              <a:rPr lang="en-US" b="1" dirty="0" smtClean="0"/>
              <a:t>Bonus: </a:t>
            </a:r>
            <a:r>
              <a:rPr lang="en-US" dirty="0" smtClean="0"/>
              <a:t>By collapsing entities related to e into placeholders, we get </a:t>
            </a:r>
            <a:r>
              <a:rPr lang="en-US" b="1" dirty="0" smtClean="0"/>
              <a:t>generic patterns </a:t>
            </a:r>
            <a:r>
              <a:rPr lang="en-US" dirty="0" smtClean="0"/>
              <a:t>for implicit relations.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836708"/>
              </p:ext>
            </p:extLst>
          </p:nvPr>
        </p:nvGraphicFramePr>
        <p:xfrm>
          <a:off x="1266068" y="2172093"/>
          <a:ext cx="6638366" cy="2286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319183"/>
                <a:gridCol w="331918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directed by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acted by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director</a:t>
                      </a:r>
                      <a:r>
                        <a:rPr lang="en-US" sz="2400" baseline="0" dirty="0" smtClean="0"/>
                        <a:t> of </a:t>
                      </a:r>
                      <a:r>
                        <a:rPr lang="en-US" sz="2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[film]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[profession]</a:t>
                      </a:r>
                      <a:r>
                        <a:rPr lang="en-US" sz="2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smtClean="0"/>
                        <a:t>in </a:t>
                      </a:r>
                      <a:r>
                        <a:rPr lang="en-US" sz="2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[film]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who directed </a:t>
                      </a:r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[film]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[character]</a:t>
                      </a:r>
                      <a:r>
                        <a:rPr lang="en-US" sz="2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en-US" sz="2400" baseline="0" dirty="0" smtClean="0"/>
                        <a:t>from </a:t>
                      </a:r>
                      <a:r>
                        <a:rPr lang="en-US" sz="2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[film]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[film] </a:t>
                      </a:r>
                      <a:r>
                        <a:rPr lang="en-US" sz="2400" dirty="0" smtClean="0"/>
                        <a:t>the movie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who</a:t>
                      </a:r>
                      <a:r>
                        <a:rPr lang="en-US" sz="2400" baseline="0" dirty="0" smtClean="0"/>
                        <a:t> played </a:t>
                      </a:r>
                      <a:r>
                        <a:rPr lang="en-US" sz="2400" baseline="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[character]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[film]</a:t>
                      </a:r>
                      <a:r>
                        <a:rPr lang="en-US" sz="2400" dirty="0" smtClean="0"/>
                        <a:t> director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cast of </a:t>
                      </a:r>
                      <a:r>
                        <a:rPr lang="en-US" sz="24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[film]</a:t>
                      </a:r>
                      <a:endParaRPr lang="en-US" sz="24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87877" y="1560861"/>
            <a:ext cx="39947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Example Frequent Patterns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83424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Mine queries related to the entities of interest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Infer explicit and implicit relations in the mined </a:t>
            </a:r>
            <a:r>
              <a:rPr lang="en-US" dirty="0" smtClean="0">
                <a:solidFill>
                  <a:schemeClr val="accent1"/>
                </a:solidFill>
              </a:rPr>
              <a:t>queries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(produces 2 datasets: </a:t>
            </a:r>
            <a:r>
              <a:rPr lang="en-US" dirty="0" smtClean="0">
                <a:solidFill>
                  <a:srgbClr val="9900CC"/>
                </a:solidFill>
              </a:rPr>
              <a:t>D</a:t>
            </a:r>
            <a:r>
              <a:rPr lang="en-US" baseline="-25000" dirty="0" smtClean="0">
                <a:solidFill>
                  <a:srgbClr val="9900CC"/>
                </a:solidFill>
              </a:rPr>
              <a:t>E</a:t>
            </a:r>
            <a:r>
              <a:rPr lang="en-US" dirty="0" smtClean="0"/>
              <a:t> for inferred explicit relations and </a:t>
            </a:r>
            <a:r>
              <a:rPr lang="en-US" dirty="0" smtClean="0">
                <a:solidFill>
                  <a:srgbClr val="FF9900"/>
                </a:solidFill>
              </a:rPr>
              <a:t>D</a:t>
            </a:r>
            <a:r>
              <a:rPr lang="en-US" baseline="-25000" dirty="0" smtClean="0">
                <a:solidFill>
                  <a:srgbClr val="FF9900"/>
                </a:solidFill>
              </a:rPr>
              <a:t>I</a:t>
            </a:r>
            <a:r>
              <a:rPr lang="en-US" dirty="0" smtClean="0"/>
              <a:t> for inferred implicit relations)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annotated queries to train a classifier</a:t>
            </a:r>
          </a:p>
        </p:txBody>
      </p:sp>
    </p:spTree>
    <p:extLst>
      <p:ext uri="{BB962C8B-B14F-4D97-AF65-F5344CB8AC3E}">
        <p14:creationId xmlns:p14="http://schemas.microsoft.com/office/powerpoint/2010/main" val="101303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78" y="1272209"/>
            <a:ext cx="8216347" cy="487309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Mine queries related to the entities of interest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Infer explicit and implicit relations in the mined </a:t>
            </a:r>
            <a:r>
              <a:rPr lang="en-US" dirty="0" smtClean="0"/>
              <a:t>queries</a:t>
            </a:r>
            <a:br>
              <a:rPr lang="en-US" dirty="0" smtClean="0"/>
            </a:br>
            <a:r>
              <a:rPr lang="en-US" dirty="0" smtClean="0"/>
              <a:t>(produces 2 datasets: </a:t>
            </a:r>
            <a:r>
              <a:rPr lang="en-US" dirty="0" smtClean="0">
                <a:solidFill>
                  <a:srgbClr val="9900CC"/>
                </a:solidFill>
              </a:rPr>
              <a:t>D</a:t>
            </a:r>
            <a:r>
              <a:rPr lang="en-US" baseline="-25000" dirty="0" smtClean="0">
                <a:solidFill>
                  <a:srgbClr val="9900CC"/>
                </a:solidFill>
              </a:rPr>
              <a:t>E</a:t>
            </a:r>
            <a:r>
              <a:rPr lang="en-US" dirty="0" smtClean="0"/>
              <a:t> for inferred explicit relations and </a:t>
            </a:r>
            <a:r>
              <a:rPr lang="en-US" dirty="0" smtClean="0">
                <a:solidFill>
                  <a:srgbClr val="FF9900"/>
                </a:solidFill>
              </a:rPr>
              <a:t>D</a:t>
            </a:r>
            <a:r>
              <a:rPr lang="en-US" baseline="-25000" dirty="0" smtClean="0">
                <a:solidFill>
                  <a:srgbClr val="FF9900"/>
                </a:solidFill>
              </a:rPr>
              <a:t>I</a:t>
            </a:r>
            <a:r>
              <a:rPr lang="en-US" dirty="0" smtClean="0"/>
              <a:t> for inferred implicit relations)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Use the annotated queries to train a </a:t>
            </a:r>
            <a:r>
              <a:rPr lang="en-US" dirty="0" smtClean="0">
                <a:solidFill>
                  <a:srgbClr val="0070C0"/>
                </a:solidFill>
              </a:rPr>
              <a:t>classifier</a:t>
            </a:r>
          </a:p>
          <a:p>
            <a:pPr marL="730123" lvl="1" indent="-571500">
              <a:buFont typeface="+mj-lt"/>
              <a:buAutoNum type="romanLcPeriod"/>
            </a:pPr>
            <a:r>
              <a:rPr lang="en-US" sz="2600" dirty="0" smtClean="0"/>
              <a:t>Train an implicit relation classifier on </a:t>
            </a:r>
            <a:r>
              <a:rPr lang="en-US" sz="2600" dirty="0">
                <a:solidFill>
                  <a:srgbClr val="FF9900"/>
                </a:solidFill>
              </a:rPr>
              <a:t>D</a:t>
            </a:r>
            <a:r>
              <a:rPr lang="en-US" sz="2600" baseline="-25000" dirty="0">
                <a:solidFill>
                  <a:srgbClr val="FF9900"/>
                </a:solidFill>
              </a:rPr>
              <a:t>I</a:t>
            </a:r>
            <a:r>
              <a:rPr lang="en-US" sz="2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sz="2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730123" lvl="1" indent="-571500">
              <a:buFont typeface="+mj-lt"/>
              <a:buAutoNum type="romanLcPeriod"/>
            </a:pP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Apply the implicit relation classifier on queries in </a:t>
            </a:r>
            <a:r>
              <a:rPr lang="en-US" sz="2600" dirty="0">
                <a:solidFill>
                  <a:srgbClr val="9900CC"/>
                </a:solidFill>
              </a:rPr>
              <a:t>D</a:t>
            </a:r>
            <a:r>
              <a:rPr lang="en-US" sz="2600" baseline="-25000" dirty="0">
                <a:solidFill>
                  <a:srgbClr val="9900CC"/>
                </a:solidFill>
              </a:rPr>
              <a:t>E</a:t>
            </a: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and augment the predicted implicit relations to</a:t>
            </a:r>
            <a:r>
              <a:rPr lang="en-US" sz="2600" dirty="0">
                <a:solidFill>
                  <a:srgbClr val="9900CC"/>
                </a:solidFill>
              </a:rPr>
              <a:t> </a:t>
            </a:r>
            <a:r>
              <a:rPr lang="en-US" sz="2600" dirty="0" smtClean="0">
                <a:solidFill>
                  <a:srgbClr val="9900CC"/>
                </a:solidFill>
              </a:rPr>
              <a:t>D</a:t>
            </a:r>
            <a:r>
              <a:rPr lang="en-US" sz="2600" baseline="-25000" dirty="0" smtClean="0">
                <a:solidFill>
                  <a:srgbClr val="9900CC"/>
                </a:solidFill>
              </a:rPr>
              <a:t>E</a:t>
            </a:r>
            <a:endParaRPr lang="en-US" sz="2600" dirty="0" smtClean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730123" lvl="1" indent="-571500">
              <a:buFont typeface="+mj-lt"/>
              <a:buAutoNum type="romanLcPeriod"/>
            </a:pPr>
            <a:r>
              <a:rPr lang="en-US" sz="2600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Train a final classifier on the augmented </a:t>
            </a:r>
            <a:r>
              <a:rPr lang="en-US" sz="2600" dirty="0" smtClean="0">
                <a:solidFill>
                  <a:srgbClr val="9900CC"/>
                </a:solidFill>
              </a:rPr>
              <a:t>D</a:t>
            </a:r>
            <a:r>
              <a:rPr lang="en-US" sz="2600" baseline="-25000" dirty="0" smtClean="0">
                <a:solidFill>
                  <a:srgbClr val="9900CC"/>
                </a:solidFill>
              </a:rPr>
              <a:t>E</a:t>
            </a:r>
            <a:endParaRPr lang="en-US" sz="2600" dirty="0" smtClean="0"/>
          </a:p>
          <a:p>
            <a:pPr marL="158623" lvl="1" indent="0">
              <a:buNone/>
            </a:pP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(Classifiers are multiclass 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</a:rPr>
              <a:t>multilabel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 linear classifiers trained using </a:t>
            </a:r>
            <a:r>
              <a:rPr lang="en-US" sz="2600" dirty="0" err="1" smtClean="0">
                <a:solidFill>
                  <a:schemeClr val="bg1">
                    <a:lumMod val="50000"/>
                  </a:schemeClr>
                </a:solidFill>
              </a:rPr>
              <a:t>AdaBoost</a:t>
            </a:r>
            <a:r>
              <a:rPr lang="en-US" sz="2600" dirty="0" smtClean="0">
                <a:solidFill>
                  <a:schemeClr val="bg1">
                    <a:lumMod val="50000"/>
                  </a:schemeClr>
                </a:solidFill>
              </a:rPr>
              <a:t> on decision tree stumps.)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10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78" y="1272209"/>
            <a:ext cx="8216347" cy="1834061"/>
          </a:xfrm>
        </p:spPr>
        <p:txBody>
          <a:bodyPr/>
          <a:lstStyle/>
          <a:p>
            <a:r>
              <a:rPr lang="en-US" b="1" dirty="0" smtClean="0"/>
              <a:t>Dataset:</a:t>
            </a:r>
          </a:p>
          <a:p>
            <a:pPr lvl="1"/>
            <a:r>
              <a:rPr lang="en-US" sz="2600" dirty="0" smtClean="0"/>
              <a:t>Movie </a:t>
            </a:r>
            <a:r>
              <a:rPr lang="en-US" sz="2600" dirty="0"/>
              <a:t>domain </a:t>
            </a:r>
            <a:r>
              <a:rPr lang="en-US" sz="2600" dirty="0" smtClean="0"/>
              <a:t>relation </a:t>
            </a:r>
            <a:r>
              <a:rPr lang="en-US" sz="2600" dirty="0"/>
              <a:t>dataset </a:t>
            </a:r>
            <a:r>
              <a:rPr lang="en-US" sz="1800" dirty="0"/>
              <a:t>(</a:t>
            </a:r>
            <a:r>
              <a:rPr lang="en-US" sz="1800" dirty="0" err="1" smtClean="0"/>
              <a:t>Hakkani-Tür</a:t>
            </a:r>
            <a:r>
              <a:rPr lang="en-US" sz="1800" dirty="0" smtClean="0"/>
              <a:t> et al., 2014)</a:t>
            </a:r>
          </a:p>
          <a:p>
            <a:pPr lvl="2"/>
            <a:r>
              <a:rPr lang="en-US" sz="2600" dirty="0" smtClean="0"/>
              <a:t>3338 training / 1084 test</a:t>
            </a:r>
          </a:p>
          <a:p>
            <a:pPr lvl="1"/>
            <a:r>
              <a:rPr lang="en-US" sz="2600" dirty="0" smtClean="0"/>
              <a:t>Features: n-grams + weighted gazetteers</a:t>
            </a:r>
          </a:p>
        </p:txBody>
      </p:sp>
    </p:spTree>
    <p:extLst>
      <p:ext uri="{BB962C8B-B14F-4D97-AF65-F5344CB8AC3E}">
        <p14:creationId xmlns:p14="http://schemas.microsoft.com/office/powerpoint/2010/main" val="484921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3543209"/>
              </p:ext>
            </p:extLst>
          </p:nvPr>
        </p:nvGraphicFramePr>
        <p:xfrm>
          <a:off x="1186361" y="1379164"/>
          <a:ext cx="6797781" cy="2743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10924"/>
                <a:gridCol w="3440592"/>
                <a:gridCol w="1446265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Classifier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Micro</a:t>
                      </a:r>
                      <a:r>
                        <a:rPr lang="en-US" sz="2400" baseline="0" dirty="0" smtClean="0"/>
                        <a:t> F1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Majority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27.6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Chen et al., SLT 2014 (also unsupervised)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43.3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sz="2400" dirty="0" smtClean="0"/>
                        <a:t>Mine</a:t>
                      </a:r>
                      <a:r>
                        <a:rPr lang="en-US" sz="2400" baseline="0" dirty="0" smtClean="0"/>
                        <a:t> queries with </a:t>
                      </a:r>
                      <a:r>
                        <a:rPr lang="en-US" sz="2400" dirty="0" smtClean="0"/>
                        <a:t>URLs from KG</a:t>
                      </a:r>
                      <a:endParaRPr 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trained on </a:t>
                      </a:r>
                      <a:r>
                        <a:rPr lang="en-US" sz="2400" dirty="0" smtClean="0">
                          <a:solidFill>
                            <a:srgbClr val="9900CC"/>
                          </a:solidFill>
                        </a:rPr>
                        <a:t>D</a:t>
                      </a:r>
                      <a:r>
                        <a:rPr lang="en-US" sz="2400" baseline="-25000" dirty="0" smtClean="0">
                          <a:solidFill>
                            <a:srgbClr val="9900CC"/>
                          </a:solidFill>
                        </a:rPr>
                        <a:t>E</a:t>
                      </a:r>
                      <a:r>
                        <a:rPr lang="en-US" sz="2400" baseline="0" dirty="0" smtClean="0"/>
                        <a:t> only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42.7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trained on </a:t>
                      </a:r>
                      <a:r>
                        <a:rPr lang="en-US" sz="2400" dirty="0" smtClean="0">
                          <a:solidFill>
                            <a:srgbClr val="FF9900"/>
                          </a:solidFill>
                        </a:rPr>
                        <a:t>D</a:t>
                      </a:r>
                      <a:r>
                        <a:rPr lang="en-US" sz="2400" baseline="-25000" dirty="0" smtClean="0">
                          <a:solidFill>
                            <a:srgbClr val="FF9900"/>
                          </a:solidFill>
                        </a:rPr>
                        <a:t>I</a:t>
                      </a:r>
                      <a:r>
                        <a:rPr lang="en-US" sz="2400" dirty="0" smtClean="0"/>
                        <a:t> only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29.3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final classifier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55.5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477079" y="4454605"/>
            <a:ext cx="8216347" cy="170089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5425" indent="-225425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Both datasets (</a:t>
            </a:r>
            <a:r>
              <a:rPr lang="en-US" sz="2400" dirty="0">
                <a:solidFill>
                  <a:srgbClr val="9900CC"/>
                </a:solidFill>
              </a:rPr>
              <a:t>D</a:t>
            </a:r>
            <a:r>
              <a:rPr lang="en-US" sz="2400" baseline="-25000" dirty="0">
                <a:solidFill>
                  <a:srgbClr val="9900CC"/>
                </a:solidFill>
              </a:rPr>
              <a:t>E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sz="2400" dirty="0" smtClean="0">
                <a:solidFill>
                  <a:srgbClr val="FF9900"/>
                </a:solidFill>
              </a:rPr>
              <a:t>D</a:t>
            </a:r>
            <a:r>
              <a:rPr lang="en-US" sz="2400" baseline="-25000" dirty="0" smtClean="0">
                <a:solidFill>
                  <a:srgbClr val="FF9900"/>
                </a:solidFill>
              </a:rPr>
              <a:t>I</a:t>
            </a:r>
            <a:r>
              <a:rPr lang="en-US" dirty="0" smtClean="0"/>
              <a:t>) help boost the performance of the final classifier.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1552751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Main Results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186361" y="1379164"/>
          <a:ext cx="6797781" cy="36576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910924"/>
                <a:gridCol w="3440592"/>
                <a:gridCol w="1446265"/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Classifier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Micro</a:t>
                      </a:r>
                      <a:r>
                        <a:rPr lang="en-US" sz="2400" baseline="0" dirty="0" smtClean="0"/>
                        <a:t> F1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Majority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27.6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Chen et al., SLT </a:t>
                      </a:r>
                      <a:r>
                        <a:rPr lang="en-US" sz="2400" dirty="0" smtClean="0"/>
                        <a:t>2014 (also unsupervised)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43.3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sz="2400" dirty="0" smtClean="0"/>
                        <a:t>Mine</a:t>
                      </a:r>
                      <a:r>
                        <a:rPr lang="en-US" sz="2400" baseline="0" dirty="0" smtClean="0"/>
                        <a:t> queries with </a:t>
                      </a:r>
                      <a:r>
                        <a:rPr lang="en-US" sz="2400" dirty="0" smtClean="0"/>
                        <a:t>URLs from KG</a:t>
                      </a:r>
                      <a:endParaRPr lang="en-US" sz="240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trained on </a:t>
                      </a:r>
                      <a:r>
                        <a:rPr lang="en-US" sz="2400" dirty="0" smtClean="0">
                          <a:solidFill>
                            <a:srgbClr val="9900CC"/>
                          </a:solidFill>
                        </a:rPr>
                        <a:t>D</a:t>
                      </a:r>
                      <a:r>
                        <a:rPr lang="en-US" sz="2400" baseline="-25000" dirty="0" smtClean="0">
                          <a:solidFill>
                            <a:srgbClr val="9900CC"/>
                          </a:solidFill>
                        </a:rPr>
                        <a:t>E</a:t>
                      </a:r>
                      <a:r>
                        <a:rPr lang="en-US" sz="2400" baseline="0" dirty="0" smtClean="0"/>
                        <a:t> only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42.7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trained on </a:t>
                      </a:r>
                      <a:r>
                        <a:rPr lang="en-US" sz="2400" dirty="0" smtClean="0">
                          <a:solidFill>
                            <a:srgbClr val="FF9900"/>
                          </a:solidFill>
                        </a:rPr>
                        <a:t>D</a:t>
                      </a:r>
                      <a:r>
                        <a:rPr lang="en-US" sz="2400" baseline="-25000" dirty="0" smtClean="0">
                          <a:solidFill>
                            <a:srgbClr val="FF9900"/>
                          </a:solidFill>
                        </a:rPr>
                        <a:t>I</a:t>
                      </a:r>
                      <a:r>
                        <a:rPr lang="en-US" sz="2400" dirty="0" smtClean="0"/>
                        <a:t> only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29.3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final classifier</a:t>
                      </a:r>
                      <a:endParaRPr lang="en-US" sz="24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55.5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supervised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86.0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semi-supervised</a:t>
                      </a:r>
                      <a:r>
                        <a:rPr lang="en-US" sz="2400" baseline="0" dirty="0" smtClean="0"/>
                        <a:t> (self-training)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86.5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477079" y="5238470"/>
            <a:ext cx="8216347" cy="91703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5425" indent="-225425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bootstrapped classifier also improves the accuracy of the full supervised model.</a:t>
            </a:r>
            <a:endParaRPr lang="en-US" sz="2600" dirty="0" smtClean="0"/>
          </a:p>
        </p:txBody>
      </p:sp>
    </p:spTree>
    <p:extLst>
      <p:ext uri="{BB962C8B-B14F-4D97-AF65-F5344CB8AC3E}">
        <p14:creationId xmlns:p14="http://schemas.microsoft.com/office/powerpoint/2010/main" val="3772998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presented techniques for: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dirty="0" smtClean="0"/>
              <a:t>Mining queries </a:t>
            </a:r>
            <a:r>
              <a:rPr lang="en-US" dirty="0" smtClean="0"/>
              <a:t>related to the domain of interest.</a:t>
            </a:r>
            <a:endParaRPr lang="en-US" dirty="0"/>
          </a:p>
          <a:p>
            <a:pPr marL="658368" lvl="1" indent="-457200">
              <a:buFont typeface="+mj-lt"/>
              <a:buAutoNum type="arabicPeriod"/>
            </a:pPr>
            <a:r>
              <a:rPr lang="en-US" dirty="0" smtClean="0"/>
              <a:t> </a:t>
            </a:r>
            <a:r>
              <a:rPr lang="en-US" b="1" dirty="0" smtClean="0"/>
              <a:t>Infer </a:t>
            </a:r>
            <a:r>
              <a:rPr lang="en-US" b="1" dirty="0" smtClean="0">
                <a:solidFill>
                  <a:srgbClr val="9900CC"/>
                </a:solidFill>
              </a:rPr>
              <a:t>explicit</a:t>
            </a:r>
            <a:r>
              <a:rPr lang="en-US" dirty="0" smtClean="0">
                <a:solidFill>
                  <a:srgbClr val="9900CC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b="1" dirty="0" smtClean="0">
                <a:solidFill>
                  <a:srgbClr val="FF9900"/>
                </a:solidFill>
              </a:rPr>
              <a:t>implicit</a:t>
            </a:r>
            <a:r>
              <a:rPr lang="en-US" b="1" dirty="0" smtClean="0"/>
              <a:t> relations </a:t>
            </a:r>
            <a:r>
              <a:rPr lang="en-US" dirty="0" smtClean="0"/>
              <a:t>in the mined queries.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 smtClean="0"/>
              <a:t> Train a classifier to detect both types of relations </a:t>
            </a:r>
            <a:r>
              <a:rPr lang="en-US" b="1" dirty="0" smtClean="0"/>
              <a:t>without any hand-labeled data</a:t>
            </a:r>
            <a:r>
              <a:rPr lang="en-US" dirty="0" smtClean="0"/>
              <a:t>.</a:t>
            </a:r>
          </a:p>
          <a:p>
            <a:pPr lvl="0">
              <a:buClr>
                <a:srgbClr val="4F81BD"/>
              </a:buClr>
            </a:pP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As by-products, we also get </a:t>
            </a:r>
            <a:r>
              <a:rPr lang="en-US" dirty="0" smtClean="0">
                <a:solidFill>
                  <a:srgbClr val="9900CC"/>
                </a:solidFill>
              </a:rPr>
              <a:t>automatic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dirty="0" smtClean="0">
                <a:solidFill>
                  <a:srgbClr val="9900CC"/>
                </a:solidFill>
              </a:rPr>
              <a:t>slot annotations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 and </a:t>
            </a:r>
            <a:r>
              <a:rPr lang="en-US" dirty="0" smtClean="0">
                <a:solidFill>
                  <a:srgbClr val="FF9900"/>
                </a:solidFill>
              </a:rPr>
              <a:t>implicit relation patterns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marL="658368" lvl="1" indent="-457200">
              <a:buFont typeface="+mj-lt"/>
              <a:buAutoNum type="arabicPeriod"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998217" y="5559528"/>
            <a:ext cx="1695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Thank you!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43071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Graph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78" y="4449336"/>
            <a:ext cx="8216347" cy="1633412"/>
          </a:xfrm>
        </p:spPr>
        <p:txBody>
          <a:bodyPr/>
          <a:lstStyle/>
          <a:p>
            <a:r>
              <a:rPr lang="en-US" dirty="0" smtClean="0"/>
              <a:t>A knowledge graph contains entities and </a:t>
            </a:r>
            <a:r>
              <a:rPr lang="en-US" dirty="0" smtClean="0"/>
              <a:t>relations.</a:t>
            </a:r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3650682" y="1838350"/>
            <a:ext cx="1089211" cy="48409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Avatar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1026265" y="1509338"/>
            <a:ext cx="1089211" cy="48409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Action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1026264" y="2127902"/>
            <a:ext cx="1089211" cy="48409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Sci-fi</a:t>
            </a:r>
            <a:endParaRPr lang="en-US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6920459" y="1458325"/>
            <a:ext cx="1329215" cy="65637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James Cameron</a:t>
            </a:r>
            <a:endParaRPr lang="en-US" sz="2000" dirty="0"/>
          </a:p>
        </p:txBody>
      </p:sp>
      <p:sp>
        <p:nvSpPr>
          <p:cNvPr id="9" name="Rounded Rectangle 8"/>
          <p:cNvSpPr/>
          <p:nvPr/>
        </p:nvSpPr>
        <p:spPr>
          <a:xfrm>
            <a:off x="6799435" y="2647137"/>
            <a:ext cx="1571262" cy="48409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2009-12-10</a:t>
            </a:r>
            <a:endParaRPr lang="en-US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1994450" y="3628759"/>
            <a:ext cx="2084294" cy="48409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Sam Worthington</a:t>
            </a:r>
            <a:endParaRPr lang="en-US" sz="2000" dirty="0"/>
          </a:p>
        </p:txBody>
      </p:sp>
      <p:sp>
        <p:nvSpPr>
          <p:cNvPr id="11" name="Rounded Rectangle 10"/>
          <p:cNvSpPr/>
          <p:nvPr/>
        </p:nvSpPr>
        <p:spPr>
          <a:xfrm>
            <a:off x="4739893" y="3625051"/>
            <a:ext cx="1383003" cy="48409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Jake Sully</a:t>
            </a:r>
            <a:endParaRPr lang="en-US" sz="2000" dirty="0"/>
          </a:p>
        </p:txBody>
      </p:sp>
      <p:cxnSp>
        <p:nvCxnSpPr>
          <p:cNvPr id="13" name="Straight Arrow Connector 12"/>
          <p:cNvCxnSpPr>
            <a:stCxn id="5" idx="1"/>
            <a:endCxn id="6" idx="3"/>
          </p:cNvCxnSpPr>
          <p:nvPr/>
        </p:nvCxnSpPr>
        <p:spPr>
          <a:xfrm flipH="1" flipV="1">
            <a:off x="2115476" y="1751385"/>
            <a:ext cx="1535206" cy="3290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1"/>
            <a:endCxn id="7" idx="3"/>
          </p:cNvCxnSpPr>
          <p:nvPr/>
        </p:nvCxnSpPr>
        <p:spPr>
          <a:xfrm flipH="1">
            <a:off x="2115475" y="2080397"/>
            <a:ext cx="1535207" cy="2895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027100" y="2903413"/>
            <a:ext cx="336374" cy="33637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5" idx="2"/>
            <a:endCxn id="16" idx="0"/>
          </p:cNvCxnSpPr>
          <p:nvPr/>
        </p:nvCxnSpPr>
        <p:spPr>
          <a:xfrm flipH="1">
            <a:off x="4195287" y="2322444"/>
            <a:ext cx="1" cy="5809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3"/>
            <a:endCxn id="10" idx="0"/>
          </p:cNvCxnSpPr>
          <p:nvPr/>
        </p:nvCxnSpPr>
        <p:spPr>
          <a:xfrm flipH="1">
            <a:off x="3036597" y="3190526"/>
            <a:ext cx="1039764" cy="4382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5"/>
            <a:endCxn id="11" idx="0"/>
          </p:cNvCxnSpPr>
          <p:nvPr/>
        </p:nvCxnSpPr>
        <p:spPr>
          <a:xfrm>
            <a:off x="4314213" y="3190526"/>
            <a:ext cx="1117182" cy="4345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3"/>
            <a:endCxn id="8" idx="1"/>
          </p:cNvCxnSpPr>
          <p:nvPr/>
        </p:nvCxnSpPr>
        <p:spPr>
          <a:xfrm flipV="1">
            <a:off x="4739893" y="1786512"/>
            <a:ext cx="2180566" cy="2938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3"/>
            <a:endCxn id="9" idx="1"/>
          </p:cNvCxnSpPr>
          <p:nvPr/>
        </p:nvCxnSpPr>
        <p:spPr>
          <a:xfrm>
            <a:off x="4739893" y="2080397"/>
            <a:ext cx="2059542" cy="80878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507829" y="1645329"/>
            <a:ext cx="681918" cy="400110"/>
          </a:xfrm>
          <a:prstGeom prst="rect">
            <a:avLst/>
          </a:prstGeom>
          <a:solidFill>
            <a:schemeClr val="bg1"/>
          </a:solidFill>
        </p:spPr>
        <p:txBody>
          <a:bodyPr wrap="none" lIns="45720" rIns="45720" rtlCol="0">
            <a:spAutoFit/>
          </a:bodyPr>
          <a:lstStyle/>
          <a:p>
            <a:r>
              <a:rPr lang="en-US" sz="2000" dirty="0" smtClean="0"/>
              <a:t>genre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2512043" y="2037446"/>
            <a:ext cx="681918" cy="400110"/>
          </a:xfrm>
          <a:prstGeom prst="rect">
            <a:avLst/>
          </a:prstGeom>
          <a:solidFill>
            <a:schemeClr val="bg1"/>
          </a:solidFill>
        </p:spPr>
        <p:txBody>
          <a:bodyPr wrap="none" lIns="45720" rIns="45720" rtlCol="0">
            <a:spAutoFit/>
          </a:bodyPr>
          <a:lstStyle/>
          <a:p>
            <a:r>
              <a:rPr lang="en-US" sz="2000" dirty="0" smtClean="0"/>
              <a:t>genre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5220299" y="1663768"/>
            <a:ext cx="1267398" cy="400110"/>
          </a:xfrm>
          <a:prstGeom prst="rect">
            <a:avLst/>
          </a:prstGeom>
          <a:solidFill>
            <a:schemeClr val="bg1"/>
          </a:solidFill>
        </p:spPr>
        <p:txBody>
          <a:bodyPr wrap="none" lIns="45720" rIns="45720" rtlCol="0">
            <a:spAutoFit/>
          </a:bodyPr>
          <a:lstStyle/>
          <a:p>
            <a:r>
              <a:rPr lang="en-US" sz="2000" dirty="0" smtClean="0"/>
              <a:t>directed by</a:t>
            </a:r>
            <a:endParaRPr lang="en-US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5373211" y="2072157"/>
            <a:ext cx="961155" cy="1015663"/>
          </a:xfrm>
          <a:prstGeom prst="rect">
            <a:avLst/>
          </a:prstGeom>
          <a:solidFill>
            <a:schemeClr val="bg1"/>
          </a:solidFill>
        </p:spPr>
        <p:txBody>
          <a:bodyPr wrap="square" lIns="45720" rIns="45720" rtlCol="0">
            <a:spAutoFit/>
          </a:bodyPr>
          <a:lstStyle/>
          <a:p>
            <a:pPr algn="ctr"/>
            <a:r>
              <a:rPr lang="en-US" sz="2000" dirty="0" smtClean="0"/>
              <a:t>Initial release date</a:t>
            </a:r>
            <a:endParaRPr lang="en-US" sz="2000" dirty="0"/>
          </a:p>
        </p:txBody>
      </p:sp>
      <p:sp>
        <p:nvSpPr>
          <p:cNvPr id="50" name="TextBox 49"/>
          <p:cNvSpPr txBox="1"/>
          <p:nvPr/>
        </p:nvSpPr>
        <p:spPr>
          <a:xfrm>
            <a:off x="3766161" y="2393485"/>
            <a:ext cx="866584" cy="400110"/>
          </a:xfrm>
          <a:prstGeom prst="rect">
            <a:avLst/>
          </a:prstGeom>
          <a:solidFill>
            <a:schemeClr val="bg1"/>
          </a:solidFill>
        </p:spPr>
        <p:txBody>
          <a:bodyPr wrap="none" lIns="45720" rIns="45720" rtlCol="0">
            <a:spAutoFit/>
          </a:bodyPr>
          <a:lstStyle/>
          <a:p>
            <a:r>
              <a:rPr lang="en-US" sz="2000" dirty="0" smtClean="0"/>
              <a:t>starring</a:t>
            </a:r>
            <a:endParaRPr lang="en-US" sz="2000" dirty="0"/>
          </a:p>
        </p:txBody>
      </p:sp>
      <p:sp>
        <p:nvSpPr>
          <p:cNvPr id="54" name="TextBox 53"/>
          <p:cNvSpPr txBox="1"/>
          <p:nvPr/>
        </p:nvSpPr>
        <p:spPr>
          <a:xfrm>
            <a:off x="3250530" y="3155114"/>
            <a:ext cx="614912" cy="400110"/>
          </a:xfrm>
          <a:prstGeom prst="rect">
            <a:avLst/>
          </a:prstGeom>
          <a:solidFill>
            <a:schemeClr val="bg1"/>
          </a:solidFill>
        </p:spPr>
        <p:txBody>
          <a:bodyPr wrap="none" lIns="45720" rIns="45720" rtlCol="0">
            <a:spAutoFit/>
          </a:bodyPr>
          <a:lstStyle/>
          <a:p>
            <a:r>
              <a:rPr lang="en-US" sz="2000" dirty="0" smtClean="0"/>
              <a:t>actor</a:t>
            </a:r>
            <a:endParaRPr lang="en-US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4552259" y="3129011"/>
            <a:ext cx="1060290" cy="400110"/>
          </a:xfrm>
          <a:prstGeom prst="rect">
            <a:avLst/>
          </a:prstGeom>
          <a:solidFill>
            <a:schemeClr val="bg1"/>
          </a:solidFill>
        </p:spPr>
        <p:txBody>
          <a:bodyPr wrap="none" lIns="45720" rIns="45720" rtlCol="0">
            <a:spAutoFit/>
          </a:bodyPr>
          <a:lstStyle/>
          <a:p>
            <a:r>
              <a:rPr lang="en-US" sz="2000" dirty="0" smtClean="0"/>
              <a:t>character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384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Graph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78" y="4449336"/>
            <a:ext cx="8216347" cy="1633412"/>
          </a:xfrm>
        </p:spPr>
        <p:txBody>
          <a:bodyPr/>
          <a:lstStyle/>
          <a:p>
            <a:r>
              <a:rPr lang="en-US" dirty="0" smtClean="0"/>
              <a:t>A knowledge graph contains entities and </a:t>
            </a:r>
            <a:r>
              <a:rPr lang="en-US" dirty="0" smtClean="0"/>
              <a:t>relations.</a:t>
            </a:r>
            <a:endParaRPr lang="en-US" dirty="0" smtClean="0"/>
          </a:p>
          <a:p>
            <a:r>
              <a:rPr lang="en-US" dirty="0" smtClean="0"/>
              <a:t>Determining the correct KG relations is an important step toward finding the correct response to a </a:t>
            </a:r>
            <a:r>
              <a:rPr lang="en-US" dirty="0" smtClean="0"/>
              <a:t>query.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5" name="Rounded Rectangle 4"/>
          <p:cNvSpPr/>
          <p:nvPr/>
        </p:nvSpPr>
        <p:spPr>
          <a:xfrm>
            <a:off x="3650682" y="1838350"/>
            <a:ext cx="1089211" cy="48409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Avatar</a:t>
            </a:r>
            <a:endParaRPr lang="en-US" sz="2000" dirty="0"/>
          </a:p>
        </p:txBody>
      </p:sp>
      <p:sp>
        <p:nvSpPr>
          <p:cNvPr id="10" name="Rounded Rectangle 9"/>
          <p:cNvSpPr/>
          <p:nvPr/>
        </p:nvSpPr>
        <p:spPr>
          <a:xfrm>
            <a:off x="1994450" y="3628759"/>
            <a:ext cx="2084294" cy="48409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???</a:t>
            </a:r>
            <a:endParaRPr lang="en-US" sz="2000" dirty="0"/>
          </a:p>
        </p:txBody>
      </p:sp>
      <p:sp>
        <p:nvSpPr>
          <p:cNvPr id="11" name="Rounded Rectangle 10"/>
          <p:cNvSpPr/>
          <p:nvPr/>
        </p:nvSpPr>
        <p:spPr>
          <a:xfrm>
            <a:off x="4739893" y="3625051"/>
            <a:ext cx="1383003" cy="48409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Jake Sully</a:t>
            </a:r>
            <a:endParaRPr lang="en-US" sz="2000" dirty="0"/>
          </a:p>
        </p:txBody>
      </p:sp>
      <p:sp>
        <p:nvSpPr>
          <p:cNvPr id="16" name="Oval 15"/>
          <p:cNvSpPr/>
          <p:nvPr/>
        </p:nvSpPr>
        <p:spPr>
          <a:xfrm>
            <a:off x="4027100" y="2903413"/>
            <a:ext cx="336374" cy="336374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stCxn id="5" idx="2"/>
            <a:endCxn id="16" idx="0"/>
          </p:cNvCxnSpPr>
          <p:nvPr/>
        </p:nvCxnSpPr>
        <p:spPr>
          <a:xfrm flipH="1">
            <a:off x="4195287" y="2322444"/>
            <a:ext cx="1" cy="5809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3"/>
            <a:endCxn id="10" idx="0"/>
          </p:cNvCxnSpPr>
          <p:nvPr/>
        </p:nvCxnSpPr>
        <p:spPr>
          <a:xfrm flipH="1">
            <a:off x="3036597" y="3190526"/>
            <a:ext cx="1039764" cy="4382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5"/>
            <a:endCxn id="11" idx="0"/>
          </p:cNvCxnSpPr>
          <p:nvPr/>
        </p:nvCxnSpPr>
        <p:spPr>
          <a:xfrm>
            <a:off x="4314213" y="3190526"/>
            <a:ext cx="1117182" cy="4345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766161" y="2393485"/>
            <a:ext cx="866584" cy="400110"/>
          </a:xfrm>
          <a:prstGeom prst="rect">
            <a:avLst/>
          </a:prstGeom>
          <a:solidFill>
            <a:schemeClr val="bg1"/>
          </a:solidFill>
        </p:spPr>
        <p:txBody>
          <a:bodyPr wrap="none" lIns="45720" rIns="45720" rtlCol="0">
            <a:spAutoFit/>
          </a:bodyPr>
          <a:lstStyle/>
          <a:p>
            <a:r>
              <a:rPr lang="en-US" sz="2000" dirty="0" smtClean="0"/>
              <a:t>starring</a:t>
            </a:r>
            <a:endParaRPr lang="en-US" sz="2000" dirty="0"/>
          </a:p>
        </p:txBody>
      </p:sp>
      <p:sp>
        <p:nvSpPr>
          <p:cNvPr id="54" name="TextBox 53"/>
          <p:cNvSpPr txBox="1"/>
          <p:nvPr/>
        </p:nvSpPr>
        <p:spPr>
          <a:xfrm>
            <a:off x="3250530" y="3155114"/>
            <a:ext cx="614912" cy="400110"/>
          </a:xfrm>
          <a:prstGeom prst="rect">
            <a:avLst/>
          </a:prstGeom>
          <a:solidFill>
            <a:schemeClr val="bg1"/>
          </a:solidFill>
        </p:spPr>
        <p:txBody>
          <a:bodyPr wrap="none" lIns="45720" rIns="45720" rtlCol="0">
            <a:spAutoFit/>
          </a:bodyPr>
          <a:lstStyle/>
          <a:p>
            <a:r>
              <a:rPr lang="en-US" sz="2000" dirty="0" smtClean="0"/>
              <a:t>actor</a:t>
            </a:r>
            <a:endParaRPr lang="en-US" sz="2000" dirty="0"/>
          </a:p>
        </p:txBody>
      </p:sp>
      <p:sp>
        <p:nvSpPr>
          <p:cNvPr id="55" name="TextBox 54"/>
          <p:cNvSpPr txBox="1"/>
          <p:nvPr/>
        </p:nvSpPr>
        <p:spPr>
          <a:xfrm>
            <a:off x="4552259" y="3129011"/>
            <a:ext cx="1060290" cy="400110"/>
          </a:xfrm>
          <a:prstGeom prst="rect">
            <a:avLst/>
          </a:prstGeom>
          <a:solidFill>
            <a:schemeClr val="bg1"/>
          </a:solidFill>
        </p:spPr>
        <p:txBody>
          <a:bodyPr wrap="none" lIns="45720" rIns="45720" rtlCol="0">
            <a:spAutoFit/>
          </a:bodyPr>
          <a:lstStyle/>
          <a:p>
            <a:r>
              <a:rPr lang="en-US" sz="2000" dirty="0" smtClean="0"/>
              <a:t>character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5915488" y="1515963"/>
            <a:ext cx="2327559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i="1" dirty="0"/>
              <a:t>“Who played Jake Sully in Avatar”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91575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 Relation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Inputs:</a:t>
            </a:r>
          </a:p>
          <a:p>
            <a:pPr lvl="1"/>
            <a:r>
              <a:rPr lang="en-US" dirty="0" smtClean="0"/>
              <a:t>Natural language query</a:t>
            </a:r>
          </a:p>
          <a:p>
            <a:pPr marL="201168" lvl="1" indent="0" algn="ctr">
              <a:buNone/>
            </a:pPr>
            <a:r>
              <a:rPr lang="en-US" i="1" dirty="0" smtClean="0"/>
              <a:t>“Who played Jake Sully in Avatar”</a:t>
            </a:r>
          </a:p>
          <a:p>
            <a:pPr lvl="1"/>
            <a:r>
              <a:rPr lang="en-US" dirty="0" smtClean="0"/>
              <a:t>KG relations of interest</a:t>
            </a:r>
          </a:p>
          <a:p>
            <a:r>
              <a:rPr lang="en-US" b="1" dirty="0" smtClean="0"/>
              <a:t>Output:</a:t>
            </a:r>
          </a:p>
          <a:p>
            <a:pPr lvl="1"/>
            <a:r>
              <a:rPr lang="en-US" dirty="0" smtClean="0"/>
              <a:t>List of all KG relations expressed in the query</a:t>
            </a:r>
          </a:p>
          <a:p>
            <a:pPr marL="201168" lvl="1" indent="0" algn="ctr">
              <a:buNone/>
            </a:pPr>
            <a:r>
              <a:rPr lang="en-US" dirty="0" smtClean="0"/>
              <a:t>acted by, movie character, character name, movie name</a:t>
            </a:r>
          </a:p>
        </p:txBody>
      </p:sp>
    </p:spTree>
    <p:extLst>
      <p:ext uri="{BB962C8B-B14F-4D97-AF65-F5344CB8AC3E}">
        <p14:creationId xmlns:p14="http://schemas.microsoft.com/office/powerpoint/2010/main" val="3295295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9900CC"/>
                </a:solidFill>
              </a:rPr>
              <a:t>Explicit Relations</a:t>
            </a:r>
          </a:p>
          <a:p>
            <a:pPr marL="201168" lvl="1" indent="0">
              <a:buNone/>
              <a:tabLst>
                <a:tab pos="2797175" algn="ctr"/>
                <a:tab pos="4343400" algn="ctr"/>
                <a:tab pos="5661025" algn="ctr"/>
              </a:tabLst>
            </a:pPr>
            <a:r>
              <a:rPr lang="en-US" dirty="0" smtClean="0"/>
              <a:t>	Who played	</a:t>
            </a:r>
            <a:r>
              <a:rPr lang="en-US" b="1" dirty="0" smtClean="0">
                <a:solidFill>
                  <a:srgbClr val="9900CC"/>
                </a:solidFill>
              </a:rPr>
              <a:t>Jake Sully</a:t>
            </a:r>
            <a:r>
              <a:rPr lang="en-US" dirty="0"/>
              <a:t>	</a:t>
            </a:r>
            <a:r>
              <a:rPr lang="en-US" dirty="0" smtClean="0"/>
              <a:t>in Avatar</a:t>
            </a:r>
          </a:p>
          <a:p>
            <a:pPr marL="201168" lvl="1" indent="0">
              <a:buNone/>
              <a:tabLst>
                <a:tab pos="2797175" algn="ctr"/>
                <a:tab pos="4343400" algn="ctr"/>
                <a:tab pos="5661025" algn="ctr"/>
              </a:tabLst>
            </a:pPr>
            <a:r>
              <a:rPr lang="en-US" dirty="0" smtClean="0">
                <a:solidFill>
                  <a:srgbClr val="FF0000"/>
                </a:solidFill>
              </a:rPr>
              <a:t>		</a:t>
            </a:r>
            <a:r>
              <a:rPr lang="en-US" dirty="0" smtClean="0">
                <a:solidFill>
                  <a:srgbClr val="9900CC"/>
                </a:solidFill>
              </a:rPr>
              <a:t>character name</a:t>
            </a:r>
          </a:p>
          <a:p>
            <a:pPr lvl="1"/>
            <a:r>
              <a:rPr lang="en-US" dirty="0" smtClean="0"/>
              <a:t>The value of the relation is in the query</a:t>
            </a:r>
          </a:p>
          <a:p>
            <a:pPr lvl="1"/>
            <a:r>
              <a:rPr lang="en-US" dirty="0" smtClean="0"/>
              <a:t>Very similar to semantic slots</a:t>
            </a:r>
          </a:p>
          <a:p>
            <a:r>
              <a:rPr lang="en-US" b="1" dirty="0" smtClean="0">
                <a:solidFill>
                  <a:srgbClr val="FF9900"/>
                </a:solidFill>
              </a:rPr>
              <a:t>Implicit Relations</a:t>
            </a:r>
          </a:p>
          <a:p>
            <a:pPr marL="201168" lvl="1" indent="0">
              <a:buNone/>
              <a:tabLst>
                <a:tab pos="2971800" algn="ctr"/>
                <a:tab pos="5029200" algn="ctr"/>
              </a:tabLst>
            </a:pPr>
            <a:r>
              <a:rPr lang="en-US" b="1" dirty="0" smtClean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9900"/>
                </a:solidFill>
              </a:rPr>
              <a:t>Who</a:t>
            </a:r>
            <a:r>
              <a:rPr lang="en-US" dirty="0" smtClean="0">
                <a:solidFill>
                  <a:srgbClr val="FF9900"/>
                </a:solidFill>
              </a:rPr>
              <a:t> </a:t>
            </a:r>
            <a:r>
              <a:rPr lang="en-US" b="1" dirty="0" smtClean="0">
                <a:solidFill>
                  <a:srgbClr val="FF9900"/>
                </a:solidFill>
              </a:rPr>
              <a:t>played</a:t>
            </a:r>
            <a:r>
              <a:rPr lang="en-US" dirty="0"/>
              <a:t>	</a:t>
            </a:r>
            <a:r>
              <a:rPr lang="en-US" dirty="0" smtClean="0"/>
              <a:t>Jake Sully in Avatar</a:t>
            </a:r>
          </a:p>
          <a:p>
            <a:pPr marL="201168" lvl="1" indent="0">
              <a:buNone/>
              <a:tabLst>
                <a:tab pos="2971800" algn="ctr"/>
                <a:tab pos="5029200" algn="ctr"/>
              </a:tabLst>
            </a:pPr>
            <a:r>
              <a:rPr lang="en-US" dirty="0"/>
              <a:t>	</a:t>
            </a:r>
            <a:r>
              <a:rPr lang="en-US" dirty="0" smtClean="0">
                <a:solidFill>
                  <a:srgbClr val="FF9900"/>
                </a:solidFill>
              </a:rPr>
              <a:t>movie </a:t>
            </a:r>
            <a:r>
              <a:rPr lang="en-US" dirty="0">
                <a:solidFill>
                  <a:srgbClr val="FF9900"/>
                </a:solidFill>
              </a:rPr>
              <a:t>actor</a:t>
            </a:r>
          </a:p>
          <a:p>
            <a:pPr lvl="1"/>
            <a:r>
              <a:rPr lang="en-US" dirty="0" smtClean="0"/>
              <a:t>The value of the relation is not explicitly stated</a:t>
            </a:r>
          </a:p>
        </p:txBody>
      </p:sp>
    </p:spTree>
    <p:extLst>
      <p:ext uri="{BB962C8B-B14F-4D97-AF65-F5344CB8AC3E}">
        <p14:creationId xmlns:p14="http://schemas.microsoft.com/office/powerpoint/2010/main" val="1104980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Mine queries related to the entities of interest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Infer explicit and implicit relations in the mined queries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the annotated queries to train a classifier</a:t>
            </a:r>
          </a:p>
        </p:txBody>
      </p:sp>
    </p:spTree>
    <p:extLst>
      <p:ext uri="{BB962C8B-B14F-4D97-AF65-F5344CB8AC3E}">
        <p14:creationId xmlns:p14="http://schemas.microsoft.com/office/powerpoint/2010/main" val="269124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70C0"/>
                </a:solidFill>
              </a:rPr>
              <a:t>Mine queries related to the entities of interest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Infer explicit and implicit relations in the mined queries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Use the annotated queries to train a classifier</a:t>
            </a:r>
          </a:p>
        </p:txBody>
      </p:sp>
    </p:spTree>
    <p:extLst>
      <p:ext uri="{BB962C8B-B14F-4D97-AF65-F5344CB8AC3E}">
        <p14:creationId xmlns:p14="http://schemas.microsoft.com/office/powerpoint/2010/main" val="347186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Mining Entities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78" y="1272210"/>
            <a:ext cx="8216347" cy="883400"/>
          </a:xfrm>
        </p:spPr>
        <p:txBody>
          <a:bodyPr/>
          <a:lstStyle/>
          <a:p>
            <a:r>
              <a:rPr lang="en-US" dirty="0" smtClean="0"/>
              <a:t>Given a domain of interest (e.g., </a:t>
            </a:r>
            <a:r>
              <a:rPr lang="en-US" b="1" dirty="0" smtClean="0"/>
              <a:t>movie</a:t>
            </a:r>
            <a:r>
              <a:rPr lang="en-US" dirty="0" smtClean="0"/>
              <a:t>), we will mine relevant </a:t>
            </a:r>
            <a:r>
              <a:rPr lang="en-US" b="1" dirty="0" smtClean="0"/>
              <a:t>entities</a:t>
            </a:r>
            <a:r>
              <a:rPr lang="en-US" dirty="0" smtClean="0"/>
              <a:t> from </a:t>
            </a:r>
            <a:r>
              <a:rPr lang="en-US" dirty="0" smtClean="0"/>
              <a:t>KGs.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637235" y="2760922"/>
            <a:ext cx="1089211" cy="48409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Avatar</a:t>
            </a:r>
            <a:endParaRPr lang="en-US" sz="2000" b="1" dirty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477077" y="5553635"/>
            <a:ext cx="8216347" cy="57334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25425" indent="-225425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Start with entities from the </a:t>
            </a:r>
            <a:r>
              <a:rPr lang="en-US" b="1" dirty="0" smtClean="0"/>
              <a:t>central type </a:t>
            </a:r>
            <a:r>
              <a:rPr lang="en-US" dirty="0" smtClean="0"/>
              <a:t>(e.g., movie).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6350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/>
      <a:bodyPr/>
      <a:lstStyle/>
      <a:style>
        <a:lnRef idx="1">
          <a:schemeClr val="accent5"/>
        </a:lnRef>
        <a:fillRef idx="2">
          <a:schemeClr val="accent5"/>
        </a:fillRef>
        <a:effectRef idx="1">
          <a:schemeClr val="accent5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1184</TotalTime>
  <Words>1112</Words>
  <Application>Microsoft Office PowerPoint</Application>
  <PresentationFormat>On-screen Show (4:3)</PresentationFormat>
  <Paragraphs>263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Calibri</vt:lpstr>
      <vt:lpstr>Tw Cen MT</vt:lpstr>
      <vt:lpstr>Wingdings</vt:lpstr>
      <vt:lpstr>Retrospect</vt:lpstr>
      <vt:lpstr>Unsupervised Relation Detection using Automatic Alignment of Query Patterns extracted from Knowledge Graphs and Query Click Logs</vt:lpstr>
      <vt:lpstr>Spoken Language Understanding (SLU)</vt:lpstr>
      <vt:lpstr>Knowledge Graph Relations</vt:lpstr>
      <vt:lpstr>Knowledge Graph Relations</vt:lpstr>
      <vt:lpstr>Task: Relation Detection</vt:lpstr>
      <vt:lpstr>Types of Relations</vt:lpstr>
      <vt:lpstr>Approach</vt:lpstr>
      <vt:lpstr>Approach</vt:lpstr>
      <vt:lpstr>Mining Entities</vt:lpstr>
      <vt:lpstr>Mining Entities</vt:lpstr>
      <vt:lpstr>Mining Queries</vt:lpstr>
      <vt:lpstr>Query Click Log (QCL)</vt:lpstr>
      <vt:lpstr>Mining Queries</vt:lpstr>
      <vt:lpstr>Mining Queries</vt:lpstr>
      <vt:lpstr>Approach</vt:lpstr>
      <vt:lpstr>Inferring Explicit Relations</vt:lpstr>
      <vt:lpstr>Inferring Explicit Relations</vt:lpstr>
      <vt:lpstr>Inferring Explicit Relations</vt:lpstr>
      <vt:lpstr>Inferring Explicit Relations</vt:lpstr>
      <vt:lpstr>Inferring Implicit Relations</vt:lpstr>
      <vt:lpstr>Inferring Implicit Relations</vt:lpstr>
      <vt:lpstr>Inferring Implicit Relations</vt:lpstr>
      <vt:lpstr>Inferring Implicit Relations</vt:lpstr>
      <vt:lpstr>Approach</vt:lpstr>
      <vt:lpstr>Approach</vt:lpstr>
      <vt:lpstr>Experiments</vt:lpstr>
      <vt:lpstr>Main Results</vt:lpstr>
      <vt:lpstr>Main Results</vt:lpstr>
      <vt:lpstr>Conclusion</vt:lpstr>
    </vt:vector>
  </TitlesOfParts>
  <Company>Stanford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Panupong Pasupat</dc:creator>
  <cp:lastModifiedBy>Panupong Pasupat</cp:lastModifiedBy>
  <cp:revision>44</cp:revision>
  <dcterms:created xsi:type="dcterms:W3CDTF">2015-08-13T03:17:37Z</dcterms:created>
  <dcterms:modified xsi:type="dcterms:W3CDTF">2015-08-22T00:32:19Z</dcterms:modified>
</cp:coreProperties>
</file>