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7" r:id="rId2"/>
    <p:sldId id="269" r:id="rId3"/>
    <p:sldId id="283" r:id="rId4"/>
    <p:sldId id="285" r:id="rId5"/>
    <p:sldId id="275" r:id="rId6"/>
    <p:sldId id="278" r:id="rId7"/>
    <p:sldId id="286" r:id="rId8"/>
    <p:sldId id="276" r:id="rId9"/>
    <p:sldId id="279" r:id="rId10"/>
    <p:sldId id="277" r:id="rId11"/>
    <p:sldId id="280" r:id="rId12"/>
    <p:sldId id="281" r:id="rId13"/>
    <p:sldId id="287" r:id="rId14"/>
    <p:sldId id="288" r:id="rId15"/>
    <p:sldId id="282"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06" autoAdjust="0"/>
  </p:normalViewPr>
  <p:slideViewPr>
    <p:cSldViewPr>
      <p:cViewPr varScale="1">
        <p:scale>
          <a:sx n="72" d="100"/>
          <a:sy n="72" d="100"/>
        </p:scale>
        <p:origin x="660" y="78"/>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4" d="100"/>
          <a:sy n="84" d="100"/>
        </p:scale>
        <p:origin x="1002"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4/20/2018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4/20/2018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8" name="Parallelogram 7"/>
          <p:cNvSpPr/>
          <p:nvPr userDrawn="1"/>
        </p:nvSpPr>
        <p:spPr>
          <a:xfrm>
            <a:off x="842352" y="606206"/>
            <a:ext cx="10484024" cy="5573039"/>
          </a:xfrm>
          <a:custGeom>
            <a:avLst/>
            <a:gdLst>
              <a:gd name="connsiteX0" fmla="*/ 0 w 10896600"/>
              <a:gd name="connsiteY0" fmla="*/ 5410200 h 5410200"/>
              <a:gd name="connsiteX1" fmla="*/ 1352550 w 10896600"/>
              <a:gd name="connsiteY1" fmla="*/ 0 h 5410200"/>
              <a:gd name="connsiteX2" fmla="*/ 10896600 w 10896600"/>
              <a:gd name="connsiteY2" fmla="*/ 0 h 5410200"/>
              <a:gd name="connsiteX3" fmla="*/ 9544050 w 10896600"/>
              <a:gd name="connsiteY3" fmla="*/ 5410200 h 5410200"/>
              <a:gd name="connsiteX4" fmla="*/ 0 w 10896600"/>
              <a:gd name="connsiteY4" fmla="*/ 5410200 h 5410200"/>
              <a:gd name="connsiteX0" fmla="*/ 0 w 10733762"/>
              <a:gd name="connsiteY0" fmla="*/ 5234835 h 5410200"/>
              <a:gd name="connsiteX1" fmla="*/ 1189712 w 10733762"/>
              <a:gd name="connsiteY1" fmla="*/ 0 h 5410200"/>
              <a:gd name="connsiteX2" fmla="*/ 10733762 w 10733762"/>
              <a:gd name="connsiteY2" fmla="*/ 0 h 5410200"/>
              <a:gd name="connsiteX3" fmla="*/ 9381212 w 10733762"/>
              <a:gd name="connsiteY3" fmla="*/ 5410200 h 5410200"/>
              <a:gd name="connsiteX4" fmla="*/ 0 w 10733762"/>
              <a:gd name="connsiteY4" fmla="*/ 5234835 h 5410200"/>
              <a:gd name="connsiteX0" fmla="*/ 0 w 10771340"/>
              <a:gd name="connsiteY0" fmla="*/ 5360096 h 5410200"/>
              <a:gd name="connsiteX1" fmla="*/ 1227290 w 10771340"/>
              <a:gd name="connsiteY1" fmla="*/ 0 h 5410200"/>
              <a:gd name="connsiteX2" fmla="*/ 10771340 w 10771340"/>
              <a:gd name="connsiteY2" fmla="*/ 0 h 5410200"/>
              <a:gd name="connsiteX3" fmla="*/ 9418790 w 10771340"/>
              <a:gd name="connsiteY3" fmla="*/ 5410200 h 5410200"/>
              <a:gd name="connsiteX4" fmla="*/ 0 w 10771340"/>
              <a:gd name="connsiteY4" fmla="*/ 5360096 h 5410200"/>
              <a:gd name="connsiteX0" fmla="*/ 0 w 10771340"/>
              <a:gd name="connsiteY0" fmla="*/ 5360096 h 5360096"/>
              <a:gd name="connsiteX1" fmla="*/ 1227290 w 10771340"/>
              <a:gd name="connsiteY1" fmla="*/ 0 h 5360096"/>
              <a:gd name="connsiteX2" fmla="*/ 10771340 w 10771340"/>
              <a:gd name="connsiteY2" fmla="*/ 0 h 5360096"/>
              <a:gd name="connsiteX3" fmla="*/ 9819623 w 10771340"/>
              <a:gd name="connsiteY3" fmla="*/ 5335043 h 5360096"/>
              <a:gd name="connsiteX4" fmla="*/ 0 w 10771340"/>
              <a:gd name="connsiteY4" fmla="*/ 5360096 h 5360096"/>
              <a:gd name="connsiteX0" fmla="*/ 0 w 10345455"/>
              <a:gd name="connsiteY0" fmla="*/ 5573039 h 5573039"/>
              <a:gd name="connsiteX1" fmla="*/ 1227290 w 10345455"/>
              <a:gd name="connsiteY1" fmla="*/ 212943 h 5573039"/>
              <a:gd name="connsiteX2" fmla="*/ 10345455 w 10345455"/>
              <a:gd name="connsiteY2" fmla="*/ 0 h 5573039"/>
              <a:gd name="connsiteX3" fmla="*/ 9819623 w 10345455"/>
              <a:gd name="connsiteY3" fmla="*/ 5547986 h 5573039"/>
              <a:gd name="connsiteX4" fmla="*/ 0 w 10345455"/>
              <a:gd name="connsiteY4" fmla="*/ 5573039 h 5573039"/>
              <a:gd name="connsiteX0" fmla="*/ 100469 w 10445924"/>
              <a:gd name="connsiteY0" fmla="*/ 5573039 h 5573039"/>
              <a:gd name="connsiteX1" fmla="*/ 0 w 10445924"/>
              <a:gd name="connsiteY1" fmla="*/ 250521 h 5573039"/>
              <a:gd name="connsiteX2" fmla="*/ 10445924 w 10445924"/>
              <a:gd name="connsiteY2" fmla="*/ 0 h 5573039"/>
              <a:gd name="connsiteX3" fmla="*/ 9920092 w 10445924"/>
              <a:gd name="connsiteY3" fmla="*/ 5547986 h 5573039"/>
              <a:gd name="connsiteX4" fmla="*/ 100469 w 10445924"/>
              <a:gd name="connsiteY4" fmla="*/ 5573039 h 5573039"/>
              <a:gd name="connsiteX0" fmla="*/ 376042 w 10445924"/>
              <a:gd name="connsiteY0" fmla="*/ 5435252 h 5547986"/>
              <a:gd name="connsiteX1" fmla="*/ 0 w 10445924"/>
              <a:gd name="connsiteY1" fmla="*/ 250521 h 5547986"/>
              <a:gd name="connsiteX2" fmla="*/ 10445924 w 10445924"/>
              <a:gd name="connsiteY2" fmla="*/ 0 h 5547986"/>
              <a:gd name="connsiteX3" fmla="*/ 9920092 w 10445924"/>
              <a:gd name="connsiteY3" fmla="*/ 5547986 h 5547986"/>
              <a:gd name="connsiteX4" fmla="*/ 376042 w 10445924"/>
              <a:gd name="connsiteY4" fmla="*/ 5435252 h 5547986"/>
              <a:gd name="connsiteX0" fmla="*/ 112995 w 10445924"/>
              <a:gd name="connsiteY0" fmla="*/ 5573039 h 5573039"/>
              <a:gd name="connsiteX1" fmla="*/ 0 w 10445924"/>
              <a:gd name="connsiteY1" fmla="*/ 250521 h 5573039"/>
              <a:gd name="connsiteX2" fmla="*/ 10445924 w 10445924"/>
              <a:gd name="connsiteY2" fmla="*/ 0 h 5573039"/>
              <a:gd name="connsiteX3" fmla="*/ 9920092 w 10445924"/>
              <a:gd name="connsiteY3" fmla="*/ 5547986 h 5573039"/>
              <a:gd name="connsiteX4" fmla="*/ 112995 w 10445924"/>
              <a:gd name="connsiteY4" fmla="*/ 5573039 h 5573039"/>
              <a:gd name="connsiteX0" fmla="*/ 112995 w 10464974"/>
              <a:gd name="connsiteY0" fmla="*/ 5592089 h 5592089"/>
              <a:gd name="connsiteX1" fmla="*/ 0 w 10464974"/>
              <a:gd name="connsiteY1" fmla="*/ 269571 h 5592089"/>
              <a:gd name="connsiteX2" fmla="*/ 10464974 w 10464974"/>
              <a:gd name="connsiteY2" fmla="*/ 0 h 5592089"/>
              <a:gd name="connsiteX3" fmla="*/ 9920092 w 10464974"/>
              <a:gd name="connsiteY3" fmla="*/ 5567036 h 5592089"/>
              <a:gd name="connsiteX4" fmla="*/ 112995 w 10464974"/>
              <a:gd name="connsiteY4" fmla="*/ 5592089 h 5592089"/>
              <a:gd name="connsiteX0" fmla="*/ 112995 w 10464974"/>
              <a:gd name="connsiteY0" fmla="*/ 5592089 h 5592089"/>
              <a:gd name="connsiteX1" fmla="*/ 0 w 10464974"/>
              <a:gd name="connsiteY1" fmla="*/ 269571 h 5592089"/>
              <a:gd name="connsiteX2" fmla="*/ 10464974 w 10464974"/>
              <a:gd name="connsiteY2" fmla="*/ 0 h 5592089"/>
              <a:gd name="connsiteX3" fmla="*/ 9920092 w 10464974"/>
              <a:gd name="connsiteY3" fmla="*/ 5547986 h 5592089"/>
              <a:gd name="connsiteX4" fmla="*/ 112995 w 10464974"/>
              <a:gd name="connsiteY4" fmla="*/ 5592089 h 5592089"/>
              <a:gd name="connsiteX0" fmla="*/ 112995 w 10464974"/>
              <a:gd name="connsiteY0" fmla="*/ 5573039 h 5573039"/>
              <a:gd name="connsiteX1" fmla="*/ 0 w 10464974"/>
              <a:gd name="connsiteY1" fmla="*/ 269571 h 5573039"/>
              <a:gd name="connsiteX2" fmla="*/ 10464974 w 10464974"/>
              <a:gd name="connsiteY2" fmla="*/ 0 h 5573039"/>
              <a:gd name="connsiteX3" fmla="*/ 9920092 w 10464974"/>
              <a:gd name="connsiteY3" fmla="*/ 5547986 h 5573039"/>
              <a:gd name="connsiteX4" fmla="*/ 112995 w 10464974"/>
              <a:gd name="connsiteY4" fmla="*/ 5573039 h 5573039"/>
              <a:gd name="connsiteX0" fmla="*/ 132045 w 10484024"/>
              <a:gd name="connsiteY0" fmla="*/ 5573039 h 5573039"/>
              <a:gd name="connsiteX1" fmla="*/ 0 w 10484024"/>
              <a:gd name="connsiteY1" fmla="*/ 269571 h 5573039"/>
              <a:gd name="connsiteX2" fmla="*/ 10484024 w 10484024"/>
              <a:gd name="connsiteY2" fmla="*/ 0 h 5573039"/>
              <a:gd name="connsiteX3" fmla="*/ 9939142 w 10484024"/>
              <a:gd name="connsiteY3" fmla="*/ 5547986 h 5573039"/>
              <a:gd name="connsiteX4" fmla="*/ 132045 w 10484024"/>
              <a:gd name="connsiteY4" fmla="*/ 5573039 h 5573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84024" h="5573039">
                <a:moveTo>
                  <a:pt x="132045" y="5573039"/>
                </a:moveTo>
                <a:lnTo>
                  <a:pt x="0" y="269571"/>
                </a:lnTo>
                <a:lnTo>
                  <a:pt x="10484024" y="0"/>
                </a:lnTo>
                <a:lnTo>
                  <a:pt x="9939142" y="5547986"/>
                </a:lnTo>
                <a:lnTo>
                  <a:pt x="132045" y="5573039"/>
                </a:lnTo>
                <a:close/>
              </a:path>
            </a:pathLst>
          </a:custGeom>
          <a:solidFill>
            <a:schemeClr val="bg2">
              <a:lumMod val="25000"/>
              <a:alpha val="73000"/>
            </a:schemeClr>
          </a:solidFill>
          <a:ln cap="rnd">
            <a:solidFill>
              <a:schemeClr val="bg2">
                <a:lumMod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tx1"/>
              </a:solidFill>
            </a:endParaRPr>
          </a:p>
        </p:txBody>
      </p:sp>
      <p:sp>
        <p:nvSpPr>
          <p:cNvPr id="2" name="Title 1"/>
          <p:cNvSpPr>
            <a:spLocks noGrp="1"/>
          </p:cNvSpPr>
          <p:nvPr>
            <p:ph type="ctrTitle"/>
          </p:nvPr>
        </p:nvSpPr>
        <p:spPr bwMode="white">
          <a:xfrm>
            <a:off x="1522413" y="914400"/>
            <a:ext cx="9144000" cy="3505200"/>
          </a:xfrm>
        </p:spPr>
        <p:txBody>
          <a:bodyPr>
            <a:noAutofit/>
          </a:bodyPr>
          <a:lstStyle>
            <a:lvl1pPr>
              <a:defRPr sz="7200">
                <a:solidFill>
                  <a:schemeClr val="bg1"/>
                </a:solidFill>
              </a:defRPr>
            </a:lvl1pPr>
          </a:lstStyle>
          <a:p>
            <a:r>
              <a:rPr lang="en-US"/>
              <a:t>Click to edit Master title style</a:t>
            </a:r>
            <a:endParaRPr dirty="0"/>
          </a:p>
        </p:txBody>
      </p:sp>
      <p:sp>
        <p:nvSpPr>
          <p:cNvPr id="3" name="Subtitle 2"/>
          <p:cNvSpPr>
            <a:spLocks noGrp="1"/>
          </p:cNvSpPr>
          <p:nvPr>
            <p:ph type="subTitle" idx="1"/>
          </p:nvPr>
        </p:nvSpPr>
        <p:spPr bwMode="white">
          <a:xfrm>
            <a:off x="1522413" y="4495800"/>
            <a:ext cx="8229600" cy="1066800"/>
          </a:xfrm>
        </p:spPr>
        <p:txBody>
          <a:bodyPr>
            <a:norm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4/20/2018</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967521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4/20/2018</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52229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4/20/2018</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57523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baseline="0"/>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4/20/2018</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27332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3" y="2514601"/>
            <a:ext cx="9144000" cy="2819400"/>
          </a:xfrm>
        </p:spPr>
        <p:txBody>
          <a:bodyPr anchor="b">
            <a:noAutofit/>
          </a:bodyPr>
          <a:lstStyle>
            <a:lvl1pPr algn="l">
              <a:defRPr sz="6600" b="0" i="0" cap="none" baseline="0"/>
            </a:lvl1pPr>
          </a:lstStyle>
          <a:p>
            <a:r>
              <a:rPr lang="en-US"/>
              <a:t>Click to edit Master title style</a:t>
            </a:r>
            <a:endParaRPr/>
          </a:p>
        </p:txBody>
      </p:sp>
      <p:sp>
        <p:nvSpPr>
          <p:cNvPr id="3" name="Text Placeholder 2"/>
          <p:cNvSpPr>
            <a:spLocks noGrp="1"/>
          </p:cNvSpPr>
          <p:nvPr>
            <p:ph type="body" idx="1"/>
          </p:nvPr>
        </p:nvSpPr>
        <p:spPr>
          <a:xfrm>
            <a:off x="1065212"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a:xfrm>
            <a:off x="1517950" y="6327648"/>
            <a:ext cx="6862462" cy="273049"/>
          </a:xfrm>
        </p:spPr>
        <p:txBody>
          <a:bodyPr/>
          <a:lstStyle/>
          <a:p>
            <a:r>
              <a:rPr lang="en-US" dirty="0"/>
              <a:t>Add a footer</a:t>
            </a:r>
          </a:p>
        </p:txBody>
      </p:sp>
      <p:sp>
        <p:nvSpPr>
          <p:cNvPr id="4" name="Date Placeholder 3"/>
          <p:cNvSpPr>
            <a:spLocks noGrp="1"/>
          </p:cNvSpPr>
          <p:nvPr>
            <p:ph type="dt" sz="half" idx="10"/>
          </p:nvPr>
        </p:nvSpPr>
        <p:spPr>
          <a:xfrm>
            <a:off x="8609012" y="6327648"/>
            <a:ext cx="1320059" cy="273049"/>
          </a:xfrm>
        </p:spPr>
        <p:txBody>
          <a:bodyPr/>
          <a:lstStyle/>
          <a:p>
            <a:fld id="{83829175-527E-46A3-863C-1BB1F163B849}" type="datetimeFigureOut">
              <a:rPr lang="en-US" smtClean="0"/>
              <a:t>4/20/2018</a:t>
            </a:fld>
            <a:endParaRPr lang="en-US" dirty="0"/>
          </a:p>
        </p:txBody>
      </p:sp>
      <p:sp>
        <p:nvSpPr>
          <p:cNvPr id="6" name="Slide Number Placeholder 5"/>
          <p:cNvSpPr>
            <a:spLocks noGrp="1"/>
          </p:cNvSpPr>
          <p:nvPr>
            <p:ph type="sldNum" sz="quarter" idx="12"/>
          </p:nvPr>
        </p:nvSpPr>
        <p:spPr>
          <a:xfrm>
            <a:off x="10133012" y="6327648"/>
            <a:ext cx="990601" cy="273049"/>
          </a:xfrm>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169015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9601200" cy="1143000"/>
          </a:xfrm>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18210"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83829175-527E-46A3-863C-1BB1F163B849}" type="datetimeFigureOut">
              <a:rPr lang="en-US" smtClean="0"/>
              <a:t>4/20/2018</a:t>
            </a:fld>
            <a:endParaRPr lang="en-US" dirty="0"/>
          </a:p>
        </p:txBody>
      </p:sp>
      <p:sp>
        <p:nvSpPr>
          <p:cNvPr id="7" name="Slide Number Placeholder 6"/>
          <p:cNvSpPr>
            <a:spLocks noGrp="1"/>
          </p:cNvSpPr>
          <p:nvPr>
            <p:ph type="sldNum" sz="quarter" idx="12"/>
          </p:nvPr>
        </p:nvSpPr>
        <p:spPr/>
        <p:txBody>
          <a:bodyPr/>
          <a:lstStyle/>
          <a:p>
            <a:fld id="{E5137D0E-4A4F-4307-8994-C1891D747D59}" type="slidenum">
              <a:rPr lang="en-US" smtClean="0"/>
              <a:t>‹#›</a:t>
            </a:fld>
            <a:endParaRPr lang="en-US" dirty="0"/>
          </a:p>
        </p:txBody>
      </p:sp>
    </p:spTree>
    <p:extLst>
      <p:ext uri="{BB962C8B-B14F-4D97-AF65-F5344CB8AC3E}">
        <p14:creationId xmlns:p14="http://schemas.microsoft.com/office/powerpoint/2010/main" val="288629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671"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21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21260"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21260"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83829175-527E-46A3-863C-1BB1F163B849}" type="datetimeFigureOut">
              <a:rPr lang="en-US" smtClean="0"/>
              <a:t>4/20/2018</a:t>
            </a:fld>
            <a:endParaRPr lang="en-US"/>
          </a:p>
        </p:txBody>
      </p:sp>
      <p:sp>
        <p:nvSpPr>
          <p:cNvPr id="9" name="Slide Number Placeholder 8"/>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167703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3829175-527E-46A3-863C-1BB1F163B849}" type="datetimeFigureOut">
              <a:rPr lang="en-US" smtClean="0"/>
              <a:t>4/20/2018</a:t>
            </a:fld>
            <a:endParaRPr lang="en-US"/>
          </a:p>
        </p:txBody>
      </p:sp>
      <p:sp>
        <p:nvSpPr>
          <p:cNvPr id="5" name="Slide Number Placeholder 4"/>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87603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83829175-527E-46A3-863C-1BB1F163B849}" type="datetimeFigureOut">
              <a:rPr lang="en-US" smtClean="0"/>
              <a:t>4/20/2018</a:t>
            </a:fld>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80058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2" y="2590800"/>
            <a:ext cx="3276599" cy="192405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646611"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2"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Footer Placeholder 8"/>
          <p:cNvSpPr>
            <a:spLocks noGrp="1"/>
          </p:cNvSpPr>
          <p:nvPr>
            <p:ph type="ftr" sz="quarter" idx="11"/>
          </p:nvPr>
        </p:nvSpPr>
        <p:spPr/>
        <p:txBody>
          <a:bodyPr/>
          <a:lstStyle/>
          <a:p>
            <a:r>
              <a:rPr lang="en-US" dirty="0"/>
              <a:t>Add a footer</a:t>
            </a:r>
          </a:p>
        </p:txBody>
      </p:sp>
      <p:sp>
        <p:nvSpPr>
          <p:cNvPr id="8" name="Date Placeholder 7"/>
          <p:cNvSpPr>
            <a:spLocks noGrp="1"/>
          </p:cNvSpPr>
          <p:nvPr>
            <p:ph type="dt" sz="half" idx="10"/>
          </p:nvPr>
        </p:nvSpPr>
        <p:spPr/>
        <p:txBody>
          <a:bodyPr/>
          <a:lstStyle/>
          <a:p>
            <a:fld id="{83829175-527E-46A3-863C-1BB1F163B849}" type="datetimeFigureOut">
              <a:rPr lang="en-US" smtClean="0"/>
              <a:pPr/>
              <a:t>4/20/2018</a:t>
            </a:fld>
            <a:endParaRPr lang="en-US"/>
          </a:p>
        </p:txBody>
      </p:sp>
      <p:sp>
        <p:nvSpPr>
          <p:cNvPr id="10" name="Slide Number Placeholder 9"/>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140275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2" y="2590800"/>
            <a:ext cx="3276599" cy="1924050"/>
          </a:xfrm>
        </p:spPr>
        <p:txBody>
          <a:bodyPr anchor="b">
            <a:normAutofit/>
          </a:bodyPr>
          <a:lstStyle>
            <a:lvl1pPr algn="l">
              <a:defRPr sz="3200" b="0"/>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47990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2"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8"/>
          <p:cNvSpPr>
            <a:spLocks noGrp="1"/>
          </p:cNvSpPr>
          <p:nvPr>
            <p:ph type="ftr" sz="quarter" idx="11"/>
          </p:nvPr>
        </p:nvSpPr>
        <p:spPr>
          <a:xfrm>
            <a:off x="1517950" y="6324600"/>
            <a:ext cx="6862462" cy="273049"/>
          </a:xfrm>
        </p:spPr>
        <p:txBody>
          <a:bodyPr/>
          <a:lstStyle/>
          <a:p>
            <a:r>
              <a:rPr lang="en-US" dirty="0"/>
              <a:t>Add a footer</a:t>
            </a:r>
          </a:p>
        </p:txBody>
      </p:sp>
      <p:sp>
        <p:nvSpPr>
          <p:cNvPr id="6" name="Date Placeholder 7"/>
          <p:cNvSpPr>
            <a:spLocks noGrp="1"/>
          </p:cNvSpPr>
          <p:nvPr>
            <p:ph type="dt" sz="half" idx="10"/>
          </p:nvPr>
        </p:nvSpPr>
        <p:spPr>
          <a:xfrm>
            <a:off x="8609012" y="6324600"/>
            <a:ext cx="1320059" cy="273049"/>
          </a:xfrm>
        </p:spPr>
        <p:txBody>
          <a:bodyPr/>
          <a:lstStyle/>
          <a:p>
            <a:fld id="{83829175-527E-46A3-863C-1BB1F163B849}" type="datetimeFigureOut">
              <a:rPr lang="en-US" smtClean="0"/>
              <a:pPr/>
              <a:t>4/20/2018</a:t>
            </a:fld>
            <a:endParaRPr lang="en-US"/>
          </a:p>
        </p:txBody>
      </p:sp>
      <p:sp>
        <p:nvSpPr>
          <p:cNvPr id="7" name="Slide Number Placeholder 9"/>
          <p:cNvSpPr>
            <a:spLocks noGrp="1"/>
          </p:cNvSpPr>
          <p:nvPr>
            <p:ph type="sldNum" sz="quarter" idx="12"/>
          </p:nvPr>
        </p:nvSpPr>
        <p:spPr>
          <a:xfrm>
            <a:off x="10133012" y="6324600"/>
            <a:ext cx="990601" cy="273049"/>
          </a:xfrm>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269077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2" name="Title Placeholder 1"/>
          <p:cNvSpPr>
            <a:spLocks noGrp="1"/>
          </p:cNvSpPr>
          <p:nvPr>
            <p:ph type="title"/>
          </p:nvPr>
        </p:nvSpPr>
        <p:spPr>
          <a:xfrm>
            <a:off x="1065212" y="533400"/>
            <a:ext cx="96012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65212" y="1828800"/>
            <a:ext cx="9601200"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17950" y="6324600"/>
            <a:ext cx="6862462"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8609012" y="6324600"/>
            <a:ext cx="1320059" cy="273049"/>
          </a:xfrm>
          <a:prstGeom prst="rect">
            <a:avLst/>
          </a:prstGeom>
        </p:spPr>
        <p:txBody>
          <a:bodyPr vert="horz" lIns="91440" tIns="45720" rIns="91440" bIns="45720" rtlCol="0" anchor="ctr"/>
          <a:lstStyle>
            <a:lvl1pPr algn="r">
              <a:defRPr sz="1100">
                <a:solidFill>
                  <a:schemeClr val="tx1"/>
                </a:solidFill>
              </a:defRPr>
            </a:lvl1pPr>
          </a:lstStyle>
          <a:p>
            <a:fld id="{83829175-527E-46A3-863C-1BB1F163B849}" type="datetimeFigureOut">
              <a:rPr lang="en-US" smtClean="0"/>
              <a:pPr/>
              <a:t>4/20/2018</a:t>
            </a:fld>
            <a:endParaRPr lang="en-US"/>
          </a:p>
        </p:txBody>
      </p:sp>
      <p:sp>
        <p:nvSpPr>
          <p:cNvPr id="6" name="Slide Number Placeholder 5"/>
          <p:cNvSpPr>
            <a:spLocks noGrp="1"/>
          </p:cNvSpPr>
          <p:nvPr>
            <p:ph type="sldNum" sz="quarter" idx="4"/>
          </p:nvPr>
        </p:nvSpPr>
        <p:spPr>
          <a:xfrm>
            <a:off x="10133012" y="6324600"/>
            <a:ext cx="990601" cy="273049"/>
          </a:xfrm>
          <a:prstGeom prst="rect">
            <a:avLst/>
          </a:prstGeom>
        </p:spPr>
        <p:txBody>
          <a:bodyPr vert="horz" lIns="91440" tIns="45720" rIns="91440" bIns="45720" rtlCol="0" anchor="ctr"/>
          <a:lstStyle>
            <a:lvl1pPr algn="r">
              <a:defRPr sz="1100">
                <a:solidFill>
                  <a:schemeClr val="tx1"/>
                </a:solidFill>
              </a:defRPr>
            </a:lvl1pPr>
          </a:lstStyle>
          <a:p>
            <a:fld id="{E5137D0E-4A4F-4307-8994-C1891D747D59}" type="slidenum">
              <a:rPr lang="en-US" smtClean="0"/>
              <a:pPr/>
              <a:t>‹#›</a:t>
            </a:fld>
            <a:endParaRPr lang="en-US"/>
          </a:p>
        </p:txBody>
      </p:sp>
    </p:spTree>
    <p:extLst>
      <p:ext uri="{BB962C8B-B14F-4D97-AF65-F5344CB8AC3E}">
        <p14:creationId xmlns:p14="http://schemas.microsoft.com/office/powerpoint/2010/main" val="3816540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39" userDrawn="1">
          <p15:clr>
            <a:srgbClr val="F26B43"/>
          </p15:clr>
        </p15:guide>
        <p15:guide id="2" pos="671" userDrawn="1">
          <p15:clr>
            <a:srgbClr val="F26B43"/>
          </p15:clr>
        </p15:guide>
        <p15:guide id="3" pos="671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Curation</a:t>
            </a:r>
          </a:p>
        </p:txBody>
      </p:sp>
      <p:sp>
        <p:nvSpPr>
          <p:cNvPr id="3" name="Subtitle 2"/>
          <p:cNvSpPr>
            <a:spLocks noGrp="1"/>
          </p:cNvSpPr>
          <p:nvPr>
            <p:ph type="subTitle" idx="1"/>
          </p:nvPr>
        </p:nvSpPr>
        <p:spPr/>
        <p:txBody>
          <a:bodyPr>
            <a:normAutofit lnSpcReduction="10000"/>
          </a:bodyPr>
          <a:lstStyle/>
          <a:p>
            <a:r>
              <a:rPr lang="en-US" dirty="0"/>
              <a:t>Team 6:	Krunal </a:t>
            </a:r>
            <a:r>
              <a:rPr lang="en-US" dirty="0" err="1"/>
              <a:t>Sevak</a:t>
            </a:r>
            <a:r>
              <a:rPr lang="en-US" dirty="0"/>
              <a:t> (A20405875)</a:t>
            </a:r>
          </a:p>
          <a:p>
            <a:r>
              <a:rPr lang="en-US" dirty="0"/>
              <a:t>		</a:t>
            </a:r>
            <a:r>
              <a:rPr lang="en-US" dirty="0" err="1"/>
              <a:t>Parth</a:t>
            </a:r>
            <a:r>
              <a:rPr lang="en-US" dirty="0"/>
              <a:t> Patel (A20405581)</a:t>
            </a:r>
          </a:p>
          <a:p>
            <a:r>
              <a:rPr lang="en-US" dirty="0"/>
              <a:t>		Tai Nguyen (A20356881)</a:t>
            </a: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Issues</a:t>
            </a:r>
          </a:p>
        </p:txBody>
      </p:sp>
      <p:sp>
        <p:nvSpPr>
          <p:cNvPr id="14" name="Content Placeholder 13"/>
          <p:cNvSpPr>
            <a:spLocks noGrp="1"/>
          </p:cNvSpPr>
          <p:nvPr>
            <p:ph idx="1"/>
          </p:nvPr>
        </p:nvSpPr>
        <p:spPr>
          <a:xfrm>
            <a:off x="1065212" y="1828800"/>
            <a:ext cx="9601200" cy="381000"/>
          </a:xfrm>
        </p:spPr>
        <p:txBody>
          <a:bodyPr/>
          <a:lstStyle/>
          <a:p>
            <a:pPr lvl="0"/>
            <a:r>
              <a:rPr lang="en-US" dirty="0"/>
              <a:t>Data redundancy</a:t>
            </a:r>
          </a:p>
        </p:txBody>
      </p:sp>
      <p:sp>
        <p:nvSpPr>
          <p:cNvPr id="5" name="Content Placeholder 13">
            <a:extLst>
              <a:ext uri="{FF2B5EF4-FFF2-40B4-BE49-F238E27FC236}">
                <a16:creationId xmlns:a16="http://schemas.microsoft.com/office/drawing/2014/main" id="{7B94F4A1-DD31-45C1-91F3-B162D7C413D0}"/>
              </a:ext>
            </a:extLst>
          </p:cNvPr>
          <p:cNvSpPr txBox="1">
            <a:spLocks/>
          </p:cNvSpPr>
          <p:nvPr/>
        </p:nvSpPr>
        <p:spPr>
          <a:xfrm>
            <a:off x="1093441" y="5831944"/>
            <a:ext cx="9601200" cy="38100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9pPr>
          </a:lstStyle>
          <a:p>
            <a:r>
              <a:rPr lang="en-US" dirty="0"/>
              <a:t>Solution: Move IUCR entries into a separate dataset</a:t>
            </a:r>
          </a:p>
        </p:txBody>
      </p:sp>
      <p:pic>
        <p:nvPicPr>
          <p:cNvPr id="3" name="Picture 2">
            <a:extLst>
              <a:ext uri="{FF2B5EF4-FFF2-40B4-BE49-F238E27FC236}">
                <a16:creationId xmlns:a16="http://schemas.microsoft.com/office/drawing/2014/main" id="{257F1CA3-234A-4D69-891A-C1C65AF74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1612" y="2209800"/>
            <a:ext cx="6193782" cy="3622144"/>
          </a:xfrm>
          <a:prstGeom prst="rect">
            <a:avLst/>
          </a:prstGeom>
        </p:spPr>
      </p:pic>
    </p:spTree>
    <p:extLst>
      <p:ext uri="{BB962C8B-B14F-4D97-AF65-F5344CB8AC3E}">
        <p14:creationId xmlns:p14="http://schemas.microsoft.com/office/powerpoint/2010/main" val="131659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Solution</a:t>
            </a:r>
          </a:p>
        </p:txBody>
      </p:sp>
      <p:pic>
        <p:nvPicPr>
          <p:cNvPr id="3" name="Content Placeholder 2">
            <a:extLst>
              <a:ext uri="{FF2B5EF4-FFF2-40B4-BE49-F238E27FC236}">
                <a16:creationId xmlns:a16="http://schemas.microsoft.com/office/drawing/2014/main" id="{C89271D5-D73B-4E01-9591-9D1A4CFCAA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3555" y="2057400"/>
            <a:ext cx="9542857" cy="3600000"/>
          </a:xfrm>
        </p:spPr>
      </p:pic>
    </p:spTree>
    <p:extLst>
      <p:ext uri="{BB962C8B-B14F-4D97-AF65-F5344CB8AC3E}">
        <p14:creationId xmlns:p14="http://schemas.microsoft.com/office/powerpoint/2010/main" val="64308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Data Constraint</a:t>
            </a:r>
          </a:p>
        </p:txBody>
      </p:sp>
      <p:sp>
        <p:nvSpPr>
          <p:cNvPr id="14" name="Content Placeholder 13"/>
          <p:cNvSpPr>
            <a:spLocks noGrp="1"/>
          </p:cNvSpPr>
          <p:nvPr>
            <p:ph idx="1"/>
          </p:nvPr>
        </p:nvSpPr>
        <p:spPr>
          <a:xfrm>
            <a:off x="1065212" y="1828800"/>
            <a:ext cx="9601200" cy="457200"/>
          </a:xfrm>
        </p:spPr>
        <p:txBody>
          <a:bodyPr/>
          <a:lstStyle/>
          <a:p>
            <a:pPr lvl="0"/>
            <a:r>
              <a:rPr lang="en-US" dirty="0"/>
              <a:t>If there exists location, both latitude and longitude must exist.</a:t>
            </a:r>
          </a:p>
        </p:txBody>
      </p:sp>
      <p:pic>
        <p:nvPicPr>
          <p:cNvPr id="3" name="Picture 2">
            <a:extLst>
              <a:ext uri="{FF2B5EF4-FFF2-40B4-BE49-F238E27FC236}">
                <a16:creationId xmlns:a16="http://schemas.microsoft.com/office/drawing/2014/main" id="{44217FB5-A95D-4A9D-A544-89D5D6866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955" y="2286000"/>
            <a:ext cx="9085714" cy="3647619"/>
          </a:xfrm>
          <a:prstGeom prst="rect">
            <a:avLst/>
          </a:prstGeom>
        </p:spPr>
      </p:pic>
    </p:spTree>
    <p:extLst>
      <p:ext uri="{BB962C8B-B14F-4D97-AF65-F5344CB8AC3E}">
        <p14:creationId xmlns:p14="http://schemas.microsoft.com/office/powerpoint/2010/main" val="256715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vi-VN" dirty="0"/>
              <a:t>Output</a:t>
            </a:r>
            <a:endParaRPr lang="en-US" dirty="0"/>
          </a:p>
        </p:txBody>
      </p:sp>
      <p:sp>
        <p:nvSpPr>
          <p:cNvPr id="14" name="Content Placeholder 13"/>
          <p:cNvSpPr>
            <a:spLocks noGrp="1"/>
          </p:cNvSpPr>
          <p:nvPr>
            <p:ph idx="1"/>
          </p:nvPr>
        </p:nvSpPr>
        <p:spPr>
          <a:xfrm>
            <a:off x="1065212" y="1828800"/>
            <a:ext cx="9601200" cy="457200"/>
          </a:xfrm>
        </p:spPr>
        <p:txBody>
          <a:bodyPr/>
          <a:lstStyle/>
          <a:p>
            <a:pPr lvl="0"/>
            <a:r>
              <a:rPr lang="vi-VN" dirty="0"/>
              <a:t>cleaned_data.csv</a:t>
            </a:r>
            <a:endParaRPr lang="en-US" dirty="0"/>
          </a:p>
        </p:txBody>
      </p:sp>
      <p:pic>
        <p:nvPicPr>
          <p:cNvPr id="4" name="Picture 3">
            <a:extLst>
              <a:ext uri="{FF2B5EF4-FFF2-40B4-BE49-F238E27FC236}">
                <a16:creationId xmlns:a16="http://schemas.microsoft.com/office/drawing/2014/main" id="{FC3E443F-2597-4BB9-8DCB-76269AD38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2" y="2252870"/>
            <a:ext cx="8668960" cy="4153480"/>
          </a:xfrm>
          <a:prstGeom prst="rect">
            <a:avLst/>
          </a:prstGeom>
        </p:spPr>
      </p:pic>
    </p:spTree>
    <p:extLst>
      <p:ext uri="{BB962C8B-B14F-4D97-AF65-F5344CB8AC3E}">
        <p14:creationId xmlns:p14="http://schemas.microsoft.com/office/powerpoint/2010/main" val="477658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vi-VN" dirty="0"/>
              <a:t>Output</a:t>
            </a:r>
            <a:endParaRPr lang="en-US" dirty="0"/>
          </a:p>
        </p:txBody>
      </p:sp>
      <p:sp>
        <p:nvSpPr>
          <p:cNvPr id="14" name="Content Placeholder 13"/>
          <p:cNvSpPr>
            <a:spLocks noGrp="1"/>
          </p:cNvSpPr>
          <p:nvPr>
            <p:ph idx="1"/>
          </p:nvPr>
        </p:nvSpPr>
        <p:spPr>
          <a:xfrm>
            <a:off x="1065212" y="1828800"/>
            <a:ext cx="9601200" cy="457200"/>
          </a:xfrm>
        </p:spPr>
        <p:txBody>
          <a:bodyPr/>
          <a:lstStyle/>
          <a:p>
            <a:pPr lvl="0"/>
            <a:r>
              <a:rPr lang="en-US" dirty="0" err="1"/>
              <a:t>iucr</a:t>
            </a:r>
            <a:r>
              <a:rPr lang="vi-VN" dirty="0"/>
              <a:t>.csv</a:t>
            </a:r>
            <a:endParaRPr lang="en-US" dirty="0"/>
          </a:p>
        </p:txBody>
      </p:sp>
      <p:pic>
        <p:nvPicPr>
          <p:cNvPr id="3" name="Picture 2">
            <a:extLst>
              <a:ext uri="{FF2B5EF4-FFF2-40B4-BE49-F238E27FC236}">
                <a16:creationId xmlns:a16="http://schemas.microsoft.com/office/drawing/2014/main" id="{21826453-815B-4057-AE93-F6DCD4CF7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12" y="2315817"/>
            <a:ext cx="4724400" cy="3404113"/>
          </a:xfrm>
          <a:prstGeom prst="rect">
            <a:avLst/>
          </a:prstGeom>
        </p:spPr>
      </p:pic>
    </p:spTree>
    <p:extLst>
      <p:ext uri="{BB962C8B-B14F-4D97-AF65-F5344CB8AC3E}">
        <p14:creationId xmlns:p14="http://schemas.microsoft.com/office/powerpoint/2010/main" val="40214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Thank you!</a:t>
            </a:r>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1118734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Dataset Description</a:t>
            </a:r>
          </a:p>
        </p:txBody>
      </p:sp>
      <p:sp>
        <p:nvSpPr>
          <p:cNvPr id="14" name="Content Placeholder 13"/>
          <p:cNvSpPr>
            <a:spLocks noGrp="1"/>
          </p:cNvSpPr>
          <p:nvPr>
            <p:ph idx="1"/>
          </p:nvPr>
        </p:nvSpPr>
        <p:spPr/>
        <p:txBody>
          <a:bodyPr/>
          <a:lstStyle/>
          <a:p>
            <a:pPr lvl="0"/>
            <a:r>
              <a:rPr lang="en-US" dirty="0"/>
              <a:t>City of Chicago – Crimes (1 year prior to present)</a:t>
            </a:r>
          </a:p>
          <a:p>
            <a:pPr lvl="1"/>
            <a:r>
              <a:rPr lang="en-US" dirty="0"/>
              <a:t>Reporting incidents of crime over the past year</a:t>
            </a:r>
          </a:p>
          <a:p>
            <a:pPr lvl="1"/>
            <a:r>
              <a:rPr lang="en-US" dirty="0"/>
              <a:t>17 columns / ~262,000 rows</a:t>
            </a:r>
          </a:p>
          <a:p>
            <a:pPr lvl="1"/>
            <a:r>
              <a:rPr lang="en-US" dirty="0"/>
              <a:t>CSV format</a:t>
            </a:r>
          </a:p>
          <a:p>
            <a:r>
              <a:rPr lang="en-US" dirty="0"/>
              <a:t>Issues:</a:t>
            </a:r>
          </a:p>
          <a:p>
            <a:pPr lvl="1"/>
            <a:r>
              <a:rPr lang="en-US" dirty="0"/>
              <a:t>NULL values</a:t>
            </a:r>
          </a:p>
          <a:p>
            <a:pPr lvl="1"/>
            <a:r>
              <a:rPr lang="en-US" dirty="0"/>
              <a:t>Data redundancy</a:t>
            </a:r>
          </a:p>
          <a:p>
            <a:pPr lvl="1"/>
            <a:r>
              <a:rPr lang="en-US" dirty="0"/>
              <a:t>No constraints verification on CSV format</a:t>
            </a:r>
          </a:p>
          <a:p>
            <a:r>
              <a:rPr lang="en-US" dirty="0"/>
              <a:t>Tools used:</a:t>
            </a:r>
          </a:p>
          <a:p>
            <a:pPr lvl="1"/>
            <a:r>
              <a:rPr lang="en-US" dirty="0" err="1"/>
              <a:t>Jupyter</a:t>
            </a:r>
            <a:r>
              <a:rPr lang="en-US" dirty="0"/>
              <a:t> Notebook using R</a:t>
            </a:r>
          </a:p>
        </p:txBody>
      </p:sp>
    </p:spTree>
    <p:extLst>
      <p:ext uri="{BB962C8B-B14F-4D97-AF65-F5344CB8AC3E}">
        <p14:creationId xmlns:p14="http://schemas.microsoft.com/office/powerpoint/2010/main" val="412428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9FF2-7487-45FF-BEFC-034B4D6476C9}"/>
              </a:ext>
            </a:extLst>
          </p:cNvPr>
          <p:cNvSpPr>
            <a:spLocks noGrp="1"/>
          </p:cNvSpPr>
          <p:nvPr>
            <p:ph type="title"/>
          </p:nvPr>
        </p:nvSpPr>
        <p:spPr/>
        <p:txBody>
          <a:bodyPr/>
          <a:lstStyle/>
          <a:p>
            <a:r>
              <a:rPr lang="en-US" dirty="0"/>
              <a:t>Column Description</a:t>
            </a:r>
          </a:p>
        </p:txBody>
      </p:sp>
      <p:graphicFrame>
        <p:nvGraphicFramePr>
          <p:cNvPr id="8" name="Table 7">
            <a:extLst>
              <a:ext uri="{FF2B5EF4-FFF2-40B4-BE49-F238E27FC236}">
                <a16:creationId xmlns:a16="http://schemas.microsoft.com/office/drawing/2014/main" id="{2507400B-8818-4FAF-846D-157F4E95D95F}"/>
              </a:ext>
            </a:extLst>
          </p:cNvPr>
          <p:cNvGraphicFramePr>
            <a:graphicFrameLocks noGrp="1"/>
          </p:cNvGraphicFramePr>
          <p:nvPr>
            <p:extLst>
              <p:ext uri="{D42A27DB-BD31-4B8C-83A1-F6EECF244321}">
                <p14:modId xmlns:p14="http://schemas.microsoft.com/office/powerpoint/2010/main" val="3946200545"/>
              </p:ext>
            </p:extLst>
          </p:nvPr>
        </p:nvGraphicFramePr>
        <p:xfrm>
          <a:off x="1293811" y="1676400"/>
          <a:ext cx="9829801" cy="4297680"/>
        </p:xfrm>
        <a:graphic>
          <a:graphicData uri="http://schemas.openxmlformats.org/drawingml/2006/table">
            <a:tbl>
              <a:tblPr firstRow="1" bandRow="1">
                <a:tableStyleId>{5C22544A-7EE6-4342-B048-85BDC9FD1C3A}</a:tableStyleId>
              </a:tblPr>
              <a:tblGrid>
                <a:gridCol w="3173449">
                  <a:extLst>
                    <a:ext uri="{9D8B030D-6E8A-4147-A177-3AD203B41FA5}">
                      <a16:colId xmlns:a16="http://schemas.microsoft.com/office/drawing/2014/main" val="2203751493"/>
                    </a:ext>
                  </a:extLst>
                </a:gridCol>
                <a:gridCol w="6656352">
                  <a:extLst>
                    <a:ext uri="{9D8B030D-6E8A-4147-A177-3AD203B41FA5}">
                      <a16:colId xmlns:a16="http://schemas.microsoft.com/office/drawing/2014/main" val="4032098478"/>
                    </a:ext>
                  </a:extLst>
                </a:gridCol>
              </a:tblGrid>
              <a:tr h="370840">
                <a:tc>
                  <a:txBody>
                    <a:bodyPr/>
                    <a:lstStyle/>
                    <a:p>
                      <a:pPr algn="ctr"/>
                      <a:r>
                        <a:rPr lang="en-US" sz="1400" dirty="0"/>
                        <a:t>Case Name</a:t>
                      </a:r>
                    </a:p>
                  </a:txBody>
                  <a:tcPr/>
                </a:tc>
                <a:tc>
                  <a:txBody>
                    <a:bodyPr/>
                    <a:lstStyle/>
                    <a:p>
                      <a:pPr algn="ctr"/>
                      <a:r>
                        <a:rPr lang="en-US" sz="1400" dirty="0"/>
                        <a:t>Description</a:t>
                      </a:r>
                    </a:p>
                  </a:txBody>
                  <a:tcPr/>
                </a:tc>
                <a:extLst>
                  <a:ext uri="{0D108BD9-81ED-4DB2-BD59-A6C34878D82A}">
                    <a16:rowId xmlns:a16="http://schemas.microsoft.com/office/drawing/2014/main" val="2458427193"/>
                  </a:ext>
                </a:extLst>
              </a:tr>
              <a:tr h="370840">
                <a:tc>
                  <a:txBody>
                    <a:bodyPr/>
                    <a:lstStyle/>
                    <a:p>
                      <a:pPr algn="l"/>
                      <a:r>
                        <a:rPr lang="en-US" sz="1400" dirty="0"/>
                        <a:t>CASE#</a:t>
                      </a:r>
                    </a:p>
                  </a:txBody>
                  <a:tcPr/>
                </a:tc>
                <a:tc>
                  <a:txBody>
                    <a:bodyPr/>
                    <a:lstStyle/>
                    <a:p>
                      <a:pPr algn="l"/>
                      <a:r>
                        <a:rPr lang="en-US" sz="1400" dirty="0"/>
                        <a:t>The Chicago Police Department RD Number (Records Division Number), which is unique to the incident. </a:t>
                      </a:r>
                    </a:p>
                  </a:txBody>
                  <a:tcPr/>
                </a:tc>
                <a:extLst>
                  <a:ext uri="{0D108BD9-81ED-4DB2-BD59-A6C34878D82A}">
                    <a16:rowId xmlns:a16="http://schemas.microsoft.com/office/drawing/2014/main" val="1575870836"/>
                  </a:ext>
                </a:extLst>
              </a:tr>
              <a:tr h="370840">
                <a:tc>
                  <a:txBody>
                    <a:bodyPr/>
                    <a:lstStyle/>
                    <a:p>
                      <a:pPr algn="l"/>
                      <a:r>
                        <a:rPr lang="en-US" sz="1400" dirty="0"/>
                        <a:t>DATE OF OCCURRENCE</a:t>
                      </a:r>
                    </a:p>
                  </a:txBody>
                  <a:tcPr/>
                </a:tc>
                <a:tc>
                  <a:txBody>
                    <a:bodyPr/>
                    <a:lstStyle/>
                    <a:p>
                      <a:pPr algn="l"/>
                      <a:r>
                        <a:rPr lang="en-US" sz="1400" dirty="0"/>
                        <a:t>Date when the incident occurred. This is sometimes a best estimate. </a:t>
                      </a:r>
                    </a:p>
                  </a:txBody>
                  <a:tcPr/>
                </a:tc>
                <a:extLst>
                  <a:ext uri="{0D108BD9-81ED-4DB2-BD59-A6C34878D82A}">
                    <a16:rowId xmlns:a16="http://schemas.microsoft.com/office/drawing/2014/main" val="321980465"/>
                  </a:ext>
                </a:extLst>
              </a:tr>
              <a:tr h="370840">
                <a:tc>
                  <a:txBody>
                    <a:bodyPr/>
                    <a:lstStyle/>
                    <a:p>
                      <a:pPr algn="l"/>
                      <a:r>
                        <a:rPr lang="en-US" sz="1400" dirty="0"/>
                        <a:t>BLOCK</a:t>
                      </a:r>
                    </a:p>
                  </a:txBody>
                  <a:tcPr/>
                </a:tc>
                <a:tc>
                  <a:txBody>
                    <a:bodyPr/>
                    <a:lstStyle/>
                    <a:p>
                      <a:pPr algn="l"/>
                      <a:r>
                        <a:rPr lang="en-US" sz="1400" dirty="0"/>
                        <a:t>The partially redacted address where the incident occurred, placing it on the same block as the actual address. </a:t>
                      </a:r>
                    </a:p>
                  </a:txBody>
                  <a:tcPr/>
                </a:tc>
                <a:extLst>
                  <a:ext uri="{0D108BD9-81ED-4DB2-BD59-A6C34878D82A}">
                    <a16:rowId xmlns:a16="http://schemas.microsoft.com/office/drawing/2014/main" val="3018690825"/>
                  </a:ext>
                </a:extLst>
              </a:tr>
              <a:tr h="370840">
                <a:tc>
                  <a:txBody>
                    <a:bodyPr/>
                    <a:lstStyle/>
                    <a:p>
                      <a:pPr algn="l"/>
                      <a:r>
                        <a:rPr lang="en-US" sz="1400" dirty="0"/>
                        <a:t> IUCR</a:t>
                      </a:r>
                    </a:p>
                  </a:txBody>
                  <a:tcPr/>
                </a:tc>
                <a:tc>
                  <a:txBody>
                    <a:bodyPr/>
                    <a:lstStyle/>
                    <a:p>
                      <a:pPr algn="l"/>
                      <a:r>
                        <a:rPr lang="en-US" sz="1400" dirty="0"/>
                        <a:t>The Illinois Uniform Crime Reporting Code.</a:t>
                      </a:r>
                    </a:p>
                  </a:txBody>
                  <a:tcPr/>
                </a:tc>
                <a:extLst>
                  <a:ext uri="{0D108BD9-81ED-4DB2-BD59-A6C34878D82A}">
                    <a16:rowId xmlns:a16="http://schemas.microsoft.com/office/drawing/2014/main" val="1719170983"/>
                  </a:ext>
                </a:extLst>
              </a:tr>
              <a:tr h="370840">
                <a:tc>
                  <a:txBody>
                    <a:bodyPr/>
                    <a:lstStyle/>
                    <a:p>
                      <a:pPr algn="l"/>
                      <a:r>
                        <a:rPr lang="en-US" sz="1400" dirty="0"/>
                        <a:t> PRIMARY DESCRIPTION</a:t>
                      </a:r>
                    </a:p>
                  </a:txBody>
                  <a:tcPr/>
                </a:tc>
                <a:tc>
                  <a:txBody>
                    <a:bodyPr/>
                    <a:lstStyle/>
                    <a:p>
                      <a:pPr algn="l"/>
                      <a:r>
                        <a:rPr lang="en-US" sz="1400" dirty="0"/>
                        <a:t>The primary description of the IUCR code. </a:t>
                      </a:r>
                    </a:p>
                  </a:txBody>
                  <a:tcPr/>
                </a:tc>
                <a:extLst>
                  <a:ext uri="{0D108BD9-81ED-4DB2-BD59-A6C34878D82A}">
                    <a16:rowId xmlns:a16="http://schemas.microsoft.com/office/drawing/2014/main" val="173380891"/>
                  </a:ext>
                </a:extLst>
              </a:tr>
              <a:tr h="370840">
                <a:tc>
                  <a:txBody>
                    <a:bodyPr/>
                    <a:lstStyle/>
                    <a:p>
                      <a:pPr algn="l"/>
                      <a:r>
                        <a:rPr lang="en-US" sz="1400" dirty="0"/>
                        <a:t> SECONDARY DESCRIPTION</a:t>
                      </a:r>
                    </a:p>
                  </a:txBody>
                  <a:tcPr/>
                </a:tc>
                <a:tc>
                  <a:txBody>
                    <a:bodyPr/>
                    <a:lstStyle/>
                    <a:p>
                      <a:pPr algn="l"/>
                      <a:r>
                        <a:rPr lang="en-US" sz="1400" dirty="0"/>
                        <a:t>The secondary description of the IUCR code, a subcategory of the primary description.</a:t>
                      </a:r>
                    </a:p>
                  </a:txBody>
                  <a:tcPr/>
                </a:tc>
                <a:extLst>
                  <a:ext uri="{0D108BD9-81ED-4DB2-BD59-A6C34878D82A}">
                    <a16:rowId xmlns:a16="http://schemas.microsoft.com/office/drawing/2014/main" val="2924100522"/>
                  </a:ext>
                </a:extLst>
              </a:tr>
              <a:tr h="370840">
                <a:tc>
                  <a:txBody>
                    <a:bodyPr/>
                    <a:lstStyle/>
                    <a:p>
                      <a:pPr algn="l"/>
                      <a:r>
                        <a:rPr lang="en-US" sz="1400" dirty="0"/>
                        <a:t> LOCATION DESCRIPTION</a:t>
                      </a:r>
                    </a:p>
                  </a:txBody>
                  <a:tcPr/>
                </a:tc>
                <a:tc>
                  <a:txBody>
                    <a:bodyPr/>
                    <a:lstStyle/>
                    <a:p>
                      <a:pPr algn="l"/>
                      <a:r>
                        <a:rPr lang="en-US" sz="1400" dirty="0"/>
                        <a:t>Description of the location where the incident occurred. </a:t>
                      </a:r>
                    </a:p>
                  </a:txBody>
                  <a:tcPr/>
                </a:tc>
                <a:extLst>
                  <a:ext uri="{0D108BD9-81ED-4DB2-BD59-A6C34878D82A}">
                    <a16:rowId xmlns:a16="http://schemas.microsoft.com/office/drawing/2014/main" val="2976385960"/>
                  </a:ext>
                </a:extLst>
              </a:tr>
              <a:tr h="370840">
                <a:tc>
                  <a:txBody>
                    <a:bodyPr/>
                    <a:lstStyle/>
                    <a:p>
                      <a:r>
                        <a:rPr lang="en-US" sz="1400" dirty="0"/>
                        <a:t>ARREST</a:t>
                      </a:r>
                    </a:p>
                  </a:txBody>
                  <a:tcPr/>
                </a:tc>
                <a:tc>
                  <a:txBody>
                    <a:bodyPr/>
                    <a:lstStyle/>
                    <a:p>
                      <a:pPr algn="l"/>
                      <a:r>
                        <a:rPr lang="en-US" sz="1400" dirty="0"/>
                        <a:t>Indicates whether an arrest was made. </a:t>
                      </a:r>
                    </a:p>
                  </a:txBody>
                  <a:tcPr/>
                </a:tc>
                <a:extLst>
                  <a:ext uri="{0D108BD9-81ED-4DB2-BD59-A6C34878D82A}">
                    <a16:rowId xmlns:a16="http://schemas.microsoft.com/office/drawing/2014/main" val="1831458562"/>
                  </a:ext>
                </a:extLst>
              </a:tr>
              <a:tr h="370840">
                <a:tc>
                  <a:txBody>
                    <a:bodyPr/>
                    <a:lstStyle/>
                    <a:p>
                      <a:r>
                        <a:rPr lang="en-US" sz="1400" dirty="0"/>
                        <a:t>DOMESTIC</a:t>
                      </a:r>
                    </a:p>
                  </a:txBody>
                  <a:tcPr/>
                </a:tc>
                <a:tc>
                  <a:txBody>
                    <a:bodyPr/>
                    <a:lstStyle/>
                    <a:p>
                      <a:pPr algn="l"/>
                      <a:r>
                        <a:rPr lang="en-US" sz="1400" dirty="0"/>
                        <a:t>Indicates whether the incident was domestic-related as defined by the Illinois Domestic Violence Act. </a:t>
                      </a:r>
                    </a:p>
                  </a:txBody>
                  <a:tcPr/>
                </a:tc>
                <a:extLst>
                  <a:ext uri="{0D108BD9-81ED-4DB2-BD59-A6C34878D82A}">
                    <a16:rowId xmlns:a16="http://schemas.microsoft.com/office/drawing/2014/main" val="3481924991"/>
                  </a:ext>
                </a:extLst>
              </a:tr>
            </a:tbl>
          </a:graphicData>
        </a:graphic>
      </p:graphicFrame>
    </p:spTree>
    <p:extLst>
      <p:ext uri="{BB962C8B-B14F-4D97-AF65-F5344CB8AC3E}">
        <p14:creationId xmlns:p14="http://schemas.microsoft.com/office/powerpoint/2010/main" val="162253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9FF2-7487-45FF-BEFC-034B4D6476C9}"/>
              </a:ext>
            </a:extLst>
          </p:cNvPr>
          <p:cNvSpPr>
            <a:spLocks noGrp="1"/>
          </p:cNvSpPr>
          <p:nvPr>
            <p:ph type="title"/>
          </p:nvPr>
        </p:nvSpPr>
        <p:spPr>
          <a:xfrm>
            <a:off x="1065212" y="533400"/>
            <a:ext cx="9601200" cy="762000"/>
          </a:xfrm>
        </p:spPr>
        <p:txBody>
          <a:bodyPr/>
          <a:lstStyle/>
          <a:p>
            <a:r>
              <a:rPr lang="en-US" dirty="0"/>
              <a:t>Column Description</a:t>
            </a:r>
          </a:p>
        </p:txBody>
      </p:sp>
      <p:graphicFrame>
        <p:nvGraphicFramePr>
          <p:cNvPr id="8" name="Table 7">
            <a:extLst>
              <a:ext uri="{FF2B5EF4-FFF2-40B4-BE49-F238E27FC236}">
                <a16:creationId xmlns:a16="http://schemas.microsoft.com/office/drawing/2014/main" id="{2507400B-8818-4FAF-846D-157F4E95D95F}"/>
              </a:ext>
            </a:extLst>
          </p:cNvPr>
          <p:cNvGraphicFramePr>
            <a:graphicFrameLocks noGrp="1"/>
          </p:cNvGraphicFramePr>
          <p:nvPr>
            <p:extLst>
              <p:ext uri="{D42A27DB-BD31-4B8C-83A1-F6EECF244321}">
                <p14:modId xmlns:p14="http://schemas.microsoft.com/office/powerpoint/2010/main" val="1627646610"/>
              </p:ext>
            </p:extLst>
          </p:nvPr>
        </p:nvGraphicFramePr>
        <p:xfrm>
          <a:off x="1293811" y="1335598"/>
          <a:ext cx="9601200" cy="5008880"/>
        </p:xfrm>
        <a:graphic>
          <a:graphicData uri="http://schemas.openxmlformats.org/drawingml/2006/table">
            <a:tbl>
              <a:tblPr firstRow="1" bandRow="1">
                <a:tableStyleId>{5C22544A-7EE6-4342-B048-85BDC9FD1C3A}</a:tableStyleId>
              </a:tblPr>
              <a:tblGrid>
                <a:gridCol w="1863603">
                  <a:extLst>
                    <a:ext uri="{9D8B030D-6E8A-4147-A177-3AD203B41FA5}">
                      <a16:colId xmlns:a16="http://schemas.microsoft.com/office/drawing/2014/main" val="2203751493"/>
                    </a:ext>
                  </a:extLst>
                </a:gridCol>
                <a:gridCol w="7737597">
                  <a:extLst>
                    <a:ext uri="{9D8B030D-6E8A-4147-A177-3AD203B41FA5}">
                      <a16:colId xmlns:a16="http://schemas.microsoft.com/office/drawing/2014/main" val="4032098478"/>
                    </a:ext>
                  </a:extLst>
                </a:gridCol>
              </a:tblGrid>
              <a:tr h="370840">
                <a:tc>
                  <a:txBody>
                    <a:bodyPr/>
                    <a:lstStyle/>
                    <a:p>
                      <a:pPr algn="ctr"/>
                      <a:r>
                        <a:rPr lang="en-US" sz="1400" dirty="0"/>
                        <a:t>Case Name</a:t>
                      </a:r>
                    </a:p>
                  </a:txBody>
                  <a:tcPr/>
                </a:tc>
                <a:tc>
                  <a:txBody>
                    <a:bodyPr/>
                    <a:lstStyle/>
                    <a:p>
                      <a:pPr algn="ctr"/>
                      <a:r>
                        <a:rPr lang="en-US" sz="1400" dirty="0"/>
                        <a:t>Description</a:t>
                      </a:r>
                    </a:p>
                  </a:txBody>
                  <a:tcPr/>
                </a:tc>
                <a:extLst>
                  <a:ext uri="{0D108BD9-81ED-4DB2-BD59-A6C34878D82A}">
                    <a16:rowId xmlns:a16="http://schemas.microsoft.com/office/drawing/2014/main" val="2458427193"/>
                  </a:ext>
                </a:extLst>
              </a:tr>
              <a:tr h="370840">
                <a:tc>
                  <a:txBody>
                    <a:bodyPr/>
                    <a:lstStyle/>
                    <a:p>
                      <a:pPr algn="l"/>
                      <a:r>
                        <a:rPr lang="en-US" sz="1400" dirty="0"/>
                        <a:t>BEAT</a:t>
                      </a:r>
                    </a:p>
                  </a:txBody>
                  <a:tcPr/>
                </a:tc>
                <a:tc>
                  <a:txBody>
                    <a:bodyPr/>
                    <a:lstStyle/>
                    <a:p>
                      <a:pPr algn="l"/>
                      <a:r>
                        <a:rPr lang="en-US" sz="1400" dirty="0"/>
                        <a:t>Indicates the beat where the incident occurred. A beat is the smallest police geographic area - each beat has a dedicated police beat car.</a:t>
                      </a:r>
                    </a:p>
                  </a:txBody>
                  <a:tcPr/>
                </a:tc>
                <a:extLst>
                  <a:ext uri="{0D108BD9-81ED-4DB2-BD59-A6C34878D82A}">
                    <a16:rowId xmlns:a16="http://schemas.microsoft.com/office/drawing/2014/main" val="1575870836"/>
                  </a:ext>
                </a:extLst>
              </a:tr>
              <a:tr h="370840">
                <a:tc>
                  <a:txBody>
                    <a:bodyPr/>
                    <a:lstStyle/>
                    <a:p>
                      <a:pPr algn="l"/>
                      <a:r>
                        <a:rPr lang="en-US" sz="1400" dirty="0"/>
                        <a:t>WARD</a:t>
                      </a:r>
                    </a:p>
                  </a:txBody>
                  <a:tcPr/>
                </a:tc>
                <a:tc>
                  <a:txBody>
                    <a:bodyPr/>
                    <a:lstStyle/>
                    <a:p>
                      <a:pPr algn="l"/>
                      <a:r>
                        <a:rPr lang="en-US" sz="1400" dirty="0"/>
                        <a:t>The ward (City Council district) where the incident occurred.</a:t>
                      </a:r>
                    </a:p>
                  </a:txBody>
                  <a:tcPr/>
                </a:tc>
                <a:extLst>
                  <a:ext uri="{0D108BD9-81ED-4DB2-BD59-A6C34878D82A}">
                    <a16:rowId xmlns:a16="http://schemas.microsoft.com/office/drawing/2014/main" val="321980465"/>
                  </a:ext>
                </a:extLst>
              </a:tr>
              <a:tr h="370840">
                <a:tc>
                  <a:txBody>
                    <a:bodyPr/>
                    <a:lstStyle/>
                    <a:p>
                      <a:pPr algn="l"/>
                      <a:r>
                        <a:rPr lang="en-US" sz="1400" dirty="0"/>
                        <a:t>FBI CD</a:t>
                      </a:r>
                    </a:p>
                  </a:txBody>
                  <a:tcPr/>
                </a:tc>
                <a:tc>
                  <a:txBody>
                    <a:bodyPr/>
                    <a:lstStyle/>
                    <a:p>
                      <a:pPr algn="l"/>
                      <a:r>
                        <a:rPr lang="en-US" sz="1400" dirty="0"/>
                        <a:t>Indicates the crime classification as outlined in the FBI's National Incident-Based Reporting System (NIBRS).</a:t>
                      </a:r>
                    </a:p>
                  </a:txBody>
                  <a:tcPr/>
                </a:tc>
                <a:extLst>
                  <a:ext uri="{0D108BD9-81ED-4DB2-BD59-A6C34878D82A}">
                    <a16:rowId xmlns:a16="http://schemas.microsoft.com/office/drawing/2014/main" val="3018690825"/>
                  </a:ext>
                </a:extLst>
              </a:tr>
              <a:tr h="370840">
                <a:tc>
                  <a:txBody>
                    <a:bodyPr/>
                    <a:lstStyle/>
                    <a:p>
                      <a:pPr algn="l"/>
                      <a:r>
                        <a:rPr lang="en-US" sz="1400" dirty="0"/>
                        <a:t>X COORDINATE</a:t>
                      </a:r>
                    </a:p>
                  </a:txBody>
                  <a:tcPr/>
                </a:tc>
                <a:tc>
                  <a:txBody>
                    <a:bodyPr/>
                    <a:lstStyle/>
                    <a:p>
                      <a:r>
                        <a:rPr lang="en-US" sz="1400" dirty="0">
                          <a:effectLst/>
                        </a:rPr>
                        <a:t>The x coordinate of the location where the incident occurred in State Plane Illinois East NAD 1983 projection. This location is shifted from the actual location for partial redaction but falls on the same block. </a:t>
                      </a:r>
                    </a:p>
                  </a:txBody>
                  <a:tcPr anchor="ctr"/>
                </a:tc>
                <a:extLst>
                  <a:ext uri="{0D108BD9-81ED-4DB2-BD59-A6C34878D82A}">
                    <a16:rowId xmlns:a16="http://schemas.microsoft.com/office/drawing/2014/main" val="1719170983"/>
                  </a:ext>
                </a:extLst>
              </a:tr>
              <a:tr h="370840">
                <a:tc>
                  <a:txBody>
                    <a:bodyPr/>
                    <a:lstStyle/>
                    <a:p>
                      <a:pPr algn="l"/>
                      <a:r>
                        <a:rPr lang="en-US" sz="1400" dirty="0"/>
                        <a:t>Y COORDINATE</a:t>
                      </a:r>
                    </a:p>
                  </a:txBody>
                  <a:tcPr/>
                </a:tc>
                <a:tc>
                  <a:txBody>
                    <a:bodyPr/>
                    <a:lstStyle/>
                    <a:p>
                      <a:r>
                        <a:rPr lang="en-US" sz="1400" dirty="0">
                          <a:effectLst/>
                        </a:rPr>
                        <a:t>The x coordinate of the location where the incident occurred in State Plane Illinois East NAD 1983 projection. This location is shifted from the actual location for partial redaction but falls on the same block. </a:t>
                      </a:r>
                    </a:p>
                  </a:txBody>
                  <a:tcPr/>
                </a:tc>
                <a:extLst>
                  <a:ext uri="{0D108BD9-81ED-4DB2-BD59-A6C34878D82A}">
                    <a16:rowId xmlns:a16="http://schemas.microsoft.com/office/drawing/2014/main" val="173380891"/>
                  </a:ext>
                </a:extLst>
              </a:tr>
              <a:tr h="370840">
                <a:tc>
                  <a:txBody>
                    <a:bodyPr/>
                    <a:lstStyle/>
                    <a:p>
                      <a:pPr algn="l"/>
                      <a:r>
                        <a:rPr lang="en-US" sz="1400" dirty="0"/>
                        <a:t>LATITUDE</a:t>
                      </a:r>
                    </a:p>
                  </a:txBody>
                  <a:tcPr/>
                </a:tc>
                <a:tc>
                  <a:txBody>
                    <a:bodyPr/>
                    <a:lstStyle/>
                    <a:p>
                      <a:pPr algn="l"/>
                      <a:r>
                        <a:rPr lang="en-US" sz="1400" dirty="0"/>
                        <a:t>The latitude of the location where the incident occurred. This location is shifted from the actual location for partial redaction but falls on the same block. </a:t>
                      </a:r>
                    </a:p>
                  </a:txBody>
                  <a:tcPr/>
                </a:tc>
                <a:extLst>
                  <a:ext uri="{0D108BD9-81ED-4DB2-BD59-A6C34878D82A}">
                    <a16:rowId xmlns:a16="http://schemas.microsoft.com/office/drawing/2014/main" val="2924100522"/>
                  </a:ext>
                </a:extLst>
              </a:tr>
              <a:tr h="370840">
                <a:tc>
                  <a:txBody>
                    <a:bodyPr/>
                    <a:lstStyle/>
                    <a:p>
                      <a:pPr algn="l"/>
                      <a:r>
                        <a:rPr lang="en-US" sz="1400" dirty="0"/>
                        <a:t>LONGITUDE</a:t>
                      </a:r>
                    </a:p>
                  </a:txBody>
                  <a:tcPr/>
                </a:tc>
                <a:tc>
                  <a:txBody>
                    <a:bodyPr/>
                    <a:lstStyle/>
                    <a:p>
                      <a:pPr algn="l"/>
                      <a:r>
                        <a:rPr lang="en-US" sz="1400" dirty="0"/>
                        <a:t>The longitude of the location where the incident occurred. This location is shifted from the actual location for partial redaction but falls on the same block. </a:t>
                      </a:r>
                    </a:p>
                  </a:txBody>
                  <a:tcPr/>
                </a:tc>
                <a:extLst>
                  <a:ext uri="{0D108BD9-81ED-4DB2-BD59-A6C34878D82A}">
                    <a16:rowId xmlns:a16="http://schemas.microsoft.com/office/drawing/2014/main" val="2976385960"/>
                  </a:ext>
                </a:extLst>
              </a:tr>
              <a:tr h="370840">
                <a:tc>
                  <a:txBody>
                    <a:bodyPr/>
                    <a:lstStyle/>
                    <a:p>
                      <a:r>
                        <a:rPr lang="en-US" sz="1400" dirty="0"/>
                        <a:t>LOCATION</a:t>
                      </a:r>
                    </a:p>
                  </a:txBody>
                  <a:tcPr/>
                </a:tc>
                <a:tc>
                  <a:txBody>
                    <a:bodyPr/>
                    <a:lstStyle/>
                    <a:p>
                      <a:pPr algn="l"/>
                      <a:r>
                        <a:rPr lang="en-US" sz="1400" dirty="0"/>
                        <a:t>The location where the incident occurred in a format that allows for creation of maps and other geographic operations on this data portal. This location is shifted from the actual location for partial redaction but falls on the same block.</a:t>
                      </a:r>
                    </a:p>
                  </a:txBody>
                  <a:tcPr/>
                </a:tc>
                <a:extLst>
                  <a:ext uri="{0D108BD9-81ED-4DB2-BD59-A6C34878D82A}">
                    <a16:rowId xmlns:a16="http://schemas.microsoft.com/office/drawing/2014/main" val="1831458562"/>
                  </a:ext>
                </a:extLst>
              </a:tr>
            </a:tbl>
          </a:graphicData>
        </a:graphic>
      </p:graphicFrame>
    </p:spTree>
    <p:extLst>
      <p:ext uri="{BB962C8B-B14F-4D97-AF65-F5344CB8AC3E}">
        <p14:creationId xmlns:p14="http://schemas.microsoft.com/office/powerpoint/2010/main" val="4966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Issues</a:t>
            </a:r>
          </a:p>
        </p:txBody>
      </p:sp>
      <p:sp>
        <p:nvSpPr>
          <p:cNvPr id="14" name="Content Placeholder 13"/>
          <p:cNvSpPr>
            <a:spLocks noGrp="1"/>
          </p:cNvSpPr>
          <p:nvPr>
            <p:ph idx="1"/>
          </p:nvPr>
        </p:nvSpPr>
        <p:spPr>
          <a:xfrm>
            <a:off x="1065212" y="1828800"/>
            <a:ext cx="9601200" cy="533400"/>
          </a:xfrm>
        </p:spPr>
        <p:txBody>
          <a:bodyPr/>
          <a:lstStyle/>
          <a:p>
            <a:pPr lvl="0"/>
            <a:r>
              <a:rPr lang="en-US" dirty="0"/>
              <a:t>No location on rows</a:t>
            </a:r>
          </a:p>
        </p:txBody>
      </p:sp>
      <p:pic>
        <p:nvPicPr>
          <p:cNvPr id="3" name="Picture 2">
            <a:extLst>
              <a:ext uri="{FF2B5EF4-FFF2-40B4-BE49-F238E27FC236}">
                <a16:creationId xmlns:a16="http://schemas.microsoft.com/office/drawing/2014/main" id="{5393DD94-C244-48F4-B684-61D5FCEDC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230" y="2095500"/>
            <a:ext cx="10455359" cy="3600740"/>
          </a:xfrm>
          <a:prstGeom prst="rect">
            <a:avLst/>
          </a:prstGeom>
        </p:spPr>
      </p:pic>
      <p:sp>
        <p:nvSpPr>
          <p:cNvPr id="6" name="Content Placeholder 13">
            <a:extLst>
              <a:ext uri="{FF2B5EF4-FFF2-40B4-BE49-F238E27FC236}">
                <a16:creationId xmlns:a16="http://schemas.microsoft.com/office/drawing/2014/main" id="{6C9C8EDE-1C49-42E1-AD36-D64BA335ADEE}"/>
              </a:ext>
            </a:extLst>
          </p:cNvPr>
          <p:cNvSpPr txBox="1">
            <a:spLocks/>
          </p:cNvSpPr>
          <p:nvPr/>
        </p:nvSpPr>
        <p:spPr>
          <a:xfrm>
            <a:off x="1027230" y="5791200"/>
            <a:ext cx="9601200" cy="53340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9pPr>
          </a:lstStyle>
          <a:p>
            <a:r>
              <a:rPr lang="en-US" dirty="0"/>
              <a:t>Solution: Replace location with the coordinate of Chicago center.</a:t>
            </a:r>
          </a:p>
        </p:txBody>
      </p:sp>
    </p:spTree>
    <p:extLst>
      <p:ext uri="{BB962C8B-B14F-4D97-AF65-F5344CB8AC3E}">
        <p14:creationId xmlns:p14="http://schemas.microsoft.com/office/powerpoint/2010/main" val="285677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Solution</a:t>
            </a:r>
          </a:p>
        </p:txBody>
      </p:sp>
      <p:pic>
        <p:nvPicPr>
          <p:cNvPr id="11" name="Content Placeholder 10">
            <a:extLst>
              <a:ext uri="{FF2B5EF4-FFF2-40B4-BE49-F238E27FC236}">
                <a16:creationId xmlns:a16="http://schemas.microsoft.com/office/drawing/2014/main" id="{1B6D962A-F926-437F-B4EB-F42E5C6070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2956" y="2100490"/>
            <a:ext cx="9085714" cy="3647619"/>
          </a:xfrm>
        </p:spPr>
      </p:pic>
    </p:spTree>
    <p:extLst>
      <p:ext uri="{BB962C8B-B14F-4D97-AF65-F5344CB8AC3E}">
        <p14:creationId xmlns:p14="http://schemas.microsoft.com/office/powerpoint/2010/main" val="192459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Result</a:t>
            </a:r>
          </a:p>
        </p:txBody>
      </p:sp>
      <p:pic>
        <p:nvPicPr>
          <p:cNvPr id="5" name="Content Placeholder 4">
            <a:extLst>
              <a:ext uri="{FF2B5EF4-FFF2-40B4-BE49-F238E27FC236}">
                <a16:creationId xmlns:a16="http://schemas.microsoft.com/office/drawing/2014/main" id="{A26BF86A-5B64-467E-9A28-2051A957EE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5211" y="1981200"/>
            <a:ext cx="10689317" cy="3886200"/>
          </a:xfrm>
        </p:spPr>
      </p:pic>
    </p:spTree>
    <p:extLst>
      <p:ext uri="{BB962C8B-B14F-4D97-AF65-F5344CB8AC3E}">
        <p14:creationId xmlns:p14="http://schemas.microsoft.com/office/powerpoint/2010/main" val="1941550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Issues</a:t>
            </a:r>
          </a:p>
        </p:txBody>
      </p:sp>
      <p:sp>
        <p:nvSpPr>
          <p:cNvPr id="14" name="Content Placeholder 13"/>
          <p:cNvSpPr>
            <a:spLocks noGrp="1"/>
          </p:cNvSpPr>
          <p:nvPr>
            <p:ph idx="1"/>
          </p:nvPr>
        </p:nvSpPr>
        <p:spPr>
          <a:xfrm>
            <a:off x="1065212" y="1828800"/>
            <a:ext cx="9601200" cy="381000"/>
          </a:xfrm>
        </p:spPr>
        <p:txBody>
          <a:bodyPr/>
          <a:lstStyle/>
          <a:p>
            <a:pPr lvl="0"/>
            <a:r>
              <a:rPr lang="en-US" dirty="0"/>
              <a:t>Data redundancy</a:t>
            </a:r>
          </a:p>
        </p:txBody>
      </p:sp>
      <p:sp>
        <p:nvSpPr>
          <p:cNvPr id="5" name="Content Placeholder 13">
            <a:extLst>
              <a:ext uri="{FF2B5EF4-FFF2-40B4-BE49-F238E27FC236}">
                <a16:creationId xmlns:a16="http://schemas.microsoft.com/office/drawing/2014/main" id="{652D75BF-36BA-49A1-B8AD-17F412404FBA}"/>
              </a:ext>
            </a:extLst>
          </p:cNvPr>
          <p:cNvSpPr txBox="1">
            <a:spLocks/>
          </p:cNvSpPr>
          <p:nvPr/>
        </p:nvSpPr>
        <p:spPr>
          <a:xfrm>
            <a:off x="1065212" y="5829300"/>
            <a:ext cx="9601200" cy="38100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9pPr>
          </a:lstStyle>
          <a:p>
            <a:r>
              <a:rPr lang="en-US" dirty="0"/>
              <a:t>Solution: Remove LOCATION column</a:t>
            </a:r>
          </a:p>
        </p:txBody>
      </p:sp>
      <p:pic>
        <p:nvPicPr>
          <p:cNvPr id="3" name="Picture 2">
            <a:extLst>
              <a:ext uri="{FF2B5EF4-FFF2-40B4-BE49-F238E27FC236}">
                <a16:creationId xmlns:a16="http://schemas.microsoft.com/office/drawing/2014/main" id="{2727D413-5760-451A-94EE-A1A681D432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812" y="2019300"/>
            <a:ext cx="3166368" cy="3621157"/>
          </a:xfrm>
          <a:prstGeom prst="rect">
            <a:avLst/>
          </a:prstGeom>
        </p:spPr>
      </p:pic>
    </p:spTree>
    <p:extLst>
      <p:ext uri="{BB962C8B-B14F-4D97-AF65-F5344CB8AC3E}">
        <p14:creationId xmlns:p14="http://schemas.microsoft.com/office/powerpoint/2010/main" val="3190828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Solution</a:t>
            </a:r>
          </a:p>
        </p:txBody>
      </p:sp>
      <p:pic>
        <p:nvPicPr>
          <p:cNvPr id="3" name="Content Placeholder 2">
            <a:extLst>
              <a:ext uri="{FF2B5EF4-FFF2-40B4-BE49-F238E27FC236}">
                <a16:creationId xmlns:a16="http://schemas.microsoft.com/office/drawing/2014/main" id="{523CF5EF-0AD1-4386-BAC7-A9E6ED8971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7201" y="1828800"/>
            <a:ext cx="8277223" cy="4191000"/>
          </a:xfrm>
        </p:spPr>
      </p:pic>
    </p:spTree>
    <p:extLst>
      <p:ext uri="{BB962C8B-B14F-4D97-AF65-F5344CB8AC3E}">
        <p14:creationId xmlns:p14="http://schemas.microsoft.com/office/powerpoint/2010/main" val="2982952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eometric design templat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Geometric design slides.potx" id="{F67263A8-1AB1-4C27-90C5-8DFF5AB0A457}" vid="{97C8510C-5076-4DB0-83F7-452F3E0654AF}"/>
    </a:ext>
  </a:extLst>
</a:theme>
</file>

<file path=ppt/theme/theme2.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Geometric design slides</Template>
  <TotalTime>63</TotalTime>
  <Words>499</Words>
  <Application>Microsoft Office PowerPoint</Application>
  <PresentationFormat>Custom</PresentationFormat>
  <Paragraphs>75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Palatino Linotype</vt:lpstr>
      <vt:lpstr>Times New Roman</vt:lpstr>
      <vt:lpstr>Geometric design template</vt:lpstr>
      <vt:lpstr>Data Curation</vt:lpstr>
      <vt:lpstr>Dataset Description</vt:lpstr>
      <vt:lpstr>Column Description</vt:lpstr>
      <vt:lpstr>Column Description</vt:lpstr>
      <vt:lpstr>Issues</vt:lpstr>
      <vt:lpstr>Solution</vt:lpstr>
      <vt:lpstr>Result</vt:lpstr>
      <vt:lpstr>Issues</vt:lpstr>
      <vt:lpstr>Solution</vt:lpstr>
      <vt:lpstr>Issues</vt:lpstr>
      <vt:lpstr>Solution</vt:lpstr>
      <vt:lpstr>Data Constraint</vt:lpstr>
      <vt:lpstr>Output</vt:lpstr>
      <vt:lpstr>Output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Curation</dc:title>
  <dc:creator>Tai Nguyen</dc:creator>
  <cp:lastModifiedBy>Tai Nguyen</cp:lastModifiedBy>
  <cp:revision>14</cp:revision>
  <dcterms:created xsi:type="dcterms:W3CDTF">2018-04-20T22:05:07Z</dcterms:created>
  <dcterms:modified xsi:type="dcterms:W3CDTF">2018-04-20T23:08:31Z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