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20AC37-3A00-4470-AD37-5E038FDE1413}">
  <a:tblStyle styleId="{D820AC37-3A00-4470-AD37-5E038FDE1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thonprogramming.net/static/downloads/short_reviews/positive.txt" TargetMode="External"/><Relationship Id="rId3" Type="http://schemas.openxmlformats.org/officeDocument/2006/relationships/hyperlink" Target="https://pythonprogramming.net/static/downloads/short_reviews/negative.txt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https://pythonprogramming.net/static/downloads/short_reviews/positive.txt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https://pythonprogramming.net/static/downloads/short_reviews/negative.txt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mpus Aerial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1" type="body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3" type="body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1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17" name="Shape 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18" name="Shape 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head w/ Bulle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708569" y="6529849"/>
            <a:ext cx="370115" cy="21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41176"/>
              <a:buFont typeface="Questrial"/>
              <a:buNone/>
              <a:defRPr b="1" i="0" sz="3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7013" y="1585821"/>
            <a:ext cx="8691562" cy="804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540"/>
              </a:spcBef>
              <a:buClr>
                <a:schemeClr val="dk1"/>
              </a:buClr>
              <a:buSzPct val="51851"/>
              <a:buFont typeface="Arial"/>
              <a:buChar char="■"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540"/>
              </a:spcBef>
              <a:buClr>
                <a:schemeClr val="dk1"/>
              </a:buClr>
              <a:buSzPct val="51851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540"/>
              </a:spcBef>
              <a:buClr>
                <a:schemeClr val="dk1"/>
              </a:buClr>
              <a:buSzPct val="51851"/>
              <a:buFont typeface="Arial"/>
              <a:buChar char="○"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227013" y="2558866"/>
            <a:ext cx="8691562" cy="3535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09550" lvl="3" marL="16573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5100" lvl="4" marL="2057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head w/ No Bulle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41176"/>
              <a:buFont typeface="Questrial"/>
              <a:buNone/>
              <a:defRPr b="1" i="0" sz="3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27013" y="1585821"/>
            <a:ext cx="8691562" cy="804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540"/>
              </a:spcBef>
              <a:buClr>
                <a:schemeClr val="dk1"/>
              </a:buClr>
              <a:buSzPct val="51851"/>
              <a:buFont typeface="Arial"/>
              <a:buChar char="■"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540"/>
              </a:spcBef>
              <a:buClr>
                <a:schemeClr val="dk1"/>
              </a:buClr>
              <a:buSzPct val="51851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540"/>
              </a:spcBef>
              <a:buClr>
                <a:schemeClr val="dk1"/>
              </a:buClr>
              <a:buSzPct val="51851"/>
              <a:buFont typeface="Arial"/>
              <a:buChar char="○"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708569" y="6529849"/>
            <a:ext cx="370115" cy="21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227013" y="2573615"/>
            <a:ext cx="8691562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1925" lvl="4" marL="2057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ith no Subhea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27013" y="1584190"/>
            <a:ext cx="8682404" cy="451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75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16666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40000"/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41176"/>
              <a:buFont typeface="Questrial"/>
              <a:buNone/>
              <a:defRPr b="1" i="0" sz="3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708569" y="6529849"/>
            <a:ext cx="370115" cy="21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abbio Center Skyline 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body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3" type="body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1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26" name="Shape 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27" name="Shape 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dwin A Stevens Hal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1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35" name="Shape 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36" name="Shape 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mpus Aerial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body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1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44" name="Shape 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45" name="Shape 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mpus Aerial 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body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1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54" name="Shape 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mpus Aerial 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1" type="body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●"/>
              <a:defRPr b="0" i="1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63" name="Shape 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bstra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jasonrodriguez/Projects/Power Points/FINAL Template/images/images/CoverSlide_Header_01.png"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Char char="●"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40"/>
              </a:spcBef>
              <a:buClr>
                <a:schemeClr val="dk1"/>
              </a:buClr>
              <a:buSzPct val="63636"/>
              <a:buFont typeface="Arial"/>
              <a:buChar char="●"/>
              <a:defRPr b="0" i="1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Official-PMSColor-R.eps"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83029"/>
            <a:ext cx="1934029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3" type="body"/>
          </p:nvPr>
        </p:nvSpPr>
        <p:spPr>
          <a:xfrm>
            <a:off x="5275943" y="4209143"/>
            <a:ext cx="3708400" cy="1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36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Shape 7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76" name="Shape 7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Shape 7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Shape 78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83" name="Shape 83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ct val="25925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640"/>
              </a:spcBef>
              <a:buClr>
                <a:srgbClr val="7F7F7F"/>
              </a:buClr>
              <a:buSzPct val="4375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ct val="5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ct val="58333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ct val="7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ct val="7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7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7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7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7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标题和内容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41176"/>
              <a:buFont typeface="Questrial"/>
              <a:buNone/>
              <a:defRPr b="1" i="0" sz="3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1" type="ftr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2784"/>
            <a:ext cx="9144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jasonrodriguez/Projects/Power Points/FINAL Template/images/images/PPT_Template_Header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2" type="sldNum"/>
          </p:nvPr>
        </p:nvSpPr>
        <p:spPr>
          <a:xfrm>
            <a:off x="8686801" y="6529848"/>
            <a:ext cx="407674" cy="22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cikit-learn.org/stable/tutorial/machine_learning_map/" TargetMode="External"/><Relationship Id="rId4" Type="http://schemas.openxmlformats.org/officeDocument/2006/relationships/hyperlink" Target="https://pythonprogramming.net/naive-bayes-classifier-nltk-tutorial/" TargetMode="External"/><Relationship Id="rId5" Type="http://schemas.openxmlformats.org/officeDocument/2006/relationships/hyperlink" Target="https://pythonprogramming.net/sklearn-scikit-learn-nltk-tutorial/" TargetMode="External"/><Relationship Id="rId6" Type="http://schemas.openxmlformats.org/officeDocument/2006/relationships/hyperlink" Target="https://pythonprogramming.net/python-pickle-module-save-objects-serializ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05150" y="1146325"/>
            <a:ext cx="41919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Movie Success by analyzing Tweet Sentiments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20" name="Shape 120"/>
          <p:cNvSpPr txBox="1"/>
          <p:nvPr/>
        </p:nvSpPr>
        <p:spPr>
          <a:xfrm>
            <a:off x="8708569" y="6529848"/>
            <a:ext cx="592594" cy="32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762000" y="3855720"/>
            <a:ext cx="259571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Sarvesh Shah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Parth Patel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Ajinkya Bobade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4188" y="316931"/>
            <a:ext cx="5825202" cy="74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Problem Statement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708569" y="6529848"/>
            <a:ext cx="592594" cy="32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8" name="Shape 128"/>
          <p:cNvSpPr/>
          <p:nvPr/>
        </p:nvSpPr>
        <p:spPr>
          <a:xfrm>
            <a:off x="350525" y="1251276"/>
            <a:ext cx="85566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this project is to determine if there’s a correlation between the sentiment towards the movie on Twitter and its eventual user rating on IMDB after its release.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Hypothesis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Movies with an IMDB user rating higher than 8 is expected to have an overall positive sentiment rating and good financial success.</a:t>
            </a:r>
          </a:p>
          <a:p>
            <a:pPr indent="0" lvl="0" marL="457200" marR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movies with a rating below 7 will have an overall negative sentiment and go into losses.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64188" y="316931"/>
            <a:ext cx="5825202" cy="74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Movie Selection</a:t>
            </a:r>
            <a:b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34" name="Shape 134"/>
          <p:cNvSpPr txBox="1"/>
          <p:nvPr/>
        </p:nvSpPr>
        <p:spPr>
          <a:xfrm>
            <a:off x="8708569" y="6529848"/>
            <a:ext cx="592594" cy="32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5" name="Shape 135"/>
          <p:cNvSpPr/>
          <p:nvPr/>
        </p:nvSpPr>
        <p:spPr>
          <a:xfrm>
            <a:off x="350525" y="1251275"/>
            <a:ext cx="8673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89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picked 5 movies that released within the last few months: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Deadpool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Zootopia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Jungle Book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Barbershop: The Next Cut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Captain America: Civil War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chose the first 4 movies (that have already released) to first check if there’s actually a correlation, and we chose the last movie to predict its user rating based on the sentiment.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 was to pick a relevant movie where we could get enough data for our tweet database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64188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NLTK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708569" y="6529848"/>
            <a:ext cx="59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2" name="Shape 142"/>
          <p:cNvSpPr/>
          <p:nvPr/>
        </p:nvSpPr>
        <p:spPr>
          <a:xfrm>
            <a:off x="350525" y="1066925"/>
            <a:ext cx="8673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NLTK Library used to identify sentiments from tweets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sentiment files -  Positive and Negative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files served as our sentiment dictionaries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scikit-learn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Algorithms to get the confidence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Accuracy: 66%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64188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NLTK Continued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708569" y="6529848"/>
            <a:ext cx="59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8341" l="0" r="46389" t="0"/>
          <a:stretch/>
        </p:blipFill>
        <p:spPr>
          <a:xfrm>
            <a:off x="390875" y="883375"/>
            <a:ext cx="7675276" cy="53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264188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Database - Live Tweets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708569" y="6529848"/>
            <a:ext cx="59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6" name="Shape 156"/>
          <p:cNvSpPr/>
          <p:nvPr/>
        </p:nvSpPr>
        <p:spPr>
          <a:xfrm>
            <a:off x="350525" y="1066925"/>
            <a:ext cx="8673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pickle files, live tweeting was done faster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served as our database for tweets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25" y="1921175"/>
            <a:ext cx="7605976" cy="42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64188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Graph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708569" y="6529848"/>
            <a:ext cx="59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335280" y="976962"/>
            <a:ext cx="81228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58700"/>
            <a:ext cx="7237050" cy="54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264188" y="316931"/>
            <a:ext cx="5825202" cy="74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Final Outcome</a:t>
            </a:r>
            <a:b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71" name="Shape 171"/>
          <p:cNvSpPr txBox="1"/>
          <p:nvPr/>
        </p:nvSpPr>
        <p:spPr>
          <a:xfrm>
            <a:off x="8708569" y="6529848"/>
            <a:ext cx="592594" cy="32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2" name="Shape 172"/>
          <p:cNvSpPr/>
          <p:nvPr/>
        </p:nvSpPr>
        <p:spPr>
          <a:xfrm>
            <a:off x="335280" y="976962"/>
            <a:ext cx="812292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218938" y="97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{D820AC37-3A00-4470-AD37-5E038FDE1413}</a:tableStyleId>
              </a:tblPr>
              <a:tblGrid>
                <a:gridCol w="1192075"/>
                <a:gridCol w="1141275"/>
                <a:gridCol w="1301125"/>
                <a:gridCol w="973450"/>
                <a:gridCol w="1282050"/>
                <a:gridCol w="1670075"/>
                <a:gridCol w="1146050"/>
              </a:tblGrid>
              <a:tr h="1091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Movies (Sorted by their release date)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No. of Tweets Analyzed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Average Sentiment (Pos / Neg)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IMDB User Rating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Our Prediction Based on Sentiment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Was it a correct prediction?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Accuracy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Deadpool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2000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4.4 / </a:t>
                      </a:r>
                      <a:r>
                        <a:rPr b="1" lang="en-US"/>
                        <a:t>5.6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8.3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Unsuccessful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 -- Great online reviews and financial success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Zootopia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1000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5.4</a:t>
                      </a:r>
                      <a:r>
                        <a:rPr lang="en-US"/>
                        <a:t> / 4.6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8.3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Successful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Success!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Jungle Book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1900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6.1</a:t>
                      </a:r>
                      <a:r>
                        <a:rPr lang="en-US"/>
                        <a:t> / 3.9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Successful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Success!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Barbershop: The Next Cut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2.7 / </a:t>
                      </a:r>
                      <a:r>
                        <a:rPr b="1" lang="en-US"/>
                        <a:t>7.3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6.3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Unsuccessful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Somewhere in the middle! -- Bad online reviews but financial profits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Captain America: Civil War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2200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8.8</a:t>
                      </a:r>
                      <a:r>
                        <a:rPr lang="en-US"/>
                        <a:t> / 1.2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8.6 (Critics Rating)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Successful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---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(This is probably going to be a hit!)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0" y="3238401"/>
            <a:ext cx="513551" cy="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0" y="3775026"/>
            <a:ext cx="513551" cy="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0" y="4616726"/>
            <a:ext cx="513551" cy="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1337" y="2594725"/>
            <a:ext cx="466363" cy="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8700" y="5436275"/>
            <a:ext cx="612600" cy="6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264188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References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708569" y="6529848"/>
            <a:ext cx="59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5" name="Shape 185"/>
          <p:cNvSpPr/>
          <p:nvPr/>
        </p:nvSpPr>
        <p:spPr>
          <a:xfrm>
            <a:off x="335275" y="976950"/>
            <a:ext cx="8618700" cy="5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http://scikit-learn.org/stable/tutorial/machine_learning_map/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https://pythonprogramming.net/naive-bayes-classifier-nltk-tutorial/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https://pythonprogramming.net/sklearn-scikit-learn-nltk-tutorial/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https://pythonprogramming.net/python-pickle-module-save-objects-serialization/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