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el,Parth V  (BILH - Director, Pharmacy Data Analytics)" initials="PV(-DPDA" lastIdx="1" clrIdx="0">
    <p:extLst>
      <p:ext uri="{19B8F6BF-5375-455C-9EA6-DF929625EA0E}">
        <p15:presenceInfo xmlns:p15="http://schemas.microsoft.com/office/powerpoint/2012/main" userId="S-1-5-21-979596666-1058737641-1233803906-1333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91" d="100"/>
          <a:sy n="91" d="100"/>
        </p:scale>
        <p:origin x="4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05T13:48:34.884"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2DFB3E5-4A3A-4EA3-B64D-1C59FD4C29CD}"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466A2-B83C-406B-831E-6AC3207B20F0}" type="slidenum">
              <a:rPr lang="en-US" smtClean="0"/>
              <a:t>‹#›</a:t>
            </a:fld>
            <a:endParaRPr lang="en-US"/>
          </a:p>
        </p:txBody>
      </p:sp>
    </p:spTree>
    <p:extLst>
      <p:ext uri="{BB962C8B-B14F-4D97-AF65-F5344CB8AC3E}">
        <p14:creationId xmlns:p14="http://schemas.microsoft.com/office/powerpoint/2010/main" val="1907066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DFB3E5-4A3A-4EA3-B64D-1C59FD4C29CD}"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466A2-B83C-406B-831E-6AC3207B20F0}" type="slidenum">
              <a:rPr lang="en-US" smtClean="0"/>
              <a:t>‹#›</a:t>
            </a:fld>
            <a:endParaRPr lang="en-US"/>
          </a:p>
        </p:txBody>
      </p:sp>
    </p:spTree>
    <p:extLst>
      <p:ext uri="{BB962C8B-B14F-4D97-AF65-F5344CB8AC3E}">
        <p14:creationId xmlns:p14="http://schemas.microsoft.com/office/powerpoint/2010/main" val="1824130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DFB3E5-4A3A-4EA3-B64D-1C59FD4C29CD}"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466A2-B83C-406B-831E-6AC3207B20F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67130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DFB3E5-4A3A-4EA3-B64D-1C59FD4C29CD}"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466A2-B83C-406B-831E-6AC3207B20F0}" type="slidenum">
              <a:rPr lang="en-US" smtClean="0"/>
              <a:t>‹#›</a:t>
            </a:fld>
            <a:endParaRPr lang="en-US"/>
          </a:p>
        </p:txBody>
      </p:sp>
    </p:spTree>
    <p:extLst>
      <p:ext uri="{BB962C8B-B14F-4D97-AF65-F5344CB8AC3E}">
        <p14:creationId xmlns:p14="http://schemas.microsoft.com/office/powerpoint/2010/main" val="2227949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DFB3E5-4A3A-4EA3-B64D-1C59FD4C29CD}"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466A2-B83C-406B-831E-6AC3207B20F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92180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DFB3E5-4A3A-4EA3-B64D-1C59FD4C29CD}"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466A2-B83C-406B-831E-6AC3207B20F0}" type="slidenum">
              <a:rPr lang="en-US" smtClean="0"/>
              <a:t>‹#›</a:t>
            </a:fld>
            <a:endParaRPr lang="en-US"/>
          </a:p>
        </p:txBody>
      </p:sp>
    </p:spTree>
    <p:extLst>
      <p:ext uri="{BB962C8B-B14F-4D97-AF65-F5344CB8AC3E}">
        <p14:creationId xmlns:p14="http://schemas.microsoft.com/office/powerpoint/2010/main" val="515176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DFB3E5-4A3A-4EA3-B64D-1C59FD4C29CD}"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466A2-B83C-406B-831E-6AC3207B20F0}" type="slidenum">
              <a:rPr lang="en-US" smtClean="0"/>
              <a:t>‹#›</a:t>
            </a:fld>
            <a:endParaRPr lang="en-US"/>
          </a:p>
        </p:txBody>
      </p:sp>
    </p:spTree>
    <p:extLst>
      <p:ext uri="{BB962C8B-B14F-4D97-AF65-F5344CB8AC3E}">
        <p14:creationId xmlns:p14="http://schemas.microsoft.com/office/powerpoint/2010/main" val="4259969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DFB3E5-4A3A-4EA3-B64D-1C59FD4C29CD}"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466A2-B83C-406B-831E-6AC3207B20F0}" type="slidenum">
              <a:rPr lang="en-US" smtClean="0"/>
              <a:t>‹#›</a:t>
            </a:fld>
            <a:endParaRPr lang="en-US"/>
          </a:p>
        </p:txBody>
      </p:sp>
    </p:spTree>
    <p:extLst>
      <p:ext uri="{BB962C8B-B14F-4D97-AF65-F5344CB8AC3E}">
        <p14:creationId xmlns:p14="http://schemas.microsoft.com/office/powerpoint/2010/main" val="2501503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DFB3E5-4A3A-4EA3-B64D-1C59FD4C29CD}"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466A2-B83C-406B-831E-6AC3207B20F0}" type="slidenum">
              <a:rPr lang="en-US" smtClean="0"/>
              <a:t>‹#›</a:t>
            </a:fld>
            <a:endParaRPr lang="en-US"/>
          </a:p>
        </p:txBody>
      </p:sp>
    </p:spTree>
    <p:extLst>
      <p:ext uri="{BB962C8B-B14F-4D97-AF65-F5344CB8AC3E}">
        <p14:creationId xmlns:p14="http://schemas.microsoft.com/office/powerpoint/2010/main" val="3009764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DFB3E5-4A3A-4EA3-B64D-1C59FD4C29CD}" type="datetimeFigureOut">
              <a:rPr lang="en-US" smtClean="0"/>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466A2-B83C-406B-831E-6AC3207B20F0}" type="slidenum">
              <a:rPr lang="en-US" smtClean="0"/>
              <a:t>‹#›</a:t>
            </a:fld>
            <a:endParaRPr lang="en-US"/>
          </a:p>
        </p:txBody>
      </p:sp>
    </p:spTree>
    <p:extLst>
      <p:ext uri="{BB962C8B-B14F-4D97-AF65-F5344CB8AC3E}">
        <p14:creationId xmlns:p14="http://schemas.microsoft.com/office/powerpoint/2010/main" val="2661321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DFB3E5-4A3A-4EA3-B64D-1C59FD4C29CD}"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466A2-B83C-406B-831E-6AC3207B20F0}" type="slidenum">
              <a:rPr lang="en-US" smtClean="0"/>
              <a:t>‹#›</a:t>
            </a:fld>
            <a:endParaRPr lang="en-US"/>
          </a:p>
        </p:txBody>
      </p:sp>
    </p:spTree>
    <p:extLst>
      <p:ext uri="{BB962C8B-B14F-4D97-AF65-F5344CB8AC3E}">
        <p14:creationId xmlns:p14="http://schemas.microsoft.com/office/powerpoint/2010/main" val="2817963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DFB3E5-4A3A-4EA3-B64D-1C59FD4C29CD}" type="datetimeFigureOut">
              <a:rPr lang="en-US" smtClean="0"/>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5466A2-B83C-406B-831E-6AC3207B20F0}" type="slidenum">
              <a:rPr lang="en-US" smtClean="0"/>
              <a:t>‹#›</a:t>
            </a:fld>
            <a:endParaRPr lang="en-US"/>
          </a:p>
        </p:txBody>
      </p:sp>
    </p:spTree>
    <p:extLst>
      <p:ext uri="{BB962C8B-B14F-4D97-AF65-F5344CB8AC3E}">
        <p14:creationId xmlns:p14="http://schemas.microsoft.com/office/powerpoint/2010/main" val="2993987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2DFB3E5-4A3A-4EA3-B64D-1C59FD4C29CD}" type="datetimeFigureOut">
              <a:rPr lang="en-US" smtClean="0"/>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466A2-B83C-406B-831E-6AC3207B20F0}" type="slidenum">
              <a:rPr lang="en-US" smtClean="0"/>
              <a:t>‹#›</a:t>
            </a:fld>
            <a:endParaRPr lang="en-US"/>
          </a:p>
        </p:txBody>
      </p:sp>
    </p:spTree>
    <p:extLst>
      <p:ext uri="{BB962C8B-B14F-4D97-AF65-F5344CB8AC3E}">
        <p14:creationId xmlns:p14="http://schemas.microsoft.com/office/powerpoint/2010/main" val="4133685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FB3E5-4A3A-4EA3-B64D-1C59FD4C29CD}" type="datetimeFigureOut">
              <a:rPr lang="en-US" smtClean="0"/>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5466A2-B83C-406B-831E-6AC3207B20F0}" type="slidenum">
              <a:rPr lang="en-US" smtClean="0"/>
              <a:t>‹#›</a:t>
            </a:fld>
            <a:endParaRPr lang="en-US"/>
          </a:p>
        </p:txBody>
      </p:sp>
    </p:spTree>
    <p:extLst>
      <p:ext uri="{BB962C8B-B14F-4D97-AF65-F5344CB8AC3E}">
        <p14:creationId xmlns:p14="http://schemas.microsoft.com/office/powerpoint/2010/main" val="29223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2DFB3E5-4A3A-4EA3-B64D-1C59FD4C29CD}"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466A2-B83C-406B-831E-6AC3207B20F0}" type="slidenum">
              <a:rPr lang="en-US" smtClean="0"/>
              <a:t>‹#›</a:t>
            </a:fld>
            <a:endParaRPr lang="en-US"/>
          </a:p>
        </p:txBody>
      </p:sp>
    </p:spTree>
    <p:extLst>
      <p:ext uri="{BB962C8B-B14F-4D97-AF65-F5344CB8AC3E}">
        <p14:creationId xmlns:p14="http://schemas.microsoft.com/office/powerpoint/2010/main" val="3345881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2DFB3E5-4A3A-4EA3-B64D-1C59FD4C29CD}" type="datetimeFigureOut">
              <a:rPr lang="en-US" smtClean="0"/>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466A2-B83C-406B-831E-6AC3207B20F0}" type="slidenum">
              <a:rPr lang="en-US" smtClean="0"/>
              <a:t>‹#›</a:t>
            </a:fld>
            <a:endParaRPr lang="en-US"/>
          </a:p>
        </p:txBody>
      </p:sp>
    </p:spTree>
    <p:extLst>
      <p:ext uri="{BB962C8B-B14F-4D97-AF65-F5344CB8AC3E}">
        <p14:creationId xmlns:p14="http://schemas.microsoft.com/office/powerpoint/2010/main" val="1810085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DFB3E5-4A3A-4EA3-B64D-1C59FD4C29CD}" type="datetimeFigureOut">
              <a:rPr lang="en-US" smtClean="0"/>
              <a:t>5/31/2021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95466A2-B83C-406B-831E-6AC3207B20F0}" type="slidenum">
              <a:rPr lang="en-US" smtClean="0"/>
              <a:t>‹#›</a:t>
            </a:fld>
            <a:endParaRPr lang="en-US"/>
          </a:p>
        </p:txBody>
      </p:sp>
    </p:spTree>
    <p:extLst>
      <p:ext uri="{BB962C8B-B14F-4D97-AF65-F5344CB8AC3E}">
        <p14:creationId xmlns:p14="http://schemas.microsoft.com/office/powerpoint/2010/main" val="597855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Are Men Healthier Than Women?</a:t>
            </a:r>
            <a:endParaRPr lang="en-US" dirty="0"/>
          </a:p>
        </p:txBody>
      </p:sp>
      <p:sp>
        <p:nvSpPr>
          <p:cNvPr id="3" name="Subtitle 2"/>
          <p:cNvSpPr>
            <a:spLocks noGrp="1"/>
          </p:cNvSpPr>
          <p:nvPr>
            <p:ph type="subTitle" idx="1"/>
          </p:nvPr>
        </p:nvSpPr>
        <p:spPr/>
        <p:txBody>
          <a:bodyPr/>
          <a:lstStyle/>
          <a:p>
            <a:r>
              <a:rPr lang="en-US" dirty="0" smtClean="0"/>
              <a:t>Parth Patel</a:t>
            </a:r>
            <a:endParaRPr lang="en-US" dirty="0"/>
          </a:p>
        </p:txBody>
      </p:sp>
    </p:spTree>
    <p:extLst>
      <p:ext uri="{BB962C8B-B14F-4D97-AF65-F5344CB8AC3E}">
        <p14:creationId xmlns:p14="http://schemas.microsoft.com/office/powerpoint/2010/main" val="1079757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vs </a:t>
            </a:r>
            <a:r>
              <a:rPr lang="en-US" dirty="0"/>
              <a:t>L</a:t>
            </a:r>
            <a:r>
              <a:rPr lang="en-US" dirty="0" smtClean="0"/>
              <a:t>ognormal Distribution </a:t>
            </a:r>
            <a:endParaRPr lang="en-US" dirty="0"/>
          </a:p>
        </p:txBody>
      </p:sp>
      <p:pic>
        <p:nvPicPr>
          <p:cNvPr id="4" name="Picture 3"/>
          <p:cNvPicPr>
            <a:picLocks noChangeAspect="1"/>
          </p:cNvPicPr>
          <p:nvPr/>
        </p:nvPicPr>
        <p:blipFill>
          <a:blip r:embed="rId2"/>
          <a:stretch>
            <a:fillRect/>
          </a:stretch>
        </p:blipFill>
        <p:spPr>
          <a:xfrm>
            <a:off x="188599" y="1399201"/>
            <a:ext cx="4178515" cy="2984653"/>
          </a:xfrm>
          <a:prstGeom prst="rect">
            <a:avLst/>
          </a:prstGeom>
        </p:spPr>
      </p:pic>
      <p:pic>
        <p:nvPicPr>
          <p:cNvPr id="5" name="Picture 4"/>
          <p:cNvPicPr>
            <a:picLocks noChangeAspect="1"/>
          </p:cNvPicPr>
          <p:nvPr/>
        </p:nvPicPr>
        <p:blipFill>
          <a:blip r:embed="rId3"/>
          <a:stretch>
            <a:fillRect/>
          </a:stretch>
        </p:blipFill>
        <p:spPr>
          <a:xfrm>
            <a:off x="4975668" y="1373799"/>
            <a:ext cx="4210266" cy="3010055"/>
          </a:xfrm>
          <a:prstGeom prst="rect">
            <a:avLst/>
          </a:prstGeom>
        </p:spPr>
      </p:pic>
      <p:pic>
        <p:nvPicPr>
          <p:cNvPr id="6" name="Picture 5"/>
          <p:cNvPicPr>
            <a:picLocks noChangeAspect="1"/>
          </p:cNvPicPr>
          <p:nvPr/>
        </p:nvPicPr>
        <p:blipFill>
          <a:blip r:embed="rId4"/>
          <a:stretch>
            <a:fillRect/>
          </a:stretch>
        </p:blipFill>
        <p:spPr>
          <a:xfrm>
            <a:off x="928553" y="4383854"/>
            <a:ext cx="3438561" cy="2364656"/>
          </a:xfrm>
          <a:prstGeom prst="rect">
            <a:avLst/>
          </a:prstGeom>
        </p:spPr>
      </p:pic>
      <p:pic>
        <p:nvPicPr>
          <p:cNvPr id="7" name="Picture 6"/>
          <p:cNvPicPr>
            <a:picLocks noChangeAspect="1"/>
          </p:cNvPicPr>
          <p:nvPr/>
        </p:nvPicPr>
        <p:blipFill>
          <a:blip r:embed="rId5"/>
          <a:stretch>
            <a:fillRect/>
          </a:stretch>
        </p:blipFill>
        <p:spPr>
          <a:xfrm>
            <a:off x="4238054" y="4358314"/>
            <a:ext cx="3446522" cy="2415737"/>
          </a:xfrm>
          <a:prstGeom prst="rect">
            <a:avLst/>
          </a:prstGeom>
        </p:spPr>
      </p:pic>
    </p:spTree>
    <p:extLst>
      <p:ext uri="{BB962C8B-B14F-4D97-AF65-F5344CB8AC3E}">
        <p14:creationId xmlns:p14="http://schemas.microsoft.com/office/powerpoint/2010/main" val="1151507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vs Lognormal Distribution </a:t>
            </a:r>
          </a:p>
        </p:txBody>
      </p:sp>
      <p:sp>
        <p:nvSpPr>
          <p:cNvPr id="3" name="Content Placeholder 2"/>
          <p:cNvSpPr>
            <a:spLocks noGrp="1"/>
          </p:cNvSpPr>
          <p:nvPr>
            <p:ph idx="1"/>
          </p:nvPr>
        </p:nvSpPr>
        <p:spPr/>
        <p:txBody>
          <a:bodyPr/>
          <a:lstStyle/>
          <a:p>
            <a:r>
              <a:rPr lang="en-US" dirty="0"/>
              <a:t>Distribution</a:t>
            </a:r>
            <a:r>
              <a:rPr lang="en-US" dirty="0" smtClean="0"/>
              <a:t> of systolic blood pressure is approximately lognormal in comparison to a linear distribution</a:t>
            </a:r>
          </a:p>
          <a:p>
            <a:r>
              <a:rPr lang="en-US" dirty="0" smtClean="0"/>
              <a:t>Linear distribution appears to be better for lower SBP readings</a:t>
            </a:r>
          </a:p>
          <a:p>
            <a:r>
              <a:rPr lang="en-US" dirty="0" smtClean="0"/>
              <a:t>Non linear model more appropriate when predicting SBP</a:t>
            </a:r>
            <a:endParaRPr lang="en-US" dirty="0"/>
          </a:p>
        </p:txBody>
      </p:sp>
    </p:spTree>
    <p:extLst>
      <p:ext uri="{BB962C8B-B14F-4D97-AF65-F5344CB8AC3E}">
        <p14:creationId xmlns:p14="http://schemas.microsoft.com/office/powerpoint/2010/main" val="362059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Plots</a:t>
            </a:r>
            <a:endParaRPr lang="en-US" dirty="0"/>
          </a:p>
        </p:txBody>
      </p:sp>
      <p:pic>
        <p:nvPicPr>
          <p:cNvPr id="4" name="Picture 3"/>
          <p:cNvPicPr>
            <a:picLocks noChangeAspect="1"/>
          </p:cNvPicPr>
          <p:nvPr/>
        </p:nvPicPr>
        <p:blipFill>
          <a:blip r:embed="rId2"/>
          <a:stretch>
            <a:fillRect/>
          </a:stretch>
        </p:blipFill>
        <p:spPr>
          <a:xfrm>
            <a:off x="457649" y="1387813"/>
            <a:ext cx="4184865" cy="2895749"/>
          </a:xfrm>
          <a:prstGeom prst="rect">
            <a:avLst/>
          </a:prstGeom>
        </p:spPr>
      </p:pic>
      <p:pic>
        <p:nvPicPr>
          <p:cNvPr id="5" name="Picture 4"/>
          <p:cNvPicPr>
            <a:picLocks noChangeAspect="1"/>
          </p:cNvPicPr>
          <p:nvPr/>
        </p:nvPicPr>
        <p:blipFill>
          <a:blip r:embed="rId3"/>
          <a:stretch>
            <a:fillRect/>
          </a:stretch>
        </p:blipFill>
        <p:spPr>
          <a:xfrm>
            <a:off x="5044685" y="1425915"/>
            <a:ext cx="4229317" cy="2857647"/>
          </a:xfrm>
          <a:prstGeom prst="rect">
            <a:avLst/>
          </a:prstGeom>
        </p:spPr>
      </p:pic>
      <p:pic>
        <p:nvPicPr>
          <p:cNvPr id="6" name="Picture 5"/>
          <p:cNvPicPr>
            <a:picLocks noChangeAspect="1"/>
          </p:cNvPicPr>
          <p:nvPr/>
        </p:nvPicPr>
        <p:blipFill>
          <a:blip r:embed="rId4"/>
          <a:stretch>
            <a:fillRect/>
          </a:stretch>
        </p:blipFill>
        <p:spPr>
          <a:xfrm>
            <a:off x="914795" y="4283562"/>
            <a:ext cx="3479979" cy="590580"/>
          </a:xfrm>
          <a:prstGeom prst="rect">
            <a:avLst/>
          </a:prstGeom>
        </p:spPr>
      </p:pic>
      <p:pic>
        <p:nvPicPr>
          <p:cNvPr id="7" name="Picture 6"/>
          <p:cNvPicPr>
            <a:picLocks noChangeAspect="1"/>
          </p:cNvPicPr>
          <p:nvPr/>
        </p:nvPicPr>
        <p:blipFill>
          <a:blip r:embed="rId5"/>
          <a:stretch>
            <a:fillRect/>
          </a:stretch>
        </p:blipFill>
        <p:spPr>
          <a:xfrm>
            <a:off x="5479681" y="4283562"/>
            <a:ext cx="3359323" cy="590580"/>
          </a:xfrm>
          <a:prstGeom prst="rect">
            <a:avLst/>
          </a:prstGeom>
        </p:spPr>
      </p:pic>
      <p:sp>
        <p:nvSpPr>
          <p:cNvPr id="8" name="TextBox 7"/>
          <p:cNvSpPr txBox="1"/>
          <p:nvPr/>
        </p:nvSpPr>
        <p:spPr>
          <a:xfrm>
            <a:off x="1102864" y="5207194"/>
            <a:ext cx="6638125" cy="1200329"/>
          </a:xfrm>
          <a:prstGeom prst="rect">
            <a:avLst/>
          </a:prstGeom>
          <a:noFill/>
        </p:spPr>
        <p:txBody>
          <a:bodyPr wrap="square" rtlCol="0">
            <a:spAutoFit/>
          </a:bodyPr>
          <a:lstStyle/>
          <a:p>
            <a:r>
              <a:rPr lang="en-US" dirty="0" smtClean="0"/>
              <a:t>Both age and BMI have a positive correlation with SBP, both affects are weak with a spearman’s correlation of 0.22 and 0.28 respectively. BMI has a stronger relation than age as those with a higher BMI tend to have higher SBPs</a:t>
            </a:r>
            <a:endParaRPr lang="en-US" dirty="0"/>
          </a:p>
        </p:txBody>
      </p:sp>
    </p:spTree>
    <p:extLst>
      <p:ext uri="{BB962C8B-B14F-4D97-AF65-F5344CB8AC3E}">
        <p14:creationId xmlns:p14="http://schemas.microsoft.com/office/powerpoint/2010/main" val="2691954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a:t>
            </a:r>
            <a:endParaRPr lang="en-US" dirty="0"/>
          </a:p>
        </p:txBody>
      </p:sp>
      <p:pic>
        <p:nvPicPr>
          <p:cNvPr id="4" name="Content Placeholder 3"/>
          <p:cNvPicPr>
            <a:picLocks noGrp="1" noChangeAspect="1"/>
          </p:cNvPicPr>
          <p:nvPr>
            <p:ph idx="1"/>
          </p:nvPr>
        </p:nvPicPr>
        <p:blipFill>
          <a:blip r:embed="rId2"/>
          <a:stretch>
            <a:fillRect/>
          </a:stretch>
        </p:blipFill>
        <p:spPr>
          <a:xfrm>
            <a:off x="558671" y="2315235"/>
            <a:ext cx="4216617" cy="2832246"/>
          </a:xfrm>
          <a:prstGeom prst="rect">
            <a:avLst/>
          </a:prstGeom>
        </p:spPr>
      </p:pic>
      <p:sp>
        <p:nvSpPr>
          <p:cNvPr id="5" name="TextBox 4"/>
          <p:cNvSpPr txBox="1"/>
          <p:nvPr/>
        </p:nvSpPr>
        <p:spPr>
          <a:xfrm>
            <a:off x="677334" y="1343044"/>
            <a:ext cx="4907048" cy="923330"/>
          </a:xfrm>
          <a:prstGeom prst="rect">
            <a:avLst/>
          </a:prstGeom>
          <a:noFill/>
        </p:spPr>
        <p:txBody>
          <a:bodyPr wrap="square" rtlCol="0">
            <a:spAutoFit/>
          </a:bodyPr>
          <a:lstStyle/>
          <a:p>
            <a:r>
              <a:rPr lang="en-US" dirty="0" smtClean="0"/>
              <a:t>Compute </a:t>
            </a:r>
            <a:r>
              <a:rPr lang="en-US" dirty="0"/>
              <a:t>the p-value of the observed difference in systolic blood pressure means in men and women</a:t>
            </a:r>
          </a:p>
        </p:txBody>
      </p:sp>
      <p:sp>
        <p:nvSpPr>
          <p:cNvPr id="6" name="TextBox 5"/>
          <p:cNvSpPr txBox="1"/>
          <p:nvPr/>
        </p:nvSpPr>
        <p:spPr>
          <a:xfrm>
            <a:off x="1116824" y="5263034"/>
            <a:ext cx="7273320" cy="369332"/>
          </a:xfrm>
          <a:prstGeom prst="rect">
            <a:avLst/>
          </a:prstGeom>
          <a:noFill/>
        </p:spPr>
        <p:txBody>
          <a:bodyPr wrap="square" rtlCol="0">
            <a:spAutoFit/>
          </a:bodyPr>
          <a:lstStyle/>
          <a:p>
            <a:r>
              <a:rPr lang="en-US" dirty="0" smtClean="0"/>
              <a:t>P &lt; .01 and so we can reject the NULL hypothesis </a:t>
            </a:r>
            <a:endParaRPr lang="en-US" dirty="0"/>
          </a:p>
        </p:txBody>
      </p:sp>
    </p:spTree>
    <p:extLst>
      <p:ext uri="{BB962C8B-B14F-4D97-AF65-F5344CB8AC3E}">
        <p14:creationId xmlns:p14="http://schemas.microsoft.com/office/powerpoint/2010/main" val="3593053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Analysis</a:t>
            </a:r>
            <a:endParaRPr lang="en-US" dirty="0"/>
          </a:p>
        </p:txBody>
      </p:sp>
      <p:sp>
        <p:nvSpPr>
          <p:cNvPr id="3" name="Content Placeholder 2"/>
          <p:cNvSpPr>
            <a:spLocks noGrp="1"/>
          </p:cNvSpPr>
          <p:nvPr>
            <p:ph idx="1"/>
          </p:nvPr>
        </p:nvSpPr>
        <p:spPr>
          <a:xfrm>
            <a:off x="4683682" y="2160590"/>
            <a:ext cx="4590320" cy="3961004"/>
          </a:xfrm>
        </p:spPr>
        <p:txBody>
          <a:bodyPr/>
          <a:lstStyle/>
          <a:p>
            <a:r>
              <a:rPr lang="en-US" dirty="0" smtClean="0"/>
              <a:t>Create a model at predicting those with cardiovascular diseases (CVDs)</a:t>
            </a:r>
          </a:p>
          <a:p>
            <a:r>
              <a:rPr lang="en-US" dirty="0" smtClean="0"/>
              <a:t>Cholesterol seems to be the best predictor at presence of CVDs</a:t>
            </a:r>
          </a:p>
          <a:p>
            <a:r>
              <a:rPr lang="en-US" dirty="0" smtClean="0"/>
              <a:t>Logistic regression model is ~50% accurate at predicting CVDs</a:t>
            </a:r>
            <a:endParaRPr lang="en-US" dirty="0"/>
          </a:p>
        </p:txBody>
      </p:sp>
      <p:pic>
        <p:nvPicPr>
          <p:cNvPr id="4" name="Picture 3"/>
          <p:cNvPicPr>
            <a:picLocks noChangeAspect="1"/>
          </p:cNvPicPr>
          <p:nvPr/>
        </p:nvPicPr>
        <p:blipFill>
          <a:blip r:embed="rId2"/>
          <a:stretch>
            <a:fillRect/>
          </a:stretch>
        </p:blipFill>
        <p:spPr>
          <a:xfrm>
            <a:off x="412620" y="1930400"/>
            <a:ext cx="4121362" cy="4318222"/>
          </a:xfrm>
          <a:prstGeom prst="rect">
            <a:avLst/>
          </a:prstGeom>
        </p:spPr>
      </p:pic>
    </p:spTree>
    <p:extLst>
      <p:ext uri="{BB962C8B-B14F-4D97-AF65-F5344CB8AC3E}">
        <p14:creationId xmlns:p14="http://schemas.microsoft.com/office/powerpoint/2010/main" val="36441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of Interest</a:t>
            </a:r>
            <a:endParaRPr lang="en-US" dirty="0"/>
          </a:p>
        </p:txBody>
      </p:sp>
      <p:sp>
        <p:nvSpPr>
          <p:cNvPr id="3" name="Content Placeholder 2"/>
          <p:cNvSpPr>
            <a:spLocks noGrp="1"/>
          </p:cNvSpPr>
          <p:nvPr>
            <p:ph idx="1"/>
          </p:nvPr>
        </p:nvSpPr>
        <p:spPr>
          <a:xfrm>
            <a:off x="677334" y="1514693"/>
            <a:ext cx="8596668" cy="4526669"/>
          </a:xfrm>
        </p:spPr>
        <p:txBody>
          <a:bodyPr>
            <a:normAutofit/>
          </a:bodyPr>
          <a:lstStyle/>
          <a:p>
            <a:r>
              <a:rPr lang="en-US" dirty="0" smtClean="0"/>
              <a:t>Age (years, continuous variable)</a:t>
            </a:r>
          </a:p>
          <a:p>
            <a:pPr lvl="1"/>
            <a:r>
              <a:rPr lang="en-US" dirty="0" smtClean="0"/>
              <a:t>Older people tend to be less healthy </a:t>
            </a:r>
          </a:p>
          <a:p>
            <a:r>
              <a:rPr lang="en-US" dirty="0" smtClean="0"/>
              <a:t>BMI (cm/kg2, continuous variable)</a:t>
            </a:r>
          </a:p>
          <a:p>
            <a:pPr lvl="1"/>
            <a:r>
              <a:rPr lang="en-US" dirty="0" smtClean="0"/>
              <a:t>Those with 18.5-24.9 are classified as healthy</a:t>
            </a:r>
          </a:p>
          <a:p>
            <a:r>
              <a:rPr lang="en-US" dirty="0" smtClean="0"/>
              <a:t>Systolic Blood Pressure (mmHg, continuous variable)</a:t>
            </a:r>
          </a:p>
          <a:p>
            <a:pPr lvl="1"/>
            <a:r>
              <a:rPr lang="en-US" dirty="0" smtClean="0"/>
              <a:t>Less than 120mmHg are classified as healthy</a:t>
            </a:r>
          </a:p>
          <a:p>
            <a:r>
              <a:rPr lang="en-US" dirty="0" smtClean="0"/>
              <a:t>Cholesterol (discrete categorical variable)</a:t>
            </a:r>
          </a:p>
          <a:p>
            <a:pPr lvl="1"/>
            <a:r>
              <a:rPr lang="en-US" dirty="0" smtClean="0"/>
              <a:t>Those with high cholesterol are less healthy </a:t>
            </a:r>
          </a:p>
          <a:p>
            <a:r>
              <a:rPr lang="en-US" dirty="0" smtClean="0"/>
              <a:t>Glucose </a:t>
            </a:r>
            <a:r>
              <a:rPr lang="en-US" dirty="0"/>
              <a:t>(discrete categorical variable</a:t>
            </a:r>
            <a:r>
              <a:rPr lang="en-US" dirty="0" smtClean="0"/>
              <a:t>)</a:t>
            </a:r>
          </a:p>
          <a:p>
            <a:pPr lvl="1"/>
            <a:r>
              <a:rPr lang="en-US" dirty="0"/>
              <a:t>Those with high </a:t>
            </a:r>
            <a:r>
              <a:rPr lang="en-US" dirty="0" smtClean="0"/>
              <a:t>glucose </a:t>
            </a:r>
            <a:r>
              <a:rPr lang="en-US" dirty="0"/>
              <a:t>are less healthy </a:t>
            </a:r>
            <a:endParaRPr lang="en-US" dirty="0" smtClean="0"/>
          </a:p>
          <a:p>
            <a:r>
              <a:rPr lang="en-US" dirty="0" smtClean="0"/>
              <a:t>Presence of cardiovascular diseases (binary)</a:t>
            </a:r>
          </a:p>
        </p:txBody>
      </p:sp>
    </p:spTree>
    <p:extLst>
      <p:ext uri="{BB962C8B-B14F-4D97-AF65-F5344CB8AC3E}">
        <p14:creationId xmlns:p14="http://schemas.microsoft.com/office/powerpoint/2010/main" val="3612167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of age</a:t>
            </a:r>
            <a:endParaRPr lang="en-US" dirty="0"/>
          </a:p>
        </p:txBody>
      </p:sp>
      <p:sp>
        <p:nvSpPr>
          <p:cNvPr id="5" name="AutoShape 4" descr="data:image/png;base64,iVBORw0KGgoAAAANSUhEUgAAAYsAAAEGCAYAAACUzrmNAAAAOXRFWHRTb2Z0d2FyZQBNYXRwbG90bGliIHZlcnNpb24zLjQuMSwgaHR0cHM6Ly9tYXRwbG90bGliLm9yZy/Z1A+gAAAACXBIWXMAAAsTAAALEwEAmpwYAAAZfElEQVR4nO3de7DfdX3n8edLbrpiDehZBhNsspjqoh2jRrxguwojBNo12EUL42rK0sbOQkfHVoWuHbXKjHaqqFXpRImgRRFB1hSpmALq6KxAohEIl+XIZUgmklQu1hsu+N4/fp/Aj3DO+Z7I+Z3f7+Q8HzO/Od/v+3v5vc+XkFe+91QVkiRN5QnDbkCSNPoMC0lSJ8NCktTJsJAkdTIsJEmd9h52A4Pw9Kc/vRYvXjzsNiRpTtm4ceO/VdXYRNP2yLBYvHgxGzZsGHYbkjSnJLlzsmkehpIkdTIsJEmdBh4WSfZK8v0kl7bxJUmuTjKe5ItJ9m31/dr4eJu+uG8dZ7T6LUmOGXTPkqRHm409i7cAN/WNfxA4q6qeBdwLnNLqpwD3tvpZbT6SHAacCDwXWAF8Msles9C3JKkZaFgkWQT8AfDpNh7gSOCiNst5wPFteGUbp00/qs2/Erigqh6oqtuBceDwQfYtSXq0Qe9ZfAR4B/DrNv404L6qerCNbwEWtuGFwF0Abfr9bf6H6xMs87Akq5NsSLJhx44dM/xrSNL8NrCwSPKHwPaq2jio7+hXVWuqanlVLR8bm/AyYUnSb2iQ91kcAbwmyXHAE4HfAj4KLEiyd9t7WARsbfNvBQ4BtiTZG3gq8OO++k79y0iSZsHA9iyq6oyqWlRVi+mdoL6yqt4AXAWc0GZbBXylDa9r47TpV1bvZRvrgBPb1VJLgKXANYPqW5L0WMO4g/udwAVJ3g98Hzin1c8BPpdkHLiHXsBQVZuTXAjcCDwInFpVD81+25IG4bT3f2HK6R9/10mz1ImmMithUVXfAL7Rhm9jgquZquqXwOsmWf5M4MzBdShJmop3cEuSOu2RDxKUNDs8hDR/uGchSepkWEiSOhkWkqROhoUkqZNhIUnqZFhIkjoZFpKkToaFJKmTN+VJmvO8OXDw3LOQJHUyLCRJnQwLSVInw0KS1MkT3JIGaqqTz9M98TwT69DjY1hIEl5R1WVgh6GSPDHJNUl+kGRzkve2+rlJbk+yqX2WtXqSfCzJeJLrkrywb12rktzaPqsm+UpJ0oAMcs/iAeDIqvppkn2Abyf5lzbt7VV10S7zHwssbZ+XAGcDL0lyIPBuYDlQwMYk66rq3gH2LknqM7A9i+r5aRvdp31qikVWAp9ty30XWJDkYOAYYH1V3dMCYj2wYlB9S5Iea6BXQyXZK8kmYDu9v/CvbpPObIeazkqyX6stBO7qW3xLq01W3/W7VifZkGTDjh07ZvpXkaR5baBhUVUPVdUyYBFweJLnAWcAzwFeDBwIvHOGvmtNVS2vquVjY2MzsUpJUjMr91lU1X3AVcCKqtrWDjU9AHwGOLzNthU4pG+xRa02WV2SNEsGeTXUWJIFbfhJwKuBm9t5CJIEOB64oS2yDnhTuyrqpcD9VbUNuBw4OskBSQ4Ajm41SdIsGeTVUAcD5yXZi14oXVhVlya5MskYEGAT8Odt/suA44Bx4OfAyQBVdU+S9wHXtvn+tqruGWDfkqRdDCwsquo64AUT1I+cZP4CTp1k2lpg7Yw2KM1h3kC2+7wL/PHx2VCSpE4+7kOap9w70e5wz0KS1MmwkCR1MiwkSZ0MC0lSJ09wS5qUl5tqJ/csJEmdDAtJUicPQ0l7KA8haSYZFpI0DfP9JkYPQ0mSOhkWkqROhoUkqZNhIUnqZFhIkjoZFpKkToN8B/cTk1yT5AdJNid5b6svSXJ1kvEkX0yyb6vv18bH2/TFfes6o9VvSXLMoHqWJE1skHsWDwBHVtXzgWXAiiQvBT4InFVVzwLuBU5p858C3NvqZ7X5SHIYcCLwXGAF8Mn2Xm9J0iwZWFhUz0/b6D7tU8CRwEWtfh5wfBte2cZp049Kkla/oKoeqKrbgXHg8EH1LUl6rIGes0iyV5JNwHZgPfBD4L6qerDNsgVY2IYXAncBtOn3A0/rr0+wjCRpFgw0LKrqoapaBiyitzfwnEF9V5LVSTYk2bBjx45BfY0kzUuzcjVUVd0HXAW8DFiQZOczqRYBW9vwVuAQgDb9qcCP++sTLNP/HWuqanlVLR8bGxvEryFJ89Ygr4YaS7KgDT8JeDVwE73QOKHNtgr4Shte18Zp06+sqmr1E9vVUkuApcA1g+pbkvRYg3zq7MHAee3KpScAF1bVpUluBC5I8n7g+8A5bf5zgM8lGQfuoXcFFFW1OcmFwI3Ag8CpVfXQAPuWJO1iYGFRVdcBL5igfhsTXM1UVb8EXjfJus4EzpzpHiVJ0+Md3JKkToaFJKmTYSFJ6mRYSJI6GRaSpE6GhSSpk2EhSepkWEiSOhkWkqROg3zchyTNK6e9/wtTTv/4u06alXUMgnsWkqROhoUkqZNhIUnqZFhIkjoZFpKkToaFJKmTYSFJ6mRYSJI6DSwskhyS5KokNybZnOQtrf6eJFuTbGqf4/qWOSPJeJJbkhzTV1/RauNJTh9Uz5KkiQ3yDu4Hgb+squ8leQqwMcn6Nu2sqvr7/pmTHAacCDwXeAbwr0l+p03+BPBqYAtwbZJ1VXXjAHuXJPUZWFhU1TZgWxv+9yQ3AQunWGQlcEFVPQDcnmQcOLxNG6+q2wCSXNDmNSwkaZbMyjmLJIuBFwBXt9JpSa5LsjbJAa22ELirb7EtrTZZfdfvWJ1kQ5INO3bsmOlfQZLmtYGHRZL9gYuBt1bVT4CzgUOBZfT2PD40E99TVWuqanlVLR8bG5uJVUqSmoE+dTbJPvSC4vyq+jJAVd3dN/1TwKVtdCtwSN/ii1qNKeqSpFkwyKuhApwD3FRVH+6rH9w322uBG9rwOuDEJPslWQIsBa4BrgWWJlmSZF96J8HXDapvSdJjDXLP4gjgjcD1STa12l8DJyVZBhRwB/BmgKranORCeieuHwROraqHAJKcBlwO7AWsrarNA+xbkrSLQV4N9W0gE0y6bIplzgTOnKB+2VTLSZIGyzu4JUmdDAtJUifDQpLUybCQJHUyLCRJnaYVFkmOmE5NkrRnmu6exT9MsyZJ2gNNeZ9FkpcBLwfGkrytb9Jv0btBTpI0D3TdlLcvsH+b7yl99Z8AJwyqKUnSaJkyLKrqm8A3k5xbVXfOUk+SpBEz3cd97JdkDbC4f5mqOnIQTUl7stPe/4Upp3/8XSfNUieabTPx335Yf36mGxZfAv4R+DTw0EA6kSSNrOmGxYNVdfZAO5EkjazpXjr7z0n+Z5KDkxy48zPQziRJI2O6exar2s+399UK+E8z244kaRRNKyyqasmgG5Ekja5phUWSN01Ur6rPzmw70mjzSibNV9M9Z/Hivs/vAe8BXjPVAkkOSXJVkhuTbE7yllY/MMn6JLe2nwe0epJ8LMl4kuuSvLBvXava/LcmWTXZd0qSBmO6h6H+on88yQLggo7FHgT+sqq+l+QpwMYk64E/Aa6oqg8kOR04HXgncCywtH1eApwNvKSdSH83sJzeeZKNSdZV1b3T+xUlSY/Xb/oO7p8BU57HqKptwLY2/O9JbgIWAiuBV7bZzgO+QS8sVgKfraoCvptkQZKD27zrq+oegBY4K4CpjwdIu/AQkvSbm+45i3+m96966D1A8D8DF073S5IsBl4AXA0c1IIE4EfAQW14IXBX32JbWm2y+q7fsRpYDfDMZz5zuq1JkqZhunsWf983/CBwZ1Vtmc6CSfYHLgbeWlU/SfLwtKqqJDXpwruhqtYAawCWL18+I+uUJPVM6wR3e6DgzfSePHsA8KvpLJdkH3pBcX5VfbmV726Hl2g/t7f6VuCQvsUXtdpkdUnSLJnum/JeD1wDvA54PXB1kikfUZ7eLsQ5wE1V9eG+Set45Ca/VcBX+upvaldFvRS4vx2uuhw4OskB7cqpo1tNkjRLpnsY6n8BL66q7QBJxoB/BS6aYpkjgDcC1yfZ1Gp/DXwAuDDJKcCd9MIH4DLgOGAc+DlwMkBV3ZPkfcC1bb6/3XmyW5I0O6YbFk/YGRTNj+nYK6mqbwOZZPJRE8xfwKmTrGstsHZ6rWpP5JVM0nBNNyy+luRyHrlc9Y/p7QlIkuaBrndwP4vepa5vT/JHwCvapP8DnD/o5iRJo6Frz+IjwBkA7WqmLwMk+d027b8OsDdJ0ojouhrqoKq6ftdiqy0eSEeSpJHTtWexYIppT5rBPiT1meqEvifzNQxdexYbkvzZrsUkfwpsHExLkqRR07Vn8VbgkiRv4JFwWA7sC7x2gH1pD+Jlr9LcN2VYVNXdwMuTvAp4Xit/taquHHhnkqSRMd33WVwFXDXgXiRJI2q6b8qTJM1jhoUkqZNhIUnqZFhIkjoZFpKkTtN96qw0UF33Yswl3n2tPZF7FpKkToaFJKmTYSFJ6jSwsEiyNsn2JDf01d6TZGuSTe1zXN+0M5KMJ7klyTF99RWtNp7k9EH1K0ma3CD3LM4FVkxQP6uqlrXPZQBJDgNOBJ7blvlkkr2S7AV8AjgWOAw4qc0rSZpFA7saqqq+lWTxNGdfCVxQVQ8AtycZBw5v08ar6jaAJBe0eW+c6X4l8EomaTLDOGdxWpLr2mGqA1ptIXBX3zxbWm2y+mMkWZ1kQ5INO3bsGETfkjRvzXZYnA0cCiwDtgEfmqkVV9WaqlpeVcvHxsZmarWSJGb5prz2fgwAknwKuLSNbgUO6Zt1UasxRV2SNEtmdc8iycF9o68Fdl4ptQ44Mcl+SZYAS4FrgGuBpUmWJNmX3knwdbPZsyRpgHsWSb4AvBJ4epItwLuBVyZZBhRwB/BmgKranORCeieuHwROraqH2npOAy4H9gLWVtXmQfWsuW1PemSINGoGeTXURJeOnDPF/GcCZ05Qvwy4bAZbkyTtJu/gliR1MiwkSZ0MC0lSJ8NCktTJsJAkdTIsJEmdDAtJUifDQpLUybCQJHUyLCRJnQwLSVInw0KS1MmwkCR1MiwkSZ0MC0lSJ8NCktTJsJAkdRpYWCRZm2R7khv6agcmWZ/k1vbzgFZPko8lGU9yXZIX9i2zqs1/a5JVg+pXkjS5Qe5ZnAus2KV2OnBFVS0FrmjjAMcCS9tnNXA29MKF3ru7XwIcDrx7Z8BIkmbPwMKiqr4F3LNLeSVwXhs+Dzi+r/7Z6vkusCDJwcAxwPqquqeq7gXW89gAkiQN2Gyfszioqra14R8BB7XhhcBdffNtabXJ6o+RZHWSDUk27NixY2a7lqR5bmgnuKuqgJrB9a2pquVVtXxsbGymVitJYvbD4u52eIn2c3urbwUO6ZtvUatNVpckzaLZDot1wM4rmlYBX+mrv6ldFfVS4P52uOpy4OgkB7QT20e3miRpFu09qBUn+QLwSuDpSbbQu6rpA8CFSU4B7gRe32a/DDgOGAd+DpwMUFX3JHkfcG2b72+rateT5pKkARtYWFTVSZNMOmqCeQs4dZL1rAXWzmBrkqTd5B3ckqROhoUkqZNhIUnqZFhIkjoZFpKkToaFJKmTYSFJ6mRYSJI6GRaSpE6GhSSpk2EhSepkWEiSOhkWkqROhoUkqZNhIUnqZFhIkjoZFpKkTkMJiyR3JLk+yaYkG1rtwCTrk9zafh7Q6knysSTjSa5L8sJh9CxJ89kw9yxeVVXLqmp5Gz8duKKqlgJXtHGAY4Gl7bMaOHvWO5WkeW6UDkOtBM5rw+cBx/fVP1s93wUWJDl4CP1J0rw1rLAo4OtJNiZZ3WoHVdW2Nvwj4KA2vBC4q2/ZLa32KElWJ9mQZMOOHTsG1bckzUt7D+l7X1FVW5P8R2B9kpv7J1ZVJandWWFVrQHWACxfvny3lpUkTW0oexZVtbX93A5cAhwO3L3z8FL7ub3NvhU4pG/xRa0mSZolsx4WSZ6c5Ck7h4GjgRuAdcCqNtsq4CtteB3wpnZV1EuB+/sOV0mSZsEwDkMdBFySZOf3f76qvpbkWuDCJKcAdwKvb/NfBhwHjAM/B06e/ZYlaX6b9bCoqtuA509Q/zFw1AT1Ak6dhdYkSZMYpUtnJUkjyrCQJHUyLCRJnQwLSVInw0KS1MmwkCR1MiwkSZ0MC0lSJ8NCktTJsJAkdTIsJEmdDAtJUifDQpLUybCQJHUyLCRJnQwLSVInw0KS1MmwkCR1mjNhkWRFkluSjCc5fdj9SNJ8MifCIslewCeAY4HDgJOSHDbcriRp/pgTYQEcDoxX1W1V9SvgAmDlkHuSpHkjVTXsHjolOQFYUVV/2sbfCLykqk7rm2c1sLqNPhu4ZRZbfDrwb7P4fb+pudInzJ1e50qfMHd6tc+ZN91ef7uqxiaasPfM9jM8VbUGWDOM706yoaqWD+O7d8dc6RPmTq9zpU+YO73a58ybiV7nymGorcAhfeOLWk2SNAvmSlhcCyxNsiTJvsCJwLoh9yRJ88acOAxVVQ8mOQ24HNgLWFtVm4fcVr+hHP76DcyVPmHu9DpX+oS506t9zrzH3eucOMEtSRquuXIYSpI0RIaFJKmTYbEbkjwxyTVJfpBkc5L3tvqSJFe3R5F8sZ2EH9Vez01ye5JN7bNsyK0Cvbv0k3w/yaVtfOS2KUzY56huzzuSXN962tBqByZZn+TW9vOAEe3zPUm29m3T44bdJ0CSBUkuSnJzkpuSvGxEt+lEfT7ubWpY7J4HgCOr6vnAMmBFkpcCHwTOqqpnAfcCpwyvxYdN1ivA26tqWftsGlaDu3gLcFPf+ChuU3hsnzCa2xPgVa2nndfXnw5cUVVLgSva+CjYtU/o/bffuU0vG1pnj/ZR4GtV9Rzg+fT+HIziNp2oT3ic29Sw2A3V89M2uk/7FHAkcFGrnwccP/vdPdoUvY6cJIuAPwA+3cbDCG7TXfucg1bS25YwItt0rkjyVOD3gXMAqupXVXUfI7ZNp+jzcTMsdlM7DLEJ2A6sB34I3FdVD7ZZtgALh9Teo+zaa1Vd3SadmeS6JGcl2W94HT7sI8A7gF+38acxmtv0Izy6z51GbXtC7x8GX0+ysT0KB+CgqtrWhn8EHDSc1h5loj4BTmvbdO0oHNoBlgA7gM+0w5CfTvJkRm+bTtYnPM5taljspqp6qKqW0buL/HDgOcPtaHK79prkecAZ9Hp+MXAg8M7hdQhJ/hDYXlUbh9lHlyn6HKnt2ecVVfVCek9qPjXJ7/dPrN4186OwpzlRn2cDh9I7fLoN+NDw2nvY3sALgbOr6gXAz9jlkNOIbNPJ+nzc29Sw+A21XburgJcBC5LsvMFx5B5F0tfriqra1g5RPQB8hl7gDdMRwGuS3EHvacJH0jvmOmrb9DF9JvmnEdyeAFTV1vZzO3AJvb7uTnIwQPu5fXgd9kzUZ1Xd3f6h82vgU4zGNt0CbOnbO7+I3l/Ko7ZNJ+xzJrapYbEbkowlWdCGnwS8mt7Jo6uAE9psq4CvDKXBPpP0enPfH+zQO756w7B6BKiqM6pqUVUtpvcYlyur6g2M2DadpM//PmrbEyDJk5M8ZecwcDS9vtbR25YwAtt0sj53btPmtYzANq2qHwF3JXl2Kx0F3MiIbdPJ+pyJbTonHvcxQg4GzkvvZUxPAC6sqkuT3AhckOT9wPdpJ5eGbLJer0wyBgTYBPz5EHucyjsZvW06kfNHcHseBFzSyy/2Bj5fVV9Lci1wYZJTgDuB1w+xR5i8z8+1S5ALuAN489A6fLS/oPffe1/gNuBk2v9bI7RNYeI+P/Z4t6mP+5AkdfIwlCSpk2EhSepkWEiSOhkWkqROhoUkqZNhIQFJjk9SSWb0jvwkb03ypplc5zS/dyzJ12b7e7XnMiyknpOAb7efM6Ldgf4/gM/P1Don+Y7HqKodwLYkRwzquzW/GBaa95LsD7yC3mPQT+yrPyHJJ9t7AdYnuSzJCW3ai5J8sz0A7/Jd7pDd6Ujge+0d8ocm+V7fupfuHJ9sXUn+LMm16b2T5OIk/6HVz03yj0muBv4uyX/JI+8p+P7Ou6KB/w28YcY3mOYlw0LqPWb6a1X1f4EfJ3lRq/8RsBg4DHgjveeAkWQf4B+AE6rqRcBa4MwJ1nsEsBGgqn4I3J9HXo50Mr0ng061ri9X1YvbO0lu4tHv9FgEvLyq3gb8FXBqe2jk7wG/aPNsaOPS4+bjPqTeoaePtuEL2vhGensbX2oPX/tRkqvaPM8Gngesb4+q2Ivekzx3dTCPflHSp4GTk7wN+GN6D3Obal3Pa487WQDsD1zet64vVdVDbfg7wIeTnE8vYLa0+nbgGdPfDNLkDAvNa0kOpHe46HeTFL2/rCvJ26daDNhcVS/rWP0vgCf2jV8MvBu4EthYVT9O8owp1nUucHxV/SDJnwCv7Jv2s50DVfWBJF8FjgO+k+SYqrq5ffcvkGaAh6E0350AfK6qfruqFlfVIcDt9A7ffAf4b+3cxUE88pf1LcBYkocPSyV57gTrvgl41s6Rqvolvb2Ds+k9zrxrXU+hd5J6H6Y495Dk0Kq6vqo+CFzLI+9Y+R1G4Imt2jMYFprvTqL3HoV+F7f6xfTeD3Aj8E/A94D7q+pX9ELmg0l+QO9psy+fYN3/Qu8Vl/3Op/emva9D77WXU6zrb4Cr6YXWzVP8Dm9NckOS64D/174X4FXAV6dYTpo2nzorTSHJ/lX10yRPA64BjmjvDJju8pcA76iqW9v4XwFPraq/GUzHj/rubwErq+reQX+X9nyes5Cmdml7idS+wPt2Jyia0+md6L61Bceh9M6RDFR7x8aHDQrNFPcsJEmdPGchSepkWEiSOhkWkqROhoUkqZNhIUnq9P8BIR5wRSNDINsAAAAASUVORK5CYII="/>
          <p:cNvSpPr>
            <a:spLocks noChangeAspect="1" noChangeArrowheads="1"/>
          </p:cNvSpPr>
          <p:nvPr/>
        </p:nvSpPr>
        <p:spPr bwMode="auto">
          <a:xfrm>
            <a:off x="155575" y="-144463"/>
            <a:ext cx="4828254" cy="48282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949301" y="2169719"/>
            <a:ext cx="6487690" cy="4285937"/>
          </a:xfrm>
          <a:prstGeom prst="rect">
            <a:avLst/>
          </a:prstGeom>
        </p:spPr>
      </p:pic>
    </p:spTree>
    <p:extLst>
      <p:ext uri="{BB962C8B-B14F-4D97-AF65-F5344CB8AC3E}">
        <p14:creationId xmlns:p14="http://schemas.microsoft.com/office/powerpoint/2010/main" val="256076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of Body Mass Index (BMI)</a:t>
            </a:r>
            <a:br>
              <a:rPr lang="en-US" dirty="0" smtClean="0"/>
            </a:br>
            <a:r>
              <a:rPr lang="en-US" dirty="0" smtClean="0"/>
              <a:t>unclean vs cleaned data</a:t>
            </a:r>
            <a:endParaRPr lang="en-US" dirty="0"/>
          </a:p>
        </p:txBody>
      </p:sp>
      <p:pic>
        <p:nvPicPr>
          <p:cNvPr id="4" name="Picture 3"/>
          <p:cNvPicPr>
            <a:picLocks noChangeAspect="1"/>
          </p:cNvPicPr>
          <p:nvPr/>
        </p:nvPicPr>
        <p:blipFill>
          <a:blip r:embed="rId2"/>
          <a:stretch>
            <a:fillRect/>
          </a:stretch>
        </p:blipFill>
        <p:spPr>
          <a:xfrm>
            <a:off x="677334" y="2553602"/>
            <a:ext cx="3848298" cy="2616334"/>
          </a:xfrm>
          <a:prstGeom prst="rect">
            <a:avLst/>
          </a:prstGeom>
        </p:spPr>
      </p:pic>
      <p:pic>
        <p:nvPicPr>
          <p:cNvPr id="5" name="Picture 4"/>
          <p:cNvPicPr>
            <a:picLocks noChangeAspect="1"/>
          </p:cNvPicPr>
          <p:nvPr/>
        </p:nvPicPr>
        <p:blipFill>
          <a:blip r:embed="rId3"/>
          <a:stretch>
            <a:fillRect/>
          </a:stretch>
        </p:blipFill>
        <p:spPr>
          <a:xfrm>
            <a:off x="5258892" y="2601229"/>
            <a:ext cx="3740342" cy="2521080"/>
          </a:xfrm>
          <a:prstGeom prst="rect">
            <a:avLst/>
          </a:prstGeom>
        </p:spPr>
      </p:pic>
    </p:spTree>
    <p:extLst>
      <p:ext uri="{BB962C8B-B14F-4D97-AF65-F5344CB8AC3E}">
        <p14:creationId xmlns:p14="http://schemas.microsoft.com/office/powerpoint/2010/main" val="627749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Histogram of Systolic Blood Pressure (</a:t>
            </a:r>
            <a:r>
              <a:rPr lang="en-US" dirty="0" err="1" smtClean="0"/>
              <a:t>sbp</a:t>
            </a:r>
            <a:r>
              <a:rPr lang="en-US" dirty="0" smtClean="0"/>
              <a:t>)</a:t>
            </a:r>
            <a:br>
              <a:rPr lang="en-US" dirty="0" smtClean="0"/>
            </a:br>
            <a:r>
              <a:rPr lang="en-US" dirty="0" smtClean="0"/>
              <a:t>unclean vs cleaned data</a:t>
            </a:r>
            <a:endParaRPr lang="en-US" dirty="0"/>
          </a:p>
        </p:txBody>
      </p:sp>
      <p:pic>
        <p:nvPicPr>
          <p:cNvPr id="6" name="Picture 5"/>
          <p:cNvPicPr>
            <a:picLocks noChangeAspect="1"/>
          </p:cNvPicPr>
          <p:nvPr/>
        </p:nvPicPr>
        <p:blipFill>
          <a:blip r:embed="rId2"/>
          <a:stretch>
            <a:fillRect/>
          </a:stretch>
        </p:blipFill>
        <p:spPr>
          <a:xfrm>
            <a:off x="244240" y="2256552"/>
            <a:ext cx="4731428" cy="3062324"/>
          </a:xfrm>
          <a:prstGeom prst="rect">
            <a:avLst/>
          </a:prstGeom>
        </p:spPr>
      </p:pic>
      <p:pic>
        <p:nvPicPr>
          <p:cNvPr id="7" name="Picture 6"/>
          <p:cNvPicPr>
            <a:picLocks noChangeAspect="1"/>
          </p:cNvPicPr>
          <p:nvPr/>
        </p:nvPicPr>
        <p:blipFill>
          <a:blip r:embed="rId3"/>
          <a:stretch>
            <a:fillRect/>
          </a:stretch>
        </p:blipFill>
        <p:spPr>
          <a:xfrm>
            <a:off x="4866022" y="2256552"/>
            <a:ext cx="4776411" cy="3062324"/>
          </a:xfrm>
          <a:prstGeom prst="rect">
            <a:avLst/>
          </a:prstGeom>
        </p:spPr>
      </p:pic>
    </p:spTree>
    <p:extLst>
      <p:ext uri="{BB962C8B-B14F-4D97-AF65-F5344CB8AC3E}">
        <p14:creationId xmlns:p14="http://schemas.microsoft.com/office/powerpoint/2010/main" val="68123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Histogram of Cholesterol and Glucose Scores</a:t>
            </a:r>
            <a:br>
              <a:rPr lang="en-US" dirty="0" smtClean="0"/>
            </a:br>
            <a:endParaRPr lang="en-US" dirty="0"/>
          </a:p>
        </p:txBody>
      </p:sp>
      <p:pic>
        <p:nvPicPr>
          <p:cNvPr id="3" name="Picture 2"/>
          <p:cNvPicPr>
            <a:picLocks noChangeAspect="1"/>
          </p:cNvPicPr>
          <p:nvPr/>
        </p:nvPicPr>
        <p:blipFill>
          <a:blip r:embed="rId2"/>
          <a:stretch>
            <a:fillRect/>
          </a:stretch>
        </p:blipFill>
        <p:spPr>
          <a:xfrm>
            <a:off x="238012" y="2256552"/>
            <a:ext cx="4400776" cy="2813195"/>
          </a:xfrm>
          <a:prstGeom prst="rect">
            <a:avLst/>
          </a:prstGeom>
        </p:spPr>
      </p:pic>
      <p:pic>
        <p:nvPicPr>
          <p:cNvPr id="4" name="Picture 3"/>
          <p:cNvPicPr>
            <a:picLocks noChangeAspect="1"/>
          </p:cNvPicPr>
          <p:nvPr/>
        </p:nvPicPr>
        <p:blipFill>
          <a:blip r:embed="rId3"/>
          <a:stretch>
            <a:fillRect/>
          </a:stretch>
        </p:blipFill>
        <p:spPr>
          <a:xfrm>
            <a:off x="4744041" y="2256552"/>
            <a:ext cx="4337273" cy="2813195"/>
          </a:xfrm>
          <a:prstGeom prst="rect">
            <a:avLst/>
          </a:prstGeom>
        </p:spPr>
      </p:pic>
    </p:spTree>
    <p:extLst>
      <p:ext uri="{BB962C8B-B14F-4D97-AF65-F5344CB8AC3E}">
        <p14:creationId xmlns:p14="http://schemas.microsoft.com/office/powerpoint/2010/main" val="465548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Variables</a:t>
            </a:r>
            <a:endParaRPr lang="en-US" dirty="0"/>
          </a:p>
        </p:txBody>
      </p:sp>
      <p:sp>
        <p:nvSpPr>
          <p:cNvPr id="3" name="Content Placeholder 2"/>
          <p:cNvSpPr>
            <a:spLocks noGrp="1"/>
          </p:cNvSpPr>
          <p:nvPr>
            <p:ph idx="1"/>
          </p:nvPr>
        </p:nvSpPr>
        <p:spPr/>
        <p:txBody>
          <a:bodyPr/>
          <a:lstStyle/>
          <a:p>
            <a:r>
              <a:rPr lang="en-US" dirty="0" smtClean="0"/>
              <a:t>Age, Glucose Score (</a:t>
            </a:r>
            <a:r>
              <a:rPr lang="en-US" dirty="0" err="1" smtClean="0"/>
              <a:t>gluc</a:t>
            </a:r>
            <a:r>
              <a:rPr lang="en-US" dirty="0" smtClean="0"/>
              <a:t>), and Cholesterol Score had no outliers</a:t>
            </a:r>
          </a:p>
          <a:p>
            <a:r>
              <a:rPr lang="en-US" dirty="0" smtClean="0"/>
              <a:t>Systolic Blood Pressure (</a:t>
            </a:r>
            <a:r>
              <a:rPr lang="en-US" dirty="0" err="1" smtClean="0"/>
              <a:t>ap_hi</a:t>
            </a:r>
            <a:r>
              <a:rPr lang="en-US" dirty="0" smtClean="0"/>
              <a:t>) and Body Mass Index had outliers</a:t>
            </a:r>
          </a:p>
          <a:p>
            <a:pPr lvl="1"/>
            <a:r>
              <a:rPr lang="en-US" dirty="0" smtClean="0"/>
              <a:t>Extreme outliers were removed based on appropriate medical ranges</a:t>
            </a:r>
            <a:endParaRPr lang="en-US" dirty="0"/>
          </a:p>
        </p:txBody>
      </p:sp>
      <p:pic>
        <p:nvPicPr>
          <p:cNvPr id="4" name="Picture 3"/>
          <p:cNvPicPr>
            <a:picLocks noChangeAspect="1"/>
          </p:cNvPicPr>
          <p:nvPr/>
        </p:nvPicPr>
        <p:blipFill>
          <a:blip r:embed="rId2"/>
          <a:stretch>
            <a:fillRect/>
          </a:stretch>
        </p:blipFill>
        <p:spPr>
          <a:xfrm>
            <a:off x="459750" y="3360177"/>
            <a:ext cx="8293362" cy="2482978"/>
          </a:xfrm>
          <a:prstGeom prst="rect">
            <a:avLst/>
          </a:prstGeom>
        </p:spPr>
      </p:pic>
    </p:spTree>
    <p:extLst>
      <p:ext uri="{BB962C8B-B14F-4D97-AF65-F5344CB8AC3E}">
        <p14:creationId xmlns:p14="http://schemas.microsoft.com/office/powerpoint/2010/main" val="67709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PMF: Female vs Male SBP</a:t>
            </a:r>
            <a:endParaRPr lang="en-US" dirty="0"/>
          </a:p>
        </p:txBody>
      </p:sp>
      <p:pic>
        <p:nvPicPr>
          <p:cNvPr id="4" name="Picture 3"/>
          <p:cNvPicPr>
            <a:picLocks noChangeAspect="1"/>
          </p:cNvPicPr>
          <p:nvPr/>
        </p:nvPicPr>
        <p:blipFill>
          <a:blip r:embed="rId2"/>
          <a:stretch>
            <a:fillRect/>
          </a:stretch>
        </p:blipFill>
        <p:spPr>
          <a:xfrm>
            <a:off x="468531" y="1809354"/>
            <a:ext cx="4064209" cy="4076910"/>
          </a:xfrm>
          <a:prstGeom prst="rect">
            <a:avLst/>
          </a:prstGeom>
        </p:spPr>
      </p:pic>
      <p:sp>
        <p:nvSpPr>
          <p:cNvPr id="6" name="TextBox 5"/>
          <p:cNvSpPr txBox="1"/>
          <p:nvPr/>
        </p:nvSpPr>
        <p:spPr>
          <a:xfrm>
            <a:off x="5231624" y="2024244"/>
            <a:ext cx="3343494" cy="1477328"/>
          </a:xfrm>
          <a:prstGeom prst="rect">
            <a:avLst/>
          </a:prstGeom>
          <a:noFill/>
        </p:spPr>
        <p:txBody>
          <a:bodyPr wrap="square" rtlCol="0">
            <a:spAutoFit/>
          </a:bodyPr>
          <a:lstStyle/>
          <a:p>
            <a:r>
              <a:rPr lang="en-US" dirty="0" smtClean="0"/>
              <a:t>PMF shows that males seem to have larger occurrences of higher SBPs while females have larger occurrences of lower SBPs</a:t>
            </a:r>
            <a:endParaRPr lang="en-US" dirty="0"/>
          </a:p>
        </p:txBody>
      </p:sp>
    </p:spTree>
    <p:extLst>
      <p:ext uri="{BB962C8B-B14F-4D97-AF65-F5344CB8AC3E}">
        <p14:creationId xmlns:p14="http://schemas.microsoft.com/office/powerpoint/2010/main" val="1919232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CDF</a:t>
            </a:r>
            <a:endParaRPr lang="en-US" dirty="0"/>
          </a:p>
        </p:txBody>
      </p:sp>
      <p:pic>
        <p:nvPicPr>
          <p:cNvPr id="4" name="Picture 3"/>
          <p:cNvPicPr>
            <a:picLocks noChangeAspect="1"/>
          </p:cNvPicPr>
          <p:nvPr/>
        </p:nvPicPr>
        <p:blipFill>
          <a:blip r:embed="rId2"/>
          <a:stretch>
            <a:fillRect/>
          </a:stretch>
        </p:blipFill>
        <p:spPr>
          <a:xfrm>
            <a:off x="814845" y="1930400"/>
            <a:ext cx="4349974" cy="2844946"/>
          </a:xfrm>
          <a:prstGeom prst="rect">
            <a:avLst/>
          </a:prstGeom>
        </p:spPr>
      </p:pic>
      <p:sp>
        <p:nvSpPr>
          <p:cNvPr id="6" name="TextBox 5"/>
          <p:cNvSpPr txBox="1"/>
          <p:nvPr/>
        </p:nvSpPr>
        <p:spPr>
          <a:xfrm>
            <a:off x="5231624" y="2024244"/>
            <a:ext cx="3926336" cy="1754326"/>
          </a:xfrm>
          <a:prstGeom prst="rect">
            <a:avLst/>
          </a:prstGeom>
          <a:noFill/>
        </p:spPr>
        <p:txBody>
          <a:bodyPr wrap="square" rtlCol="0">
            <a:spAutoFit/>
          </a:bodyPr>
          <a:lstStyle/>
          <a:p>
            <a:r>
              <a:rPr lang="en-US" dirty="0" smtClean="0"/>
              <a:t>The CDF shows a clearer pictures of females having lower SBPs then males. People with lower SBPs have less cardiac issues and tend to be healthier. This graphs shows that females are healthier than males</a:t>
            </a:r>
            <a:endParaRPr lang="en-US" dirty="0"/>
          </a:p>
        </p:txBody>
      </p:sp>
    </p:spTree>
    <p:extLst>
      <p:ext uri="{BB962C8B-B14F-4D97-AF65-F5344CB8AC3E}">
        <p14:creationId xmlns:p14="http://schemas.microsoft.com/office/powerpoint/2010/main" val="20699485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8578</TotalTime>
  <Words>377</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Are Men Healthier Than Women?</vt:lpstr>
      <vt:lpstr>Variables of Interest</vt:lpstr>
      <vt:lpstr>Histogram of age</vt:lpstr>
      <vt:lpstr>Histogram of Body Mass Index (BMI) unclean vs cleaned data</vt:lpstr>
      <vt:lpstr>Histogram of Systolic Blood Pressure (sbp) unclean vs cleaned data</vt:lpstr>
      <vt:lpstr>Histogram of Cholesterol and Glucose Scores </vt:lpstr>
      <vt:lpstr>Summary of Variables</vt:lpstr>
      <vt:lpstr>PMF: Female vs Male SBP</vt:lpstr>
      <vt:lpstr>CDF</vt:lpstr>
      <vt:lpstr>Linear vs Lognormal Distribution </vt:lpstr>
      <vt:lpstr>Linear vs Lognormal Distribution </vt:lpstr>
      <vt:lpstr>Scatter Plots</vt:lpstr>
      <vt:lpstr>Hypothesis test:</vt:lpstr>
      <vt:lpstr>Regression Analysis</vt:lpstr>
    </vt:vector>
  </TitlesOfParts>
  <Company>BIDMC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Men Healthier Than Women?</dc:title>
  <dc:creator>Patel,Parth V  (BILH - Director, Pharmacy Data Analytics)</dc:creator>
  <cp:lastModifiedBy>Patel,Parth V  (BILH - Director, Pharmacy Data Analytics)</cp:lastModifiedBy>
  <cp:revision>8</cp:revision>
  <dcterms:created xsi:type="dcterms:W3CDTF">2021-04-23T00:47:04Z</dcterms:created>
  <dcterms:modified xsi:type="dcterms:W3CDTF">2021-06-05T18:12:21Z</dcterms:modified>
</cp:coreProperties>
</file>