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idx="2" type="body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40" name="Google Shape;140;p1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45" name="Google Shape;145;p15"/>
          <p:cNvSpPr/>
          <p:nvPr>
            <p:ph idx="2" type="pic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7" name="Google Shape;147;p1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List_of_postal_codes_of_Canada:_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ctrTitle"/>
          </p:nvPr>
        </p:nvSpPr>
        <p:spPr>
          <a:xfrm>
            <a:off x="1923623" y="1774694"/>
            <a:ext cx="9822900" cy="180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80"/>
              <a:buFont typeface="Trebuchet MS"/>
              <a:buNone/>
            </a:pPr>
            <a:r>
              <a:rPr lang="en-IN" sz="6480"/>
              <a:t>Battle of Neighbourhoods</a:t>
            </a:r>
            <a:endParaRPr sz="6480"/>
          </a:p>
        </p:txBody>
      </p:sp>
      <p:sp>
        <p:nvSpPr>
          <p:cNvPr id="155" name="Google Shape;155;p16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IN" sz="2700"/>
              <a:t>Pratyay Singh</a:t>
            </a:r>
            <a:endParaRPr b="1"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-IN" sz="2200"/>
              <a:t>A chain of restaurant owners in Ontario, Canada want to expand their business in other cities. Currently they have their restaurants open in cities like Ottawa, Brampton and Hamilton.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760"/>
              <a:buChar char="●"/>
            </a:pPr>
            <a:r>
              <a:rPr lang="en-IN" sz="2200"/>
              <a:t>They figured out that they would make much more profit by opening up a restaurant in Toronto city.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760"/>
              <a:buChar char="●"/>
            </a:pPr>
            <a:r>
              <a:rPr lang="en-IN" sz="2200"/>
              <a:t>They are having trouble figuring out which place to choose within Toronto for their new restaurant.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760"/>
              <a:buChar char="●"/>
            </a:pPr>
            <a:r>
              <a:rPr lang="en-IN" sz="2200"/>
              <a:t>We have to help them figure out which place to choose where their business will be good and they have a competitive advantage.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Data acquisition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677334" y="2160589"/>
            <a:ext cx="8596668" cy="410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en-IN" sz="1900"/>
              <a:t>First Dataset: List of all the neighbourhoods in Toronto: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20"/>
              <a:buFont typeface="Noto Sans Symbols"/>
              <a:buChar char="⮚"/>
            </a:pPr>
            <a:r>
              <a:rPr lang="en-IN" sz="1900"/>
              <a:t>Data source: </a:t>
            </a:r>
            <a:r>
              <a:rPr lang="en-IN" sz="1900" u="sng">
                <a:solidFill>
                  <a:schemeClr val="hlink"/>
                </a:solidFill>
                <a:hlinkClick r:id="rId3"/>
              </a:rPr>
              <a:t>https://en.wikipedia.org/wiki/List_of_postal_codes_of_Canada:_M</a:t>
            </a:r>
            <a:endParaRPr sz="19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20"/>
              <a:buFont typeface="Noto Sans Symbols"/>
              <a:buChar char="⮚"/>
            </a:pPr>
            <a:r>
              <a:rPr lang="en-IN" sz="1900"/>
              <a:t>The dataset consists of 5 columns: : Postal Code, Borough, Neighbourhood, Latitude and Longitude and 103 rows having 103 unique neighbourhoods of Toronto and 10 unique Boroughs.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20"/>
              <a:buChar char="●"/>
            </a:pPr>
            <a:r>
              <a:rPr b="1" lang="en-IN" sz="1900"/>
              <a:t> </a:t>
            </a:r>
            <a:r>
              <a:rPr lang="en-IN" sz="1900"/>
              <a:t>Second Dataset: List of different venues in the neighbourhoods of Toronto: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20"/>
              <a:buFont typeface="Noto Sans Symbols"/>
              <a:buChar char="⮚"/>
            </a:pPr>
            <a:r>
              <a:rPr lang="en-IN" sz="1900"/>
              <a:t>Used the Foursquare location data to explore different venues in each neighbourhood of Toronto.</a:t>
            </a:r>
            <a:endParaRPr sz="1900"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20"/>
              <a:buFont typeface="Noto Sans Symbols"/>
              <a:buChar char="⮚"/>
            </a:pPr>
            <a:r>
              <a:rPr lang="en-IN" sz="1900"/>
              <a:t>Used the geographical coordinates from the above dataset to generate this location dataset</a:t>
            </a:r>
            <a:r>
              <a:rPr lang="en-IN" sz="1800"/>
              <a:t>.</a:t>
            </a:r>
            <a:endParaRPr/>
          </a:p>
          <a:p>
            <a:pPr indent="-204469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Methodology and Analysis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60"/>
              <a:buChar char="●"/>
            </a:pPr>
            <a:r>
              <a:rPr lang="en-IN" sz="2200"/>
              <a:t>Used K-Means clustering algorithm to make clusters of the Neighbourhood dataset so that the analysis of all the neighbourhoods is easy.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760"/>
              <a:buChar char="●"/>
            </a:pPr>
            <a:r>
              <a:rPr lang="en-IN" sz="2200"/>
              <a:t>Created 5 clusters out of which only one was to be selected for further analysis.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760"/>
              <a:buChar char="●"/>
            </a:pPr>
            <a:r>
              <a:rPr lang="en-IN" sz="2200"/>
              <a:t>Cluster with label 0  was selected as it had lowest Restaurant/Neighbourhood ratio for that cluster.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760"/>
              <a:buChar char="●"/>
            </a:pPr>
            <a:r>
              <a:rPr lang="en-IN" sz="2200"/>
              <a:t>Then after further analysis, only 3  neighbourhoods remained which were perfect for opening up a new restaurant.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Map of Toronto city with all its neighbourhoods marked on the map:</a:t>
            </a:r>
            <a:endParaRPr/>
          </a:p>
        </p:txBody>
      </p:sp>
      <p:pic>
        <p:nvPicPr>
          <p:cNvPr id="179" name="Google Shape;17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0099" y="2461378"/>
            <a:ext cx="6931137" cy="3881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78305" y="427793"/>
            <a:ext cx="9095873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/>
              <a:t>Map after assigning clusters to each neighbourhood: </a:t>
            </a:r>
            <a:endParaRPr sz="3600"/>
          </a:p>
        </p:txBody>
      </p:sp>
      <p:sp>
        <p:nvSpPr>
          <p:cNvPr id="185" name="Google Shape;185;p21"/>
          <p:cNvSpPr txBox="1"/>
          <p:nvPr>
            <p:ph idx="2" type="body"/>
          </p:nvPr>
        </p:nvSpPr>
        <p:spPr>
          <a:xfrm>
            <a:off x="962526" y="5760901"/>
            <a:ext cx="7543800" cy="6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IN" sz="2400">
                <a:solidFill>
                  <a:schemeClr val="accent1"/>
                </a:solidFill>
              </a:rPr>
              <a:t>Different colour of neighbourhoods represent belonging to a different cluster.</a:t>
            </a:r>
            <a:endParaRPr sz="2400">
              <a:solidFill>
                <a:schemeClr val="accent1"/>
              </a:solidFill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525" y="1786659"/>
            <a:ext cx="6669642" cy="3749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761555" y="776162"/>
            <a:ext cx="8596667" cy="8841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/>
              <a:t>Map representing final 3 neighbourhoods suitable for restaurant opening:</a:t>
            </a:r>
            <a:endParaRPr sz="3600"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665302" y="5920791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76"/>
              <a:buNone/>
            </a:pPr>
            <a:r>
              <a:rPr lang="en-IN" sz="2220">
                <a:solidFill>
                  <a:schemeClr val="accent1"/>
                </a:solidFill>
              </a:rPr>
              <a:t>The 3 neighbourhoods are depicted by 3 blue dots in the above map.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88"/>
              <a:buNone/>
            </a:pPr>
            <a:r>
              <a:t/>
            </a:r>
            <a:endParaRPr sz="1110"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625" y="1812758"/>
            <a:ext cx="7035672" cy="3955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2000"/>
              <a:t>Purpose of this project was to identify neighbourhoods in </a:t>
            </a:r>
            <a:r>
              <a:rPr b="1" lang="en-IN" sz="2000"/>
              <a:t>Toronto</a:t>
            </a:r>
            <a:r>
              <a:rPr lang="en-IN" sz="2000"/>
              <a:t> which have low number of restaurants in order to aid stakeholders in narrowing down the search for optimal location for a new restaurant. </a:t>
            </a:r>
            <a:endParaRPr sz="20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IN" sz="2000"/>
              <a:t>By calculating restaurant density distribution from Foursquare data we have first identified the most common nearby venues of each neighbourhood. </a:t>
            </a:r>
            <a:endParaRPr sz="20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IN" sz="2000"/>
              <a:t>Then with the help of clustering techniques and further analysis we were able to narrow down our analysis to 3 neighbourhoods which were good for opening up a new restaurant. </a:t>
            </a:r>
            <a:endParaRPr sz="20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IN" sz="2000"/>
              <a:t>This concludes this project of </a:t>
            </a:r>
            <a:r>
              <a:rPr b="1" lang="en-IN" sz="2000"/>
              <a:t>Battle of Neighbourhoods.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