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4"/>
  </p:sldMasterIdLst>
  <p:notesMasterIdLst>
    <p:notesMasterId r:id="rId12"/>
  </p:notesMasterIdLst>
  <p:sldIdLst>
    <p:sldId id="256" r:id="rId5"/>
    <p:sldId id="258" r:id="rId6"/>
    <p:sldId id="278" r:id="rId7"/>
    <p:sldId id="279" r:id="rId8"/>
    <p:sldId id="281" r:id="rId9"/>
    <p:sldId id="28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338D8017-D9DE-4CBC-8D61-0CEAA3EB07B9}">
          <p14:sldIdLst>
            <p14:sldId id="256"/>
            <p14:sldId id="258"/>
            <p14:sldId id="278"/>
            <p14:sldId id="279"/>
            <p14:sldId id="281"/>
            <p14:sldId id="28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6" d="100"/>
          <a:sy n="11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1B0BF-B19E-410D-9643-C1F8A9D86435}" type="doc">
      <dgm:prSet loTypeId="urn:microsoft.com/office/officeart/2005/8/layout/pyramid2" loCatId="pyramid" qsTypeId="urn:microsoft.com/office/officeart/2005/8/quickstyle/simple2" qsCatId="simple" csTypeId="urn:microsoft.com/office/officeart/2005/8/colors/accent3_4" csCatId="accent3" phldr="1"/>
      <dgm:spPr/>
    </dgm:pt>
    <dgm:pt modelId="{8F9ECBB3-C3D2-4710-9107-1B7ADD20611B}">
      <dgm:prSet phldrT="[Text]"/>
      <dgm:spPr/>
      <dgm:t>
        <a:bodyPr/>
        <a:lstStyle/>
        <a:p>
          <a:r>
            <a:rPr lang="sk-SK" dirty="0" err="1"/>
            <a:t>Cloud</a:t>
          </a:r>
          <a:endParaRPr lang="sk-SK" dirty="0"/>
        </a:p>
      </dgm:t>
    </dgm:pt>
    <dgm:pt modelId="{98E985EF-5153-4766-B4B2-E0BA368A3D90}" type="parTrans" cxnId="{967061F9-0402-4485-ABBE-01B719A1FD2C}">
      <dgm:prSet/>
      <dgm:spPr/>
      <dgm:t>
        <a:bodyPr/>
        <a:lstStyle/>
        <a:p>
          <a:endParaRPr lang="sk-SK"/>
        </a:p>
      </dgm:t>
    </dgm:pt>
    <dgm:pt modelId="{5952C4F3-0679-4114-9A96-7D0EE4A8F6B9}" type="sibTrans" cxnId="{967061F9-0402-4485-ABBE-01B719A1FD2C}">
      <dgm:prSet/>
      <dgm:spPr/>
      <dgm:t>
        <a:bodyPr/>
        <a:lstStyle/>
        <a:p>
          <a:endParaRPr lang="sk-SK"/>
        </a:p>
      </dgm:t>
    </dgm:pt>
    <dgm:pt modelId="{1B3C64D8-E57A-4A0E-A950-D3BE08B75484}">
      <dgm:prSet phldrT="[Text]"/>
      <dgm:spPr/>
      <dgm:t>
        <a:bodyPr/>
        <a:lstStyle/>
        <a:p>
          <a:r>
            <a:rPr lang="sk-SK" dirty="0"/>
            <a:t>Internet</a:t>
          </a:r>
        </a:p>
      </dgm:t>
    </dgm:pt>
    <dgm:pt modelId="{0843C16D-F79F-4139-AA23-81FF0071E095}" type="parTrans" cxnId="{349C30A1-B5AD-4EC6-8434-C3DE13FC04AC}">
      <dgm:prSet/>
      <dgm:spPr/>
      <dgm:t>
        <a:bodyPr/>
        <a:lstStyle/>
        <a:p>
          <a:endParaRPr lang="sk-SK"/>
        </a:p>
      </dgm:t>
    </dgm:pt>
    <dgm:pt modelId="{16D312BF-2C17-4AB7-AB2C-3C411775389D}" type="sibTrans" cxnId="{349C30A1-B5AD-4EC6-8434-C3DE13FC04AC}">
      <dgm:prSet/>
      <dgm:spPr/>
      <dgm:t>
        <a:bodyPr/>
        <a:lstStyle/>
        <a:p>
          <a:endParaRPr lang="sk-SK"/>
        </a:p>
      </dgm:t>
    </dgm:pt>
    <dgm:pt modelId="{63B6EF32-2D36-4F02-821E-2192E87EA56B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Local processing</a:t>
          </a:r>
          <a:endParaRPr lang="sk-SK" dirty="0">
            <a:solidFill>
              <a:schemeClr val="accent1">
                <a:lumMod val="75000"/>
              </a:schemeClr>
            </a:solidFill>
          </a:endParaRPr>
        </a:p>
      </dgm:t>
    </dgm:pt>
    <dgm:pt modelId="{32FDD714-72A7-46B3-BDE3-7FFF0F1D3F8E}" type="parTrans" cxnId="{CF394CCF-CBFD-416B-BCB5-B2A3F4132B6D}">
      <dgm:prSet/>
      <dgm:spPr/>
      <dgm:t>
        <a:bodyPr/>
        <a:lstStyle/>
        <a:p>
          <a:endParaRPr lang="sk-SK"/>
        </a:p>
      </dgm:t>
    </dgm:pt>
    <dgm:pt modelId="{67425434-4301-47C3-8304-22745D41475C}" type="sibTrans" cxnId="{CF394CCF-CBFD-416B-BCB5-B2A3F4132B6D}">
      <dgm:prSet/>
      <dgm:spPr/>
      <dgm:t>
        <a:bodyPr/>
        <a:lstStyle/>
        <a:p>
          <a:endParaRPr lang="sk-SK"/>
        </a:p>
      </dgm:t>
    </dgm:pt>
    <dgm:pt modelId="{AF7844F5-2E99-4217-879B-4C02E1F2CD26}">
      <dgm:prSet phldrT="[Text]"/>
      <dgm:spPr/>
      <dgm:t>
        <a:bodyPr/>
        <a:lstStyle/>
        <a:p>
          <a:r>
            <a:rPr lang="en-US" dirty="0"/>
            <a:t>Local communication</a:t>
          </a:r>
          <a:endParaRPr lang="sk-SK" dirty="0"/>
        </a:p>
      </dgm:t>
    </dgm:pt>
    <dgm:pt modelId="{482390CB-3BF5-4F32-A912-DDE3E60EF0D6}" type="parTrans" cxnId="{3C50AA4C-762A-490B-874E-D7473C5969D8}">
      <dgm:prSet/>
      <dgm:spPr/>
      <dgm:t>
        <a:bodyPr/>
        <a:lstStyle/>
        <a:p>
          <a:endParaRPr lang="sk-SK"/>
        </a:p>
      </dgm:t>
    </dgm:pt>
    <dgm:pt modelId="{925BCF1F-2102-464F-8BBD-A7BAFC45640D}" type="sibTrans" cxnId="{3C50AA4C-762A-490B-874E-D7473C5969D8}">
      <dgm:prSet/>
      <dgm:spPr/>
      <dgm:t>
        <a:bodyPr/>
        <a:lstStyle/>
        <a:p>
          <a:endParaRPr lang="sk-SK"/>
        </a:p>
      </dgm:t>
    </dgm:pt>
    <dgm:pt modelId="{E2EC0132-2DA9-4557-BFBC-A61B903E674D}">
      <dgm:prSet phldrT="[Text]"/>
      <dgm:spPr/>
      <dgm:t>
        <a:bodyPr/>
        <a:lstStyle/>
        <a:p>
          <a:r>
            <a:rPr lang="en-US" dirty="0"/>
            <a:t>Sensors &amp; actuators</a:t>
          </a:r>
          <a:endParaRPr lang="sk-SK" dirty="0"/>
        </a:p>
      </dgm:t>
    </dgm:pt>
    <dgm:pt modelId="{ED5ADC15-AC2A-478A-A9E0-CCCD0DE628A6}" type="parTrans" cxnId="{D467FCD1-EF2A-4797-9225-E708726ACCC7}">
      <dgm:prSet/>
      <dgm:spPr/>
      <dgm:t>
        <a:bodyPr/>
        <a:lstStyle/>
        <a:p>
          <a:endParaRPr lang="sk-SK"/>
        </a:p>
      </dgm:t>
    </dgm:pt>
    <dgm:pt modelId="{69235D5F-0BF3-4BBD-9DF8-ABC743D72DD9}" type="sibTrans" cxnId="{D467FCD1-EF2A-4797-9225-E708726ACCC7}">
      <dgm:prSet/>
      <dgm:spPr/>
      <dgm:t>
        <a:bodyPr/>
        <a:lstStyle/>
        <a:p>
          <a:endParaRPr lang="sk-SK"/>
        </a:p>
      </dgm:t>
    </dgm:pt>
    <dgm:pt modelId="{35EFFE55-1A42-4D19-AEF7-A98A46BB3F6F}" type="pres">
      <dgm:prSet presAssocID="{29A1B0BF-B19E-410D-9643-C1F8A9D86435}" presName="compositeShape" presStyleCnt="0">
        <dgm:presLayoutVars>
          <dgm:dir/>
          <dgm:resizeHandles/>
        </dgm:presLayoutVars>
      </dgm:prSet>
      <dgm:spPr/>
    </dgm:pt>
    <dgm:pt modelId="{82118626-A502-487D-AF01-D2D7216449FB}" type="pres">
      <dgm:prSet presAssocID="{29A1B0BF-B19E-410D-9643-C1F8A9D86435}" presName="pyramid" presStyleLbl="node1" presStyleIdx="0" presStyleCnt="1" custScaleX="57142" custLinFactNeighborX="758" custLinFactNeighborY="-227"/>
      <dgm:spPr>
        <a:prstGeom prst="upArrow">
          <a:avLst/>
        </a:prstGeom>
      </dgm:spPr>
    </dgm:pt>
    <dgm:pt modelId="{A707F218-8043-46A2-BC78-11AB448B7689}" type="pres">
      <dgm:prSet presAssocID="{29A1B0BF-B19E-410D-9643-C1F8A9D86435}" presName="theList" presStyleCnt="0"/>
      <dgm:spPr/>
    </dgm:pt>
    <dgm:pt modelId="{B8C5B19C-6124-44E6-B4A3-FC443EB03418}" type="pres">
      <dgm:prSet presAssocID="{8F9ECBB3-C3D2-4710-9107-1B7ADD20611B}" presName="aNode" presStyleLbl="fgAcc1" presStyleIdx="0" presStyleCnt="5">
        <dgm:presLayoutVars>
          <dgm:bulletEnabled val="1"/>
        </dgm:presLayoutVars>
      </dgm:prSet>
      <dgm:spPr/>
    </dgm:pt>
    <dgm:pt modelId="{5EFB477E-7E5F-4587-AFF7-A40922A66AC4}" type="pres">
      <dgm:prSet presAssocID="{8F9ECBB3-C3D2-4710-9107-1B7ADD20611B}" presName="aSpace" presStyleCnt="0"/>
      <dgm:spPr/>
    </dgm:pt>
    <dgm:pt modelId="{B6E9DF99-9C52-4330-8A1A-F09A04284FD0}" type="pres">
      <dgm:prSet presAssocID="{1B3C64D8-E57A-4A0E-A950-D3BE08B75484}" presName="aNode" presStyleLbl="fgAcc1" presStyleIdx="1" presStyleCnt="5">
        <dgm:presLayoutVars>
          <dgm:bulletEnabled val="1"/>
        </dgm:presLayoutVars>
      </dgm:prSet>
      <dgm:spPr/>
    </dgm:pt>
    <dgm:pt modelId="{52CD510E-F622-4A31-99EF-BF6D8BAE2EC0}" type="pres">
      <dgm:prSet presAssocID="{1B3C64D8-E57A-4A0E-A950-D3BE08B75484}" presName="aSpace" presStyleCnt="0"/>
      <dgm:spPr/>
    </dgm:pt>
    <dgm:pt modelId="{880E5A68-29C3-40EE-8B32-F50DD1003120}" type="pres">
      <dgm:prSet presAssocID="{63B6EF32-2D36-4F02-821E-2192E87EA56B}" presName="aNode" presStyleLbl="fgAcc1" presStyleIdx="2" presStyleCnt="5">
        <dgm:presLayoutVars>
          <dgm:bulletEnabled val="1"/>
        </dgm:presLayoutVars>
      </dgm:prSet>
      <dgm:spPr/>
    </dgm:pt>
    <dgm:pt modelId="{B53DE330-2DAD-490A-8D82-9F2B5F83B672}" type="pres">
      <dgm:prSet presAssocID="{63B6EF32-2D36-4F02-821E-2192E87EA56B}" presName="aSpace" presStyleCnt="0"/>
      <dgm:spPr/>
    </dgm:pt>
    <dgm:pt modelId="{BA728CFA-C96E-4474-862A-62450375ED26}" type="pres">
      <dgm:prSet presAssocID="{AF7844F5-2E99-4217-879B-4C02E1F2CD26}" presName="aNode" presStyleLbl="fgAcc1" presStyleIdx="3" presStyleCnt="5">
        <dgm:presLayoutVars>
          <dgm:bulletEnabled val="1"/>
        </dgm:presLayoutVars>
      </dgm:prSet>
      <dgm:spPr/>
    </dgm:pt>
    <dgm:pt modelId="{D1771FF7-6082-4E00-8258-2D8BB9121F72}" type="pres">
      <dgm:prSet presAssocID="{AF7844F5-2E99-4217-879B-4C02E1F2CD26}" presName="aSpace" presStyleCnt="0"/>
      <dgm:spPr/>
    </dgm:pt>
    <dgm:pt modelId="{1B4A8CAC-4EC1-49BF-A753-92E5BAC7218A}" type="pres">
      <dgm:prSet presAssocID="{E2EC0132-2DA9-4557-BFBC-A61B903E674D}" presName="aNode" presStyleLbl="fgAcc1" presStyleIdx="4" presStyleCnt="5">
        <dgm:presLayoutVars>
          <dgm:bulletEnabled val="1"/>
        </dgm:presLayoutVars>
      </dgm:prSet>
      <dgm:spPr/>
    </dgm:pt>
    <dgm:pt modelId="{159E7940-882E-473C-AD11-FF168CBCC9F2}" type="pres">
      <dgm:prSet presAssocID="{E2EC0132-2DA9-4557-BFBC-A61B903E674D}" presName="aSpace" presStyleCnt="0"/>
      <dgm:spPr/>
    </dgm:pt>
  </dgm:ptLst>
  <dgm:cxnLst>
    <dgm:cxn modelId="{C5E9F82A-1BFD-4A86-89AF-23BD6000683D}" type="presOf" srcId="{AF7844F5-2E99-4217-879B-4C02E1F2CD26}" destId="{BA728CFA-C96E-4474-862A-62450375ED26}" srcOrd="0" destOrd="0" presId="urn:microsoft.com/office/officeart/2005/8/layout/pyramid2"/>
    <dgm:cxn modelId="{DDA24649-0560-4D9D-82FF-F768C85F0B9F}" type="presOf" srcId="{8F9ECBB3-C3D2-4710-9107-1B7ADD20611B}" destId="{B8C5B19C-6124-44E6-B4A3-FC443EB03418}" srcOrd="0" destOrd="0" presId="urn:microsoft.com/office/officeart/2005/8/layout/pyramid2"/>
    <dgm:cxn modelId="{7187A749-DB84-4D13-8BF5-6E1F780C7DE2}" type="presOf" srcId="{29A1B0BF-B19E-410D-9643-C1F8A9D86435}" destId="{35EFFE55-1A42-4D19-AEF7-A98A46BB3F6F}" srcOrd="0" destOrd="0" presId="urn:microsoft.com/office/officeart/2005/8/layout/pyramid2"/>
    <dgm:cxn modelId="{3C50AA4C-762A-490B-874E-D7473C5969D8}" srcId="{29A1B0BF-B19E-410D-9643-C1F8A9D86435}" destId="{AF7844F5-2E99-4217-879B-4C02E1F2CD26}" srcOrd="3" destOrd="0" parTransId="{482390CB-3BF5-4F32-A912-DDE3E60EF0D6}" sibTransId="{925BCF1F-2102-464F-8BBD-A7BAFC45640D}"/>
    <dgm:cxn modelId="{349C30A1-B5AD-4EC6-8434-C3DE13FC04AC}" srcId="{29A1B0BF-B19E-410D-9643-C1F8A9D86435}" destId="{1B3C64D8-E57A-4A0E-A950-D3BE08B75484}" srcOrd="1" destOrd="0" parTransId="{0843C16D-F79F-4139-AA23-81FF0071E095}" sibTransId="{16D312BF-2C17-4AB7-AB2C-3C411775389D}"/>
    <dgm:cxn modelId="{D4FEAAB2-4175-4ED2-8C20-5451F94A62C5}" type="presOf" srcId="{1B3C64D8-E57A-4A0E-A950-D3BE08B75484}" destId="{B6E9DF99-9C52-4330-8A1A-F09A04284FD0}" srcOrd="0" destOrd="0" presId="urn:microsoft.com/office/officeart/2005/8/layout/pyramid2"/>
    <dgm:cxn modelId="{0037CEBB-1B01-475E-9F5D-652D724F8F10}" type="presOf" srcId="{E2EC0132-2DA9-4557-BFBC-A61B903E674D}" destId="{1B4A8CAC-4EC1-49BF-A753-92E5BAC7218A}" srcOrd="0" destOrd="0" presId="urn:microsoft.com/office/officeart/2005/8/layout/pyramid2"/>
    <dgm:cxn modelId="{CF394CCF-CBFD-416B-BCB5-B2A3F4132B6D}" srcId="{29A1B0BF-B19E-410D-9643-C1F8A9D86435}" destId="{63B6EF32-2D36-4F02-821E-2192E87EA56B}" srcOrd="2" destOrd="0" parTransId="{32FDD714-72A7-46B3-BDE3-7FFF0F1D3F8E}" sibTransId="{67425434-4301-47C3-8304-22745D41475C}"/>
    <dgm:cxn modelId="{D467FCD1-EF2A-4797-9225-E708726ACCC7}" srcId="{29A1B0BF-B19E-410D-9643-C1F8A9D86435}" destId="{E2EC0132-2DA9-4557-BFBC-A61B903E674D}" srcOrd="4" destOrd="0" parTransId="{ED5ADC15-AC2A-478A-A9E0-CCCD0DE628A6}" sibTransId="{69235D5F-0BF3-4BBD-9DF8-ABC743D72DD9}"/>
    <dgm:cxn modelId="{DDEC26D6-7B1B-4F8F-960B-4A85CC5D405B}" type="presOf" srcId="{63B6EF32-2D36-4F02-821E-2192E87EA56B}" destId="{880E5A68-29C3-40EE-8B32-F50DD1003120}" srcOrd="0" destOrd="0" presId="urn:microsoft.com/office/officeart/2005/8/layout/pyramid2"/>
    <dgm:cxn modelId="{967061F9-0402-4485-ABBE-01B719A1FD2C}" srcId="{29A1B0BF-B19E-410D-9643-C1F8A9D86435}" destId="{8F9ECBB3-C3D2-4710-9107-1B7ADD20611B}" srcOrd="0" destOrd="0" parTransId="{98E985EF-5153-4766-B4B2-E0BA368A3D90}" sibTransId="{5952C4F3-0679-4114-9A96-7D0EE4A8F6B9}"/>
    <dgm:cxn modelId="{5AE7880B-0D8E-4649-A30D-1CDBCB6FDDD4}" type="presParOf" srcId="{35EFFE55-1A42-4D19-AEF7-A98A46BB3F6F}" destId="{82118626-A502-487D-AF01-D2D7216449FB}" srcOrd="0" destOrd="0" presId="urn:microsoft.com/office/officeart/2005/8/layout/pyramid2"/>
    <dgm:cxn modelId="{966B642D-E593-40F5-80CB-65BA6C523EA7}" type="presParOf" srcId="{35EFFE55-1A42-4D19-AEF7-A98A46BB3F6F}" destId="{A707F218-8043-46A2-BC78-11AB448B7689}" srcOrd="1" destOrd="0" presId="urn:microsoft.com/office/officeart/2005/8/layout/pyramid2"/>
    <dgm:cxn modelId="{FDAA0A9F-3FF8-4E8E-BF76-71DBC0E2BBBC}" type="presParOf" srcId="{A707F218-8043-46A2-BC78-11AB448B7689}" destId="{B8C5B19C-6124-44E6-B4A3-FC443EB03418}" srcOrd="0" destOrd="0" presId="urn:microsoft.com/office/officeart/2005/8/layout/pyramid2"/>
    <dgm:cxn modelId="{AD636841-E6DD-419A-BAE4-F40A083D0CB6}" type="presParOf" srcId="{A707F218-8043-46A2-BC78-11AB448B7689}" destId="{5EFB477E-7E5F-4587-AFF7-A40922A66AC4}" srcOrd="1" destOrd="0" presId="urn:microsoft.com/office/officeart/2005/8/layout/pyramid2"/>
    <dgm:cxn modelId="{4CFC1B1E-8900-4450-B956-B13F612C92D0}" type="presParOf" srcId="{A707F218-8043-46A2-BC78-11AB448B7689}" destId="{B6E9DF99-9C52-4330-8A1A-F09A04284FD0}" srcOrd="2" destOrd="0" presId="urn:microsoft.com/office/officeart/2005/8/layout/pyramid2"/>
    <dgm:cxn modelId="{1B33923B-A8A4-4508-B94B-0C6F96FCFA8E}" type="presParOf" srcId="{A707F218-8043-46A2-BC78-11AB448B7689}" destId="{52CD510E-F622-4A31-99EF-BF6D8BAE2EC0}" srcOrd="3" destOrd="0" presId="urn:microsoft.com/office/officeart/2005/8/layout/pyramid2"/>
    <dgm:cxn modelId="{EAE78948-B3AF-4D72-9940-788110415380}" type="presParOf" srcId="{A707F218-8043-46A2-BC78-11AB448B7689}" destId="{880E5A68-29C3-40EE-8B32-F50DD1003120}" srcOrd="4" destOrd="0" presId="urn:microsoft.com/office/officeart/2005/8/layout/pyramid2"/>
    <dgm:cxn modelId="{628AEAFE-026F-443B-AAD2-46E4190FC476}" type="presParOf" srcId="{A707F218-8043-46A2-BC78-11AB448B7689}" destId="{B53DE330-2DAD-490A-8D82-9F2B5F83B672}" srcOrd="5" destOrd="0" presId="urn:microsoft.com/office/officeart/2005/8/layout/pyramid2"/>
    <dgm:cxn modelId="{1FC8E61C-9B9B-43E1-BE82-1421689B56BB}" type="presParOf" srcId="{A707F218-8043-46A2-BC78-11AB448B7689}" destId="{BA728CFA-C96E-4474-862A-62450375ED26}" srcOrd="6" destOrd="0" presId="urn:microsoft.com/office/officeart/2005/8/layout/pyramid2"/>
    <dgm:cxn modelId="{38B44FEE-D21F-4AC2-BE08-E5ADF0A02796}" type="presParOf" srcId="{A707F218-8043-46A2-BC78-11AB448B7689}" destId="{D1771FF7-6082-4E00-8258-2D8BB9121F72}" srcOrd="7" destOrd="0" presId="urn:microsoft.com/office/officeart/2005/8/layout/pyramid2"/>
    <dgm:cxn modelId="{B7933E56-BD93-4EBA-ABA1-DB015B18B05D}" type="presParOf" srcId="{A707F218-8043-46A2-BC78-11AB448B7689}" destId="{1B4A8CAC-4EC1-49BF-A753-92E5BAC7218A}" srcOrd="8" destOrd="0" presId="urn:microsoft.com/office/officeart/2005/8/layout/pyramid2"/>
    <dgm:cxn modelId="{50138B69-E71C-41E5-BEDF-57C174B41D9B}" type="presParOf" srcId="{A707F218-8043-46A2-BC78-11AB448B7689}" destId="{159E7940-882E-473C-AD11-FF168CBCC9F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18626-A502-487D-AF01-D2D7216449FB}">
      <dsp:nvSpPr>
        <dsp:cNvPr id="0" name=""/>
        <dsp:cNvSpPr/>
      </dsp:nvSpPr>
      <dsp:spPr>
        <a:xfrm>
          <a:off x="1224124" y="0"/>
          <a:ext cx="2880276" cy="5040560"/>
        </a:xfrm>
        <a:prstGeom prst="upArrow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C5B19C-6124-44E6-B4A3-FC443EB03418}">
      <dsp:nvSpPr>
        <dsp:cNvPr id="0" name=""/>
        <dsp:cNvSpPr/>
      </dsp:nvSpPr>
      <dsp:spPr>
        <a:xfrm>
          <a:off x="2626055" y="504548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 err="1"/>
            <a:t>Cloud</a:t>
          </a:r>
          <a:endParaRPr lang="sk-SK" sz="2700" kern="1200" dirty="0"/>
        </a:p>
      </dsp:txBody>
      <dsp:txXfrm>
        <a:off x="2661042" y="539535"/>
        <a:ext cx="3206390" cy="646730"/>
      </dsp:txXfrm>
    </dsp:sp>
    <dsp:sp modelId="{B6E9DF99-9C52-4330-8A1A-F09A04284FD0}">
      <dsp:nvSpPr>
        <dsp:cNvPr id="0" name=""/>
        <dsp:cNvSpPr/>
      </dsp:nvSpPr>
      <dsp:spPr>
        <a:xfrm>
          <a:off x="2626055" y="1310840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700" kern="1200" dirty="0"/>
            <a:t>Internet</a:t>
          </a:r>
        </a:p>
      </dsp:txBody>
      <dsp:txXfrm>
        <a:off x="2661042" y="1345827"/>
        <a:ext cx="3206390" cy="646730"/>
      </dsp:txXfrm>
    </dsp:sp>
    <dsp:sp modelId="{880E5A68-29C3-40EE-8B32-F50DD1003120}">
      <dsp:nvSpPr>
        <dsp:cNvPr id="0" name=""/>
        <dsp:cNvSpPr/>
      </dsp:nvSpPr>
      <dsp:spPr>
        <a:xfrm>
          <a:off x="2626055" y="2117133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accent1">
                  <a:lumMod val="75000"/>
                </a:schemeClr>
              </a:solidFill>
            </a:rPr>
            <a:t>Local processing</a:t>
          </a:r>
          <a:endParaRPr lang="sk-SK" sz="27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2661042" y="2152120"/>
        <a:ext cx="3206390" cy="646730"/>
      </dsp:txXfrm>
    </dsp:sp>
    <dsp:sp modelId="{BA728CFA-C96E-4474-862A-62450375ED26}">
      <dsp:nvSpPr>
        <dsp:cNvPr id="0" name=""/>
        <dsp:cNvSpPr/>
      </dsp:nvSpPr>
      <dsp:spPr>
        <a:xfrm>
          <a:off x="2626055" y="2923426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28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Local communication</a:t>
          </a:r>
          <a:endParaRPr lang="sk-SK" sz="2700" kern="1200" dirty="0"/>
        </a:p>
      </dsp:txBody>
      <dsp:txXfrm>
        <a:off x="2661042" y="2958413"/>
        <a:ext cx="3206390" cy="646730"/>
      </dsp:txXfrm>
    </dsp:sp>
    <dsp:sp modelId="{1B4A8CAC-4EC1-49BF-A753-92E5BAC7218A}">
      <dsp:nvSpPr>
        <dsp:cNvPr id="0" name=""/>
        <dsp:cNvSpPr/>
      </dsp:nvSpPr>
      <dsp:spPr>
        <a:xfrm>
          <a:off x="2626055" y="3729719"/>
          <a:ext cx="3276364" cy="7167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shade val="50000"/>
              <a:hueOff val="0"/>
              <a:satOff val="0"/>
              <a:lumOff val="143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Sensors &amp; actuators</a:t>
          </a:r>
          <a:endParaRPr lang="sk-SK" sz="2700" kern="1200" dirty="0"/>
        </a:p>
      </dsp:txBody>
      <dsp:txXfrm>
        <a:off x="2661042" y="3764706"/>
        <a:ext cx="3206390" cy="646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209C34A-D6AF-4F9F-AD34-B7235088339D}"/>
              </a:ext>
            </a:extLst>
          </p:cNvPr>
          <p:cNvSpPr/>
          <p:nvPr userDrawn="1"/>
        </p:nvSpPr>
        <p:spPr>
          <a:xfrm>
            <a:off x="2059" y="5599113"/>
            <a:ext cx="12192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7ED4D866-1212-4EF6-9936-F6AEA58CD96D}"/>
              </a:ext>
            </a:extLst>
          </p:cNvPr>
          <p:cNvSpPr/>
          <p:nvPr userDrawn="1"/>
        </p:nvSpPr>
        <p:spPr>
          <a:xfrm>
            <a:off x="0" y="1729508"/>
            <a:ext cx="12192000" cy="2121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Isosceles Triangle 1">
            <a:extLst>
              <a:ext uri="{FF2B5EF4-FFF2-40B4-BE49-F238E27FC236}">
                <a16:creationId xmlns:a16="http://schemas.microsoft.com/office/drawing/2014/main" id="{8C61FF10-3637-4B79-A47D-8C0B30869CA4}"/>
              </a:ext>
            </a:extLst>
          </p:cNvPr>
          <p:cNvSpPr/>
          <p:nvPr userDrawn="1"/>
        </p:nvSpPr>
        <p:spPr>
          <a:xfrm rot="10800000">
            <a:off x="1127448" y="5599113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5744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298A9E-57AF-4657-ABB0-B7FCD8FEE5A3}"/>
              </a:ext>
            </a:extLst>
          </p:cNvPr>
          <p:cNvSpPr/>
          <p:nvPr userDrawn="1"/>
        </p:nvSpPr>
        <p:spPr>
          <a:xfrm>
            <a:off x="0" y="6400801"/>
            <a:ext cx="12192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028F2-04F0-4AE7-8E73-006AF7EF5CEA}"/>
              </a:ext>
            </a:extLst>
          </p:cNvPr>
          <p:cNvSpPr/>
          <p:nvPr userDrawn="1"/>
        </p:nvSpPr>
        <p:spPr>
          <a:xfrm>
            <a:off x="0" y="-7749"/>
            <a:ext cx="12192000" cy="9164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70B281F-DDF6-47A6-A20E-AD3468ECB455}"/>
              </a:ext>
            </a:extLst>
          </p:cNvPr>
          <p:cNvSpPr/>
          <p:nvPr userDrawn="1"/>
        </p:nvSpPr>
        <p:spPr>
          <a:xfrm rot="10800000">
            <a:off x="1117600" y="6391832"/>
            <a:ext cx="6096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31517"/>
            <a:ext cx="1091184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5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  <a:pPr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83104" y="6400801"/>
            <a:ext cx="3048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1104" y="6400801"/>
            <a:ext cx="609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64FB5F53-FF75-45AA-B00D-E26647458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984" y="1197246"/>
            <a:ext cx="6339416" cy="7195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7472" indent="0">
              <a:buNone/>
              <a:defRPr/>
            </a:lvl2pPr>
            <a:lvl3pPr marL="603504" indent="0">
              <a:buNone/>
              <a:defRPr/>
            </a:lvl3pPr>
            <a:lvl4pPr marL="841248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009BE2F-3305-4974-9545-AD98A2B6C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0984" y="2564904"/>
            <a:ext cx="6339416" cy="2159496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20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750E4B0F-2627-4011-8C06-77E6E0EE33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984" y="5029201"/>
            <a:ext cx="1106972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98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4/14/2018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3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949946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rduino </a:t>
            </a:r>
            <a:r>
              <a:rPr lang="en-US" sz="6700" b="1" dirty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omponent </a:t>
            </a:r>
            <a:r>
              <a:rPr lang="en-US" sz="6700" b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rogrammer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51584" y="4221088"/>
            <a:ext cx="7772400" cy="1080120"/>
          </a:xfrm>
        </p:spPr>
        <p:txBody>
          <a:bodyPr>
            <a:normAutofit/>
          </a:bodyPr>
          <a:lstStyle/>
          <a:p>
            <a:r>
              <a:rPr lang="en-US" sz="3600" b="1" dirty="0"/>
              <a:t>component</a:t>
            </a:r>
            <a:r>
              <a:rPr lang="en-US" sz="3600" dirty="0"/>
              <a:t>-oriented</a:t>
            </a:r>
            <a:r>
              <a:rPr lang="en-US" sz="3600" b="1" dirty="0"/>
              <a:t> event</a:t>
            </a:r>
            <a:r>
              <a:rPr lang="en-US" sz="3600" dirty="0"/>
              <a:t>-driven</a:t>
            </a:r>
            <a:r>
              <a:rPr lang="en-US" sz="3600" b="1" dirty="0"/>
              <a:t> programming</a:t>
            </a:r>
            <a:endParaRPr lang="en-US" sz="2000" dirty="0"/>
          </a:p>
        </p:txBody>
      </p:sp>
      <p:pic>
        <p:nvPicPr>
          <p:cNvPr id="4" name="Picture 2" descr="@acptools">
            <a:extLst>
              <a:ext uri="{FF2B5EF4-FFF2-40B4-BE49-F238E27FC236}">
                <a16:creationId xmlns:a16="http://schemas.microsoft.com/office/drawing/2014/main" id="{328EFFA7-8D6F-4119-AD44-C8EE994B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5916"/>
            <a:ext cx="1339492" cy="13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81E8A77B-17C4-42C9-8344-BFC1C9E7843B}"/>
              </a:ext>
            </a:extLst>
          </p:cNvPr>
          <p:cNvSpPr txBox="1"/>
          <p:nvPr/>
        </p:nvSpPr>
        <p:spPr>
          <a:xfrm>
            <a:off x="5068507" y="132387"/>
            <a:ext cx="20549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70AD47"/>
                </a:solidFill>
                <a:latin typeface="Consolas" panose="020B0609020204030204" pitchFamily="49" charset="0"/>
              </a:rPr>
              <a:t>ACP</a:t>
            </a:r>
            <a:endParaRPr lang="sk-SK" sz="8800" b="1" dirty="0">
              <a:solidFill>
                <a:srgbClr val="70AD47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smarter microcontrollers?</a:t>
            </a:r>
            <a:endParaRPr lang="sk-SK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249F7D-C4FA-4E36-BAC4-A6606A0C0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490237"/>
              </p:ext>
            </p:extLst>
          </p:nvPr>
        </p:nvGraphicFramePr>
        <p:xfrm>
          <a:off x="-922130" y="1052736"/>
          <a:ext cx="708833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092BECB0-CDCF-4806-A58A-EECFD9850300}"/>
              </a:ext>
            </a:extLst>
          </p:cNvPr>
          <p:cNvCxnSpPr/>
          <p:nvPr/>
        </p:nvCxnSpPr>
        <p:spPr>
          <a:xfrm>
            <a:off x="5442424" y="1013980"/>
            <a:ext cx="0" cy="5256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B64BF34-6AFA-49D6-AD31-1E4AAFE0D9F8}"/>
              </a:ext>
            </a:extLst>
          </p:cNvPr>
          <p:cNvSpPr txBox="1">
            <a:spLocks/>
          </p:cNvSpPr>
          <p:nvPr/>
        </p:nvSpPr>
        <p:spPr>
          <a:xfrm>
            <a:off x="6384032" y="1210289"/>
            <a:ext cx="5328592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IoT - shift happens:</a:t>
            </a:r>
          </a:p>
          <a:p>
            <a:r>
              <a:rPr lang="en-US" sz="3000" b="1" dirty="0"/>
              <a:t>fog/edge computing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local processing</a:t>
            </a:r>
            <a:r>
              <a:rPr lang="en-US" sz="3000" b="1" dirty="0"/>
              <a:t> </a:t>
            </a:r>
            <a:r>
              <a:rPr lang="en-US" sz="3000" dirty="0"/>
              <a:t>= more complex local code (e.g. firmware in MCU)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" name="Picture 2" descr="VÃ½sledok vyhÄ¾adÃ¡vania obrÃ¡zkov pre dopyt arduino nano">
            <a:extLst>
              <a:ext uri="{FF2B5EF4-FFF2-40B4-BE49-F238E27FC236}">
                <a16:creationId xmlns:a16="http://schemas.microsoft.com/office/drawing/2014/main" id="{7EE39F4B-7C77-46AC-9554-D7CC09756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0689"/>
          <a:stretch/>
        </p:blipFill>
        <p:spPr bwMode="auto">
          <a:xfrm>
            <a:off x="7320136" y="3846023"/>
            <a:ext cx="3466356" cy="246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5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 code? No problem in 2018</a:t>
            </a:r>
            <a:endParaRPr lang="sk-SK" dirty="0"/>
          </a:p>
        </p:txBody>
      </p:sp>
      <p:pic>
        <p:nvPicPr>
          <p:cNvPr id="3076" name="Picture 4" descr="VÃ½sledok vyhÄ¾adÃ¡vania obrÃ¡zkov pre dopyt node red">
            <a:extLst>
              <a:ext uri="{FF2B5EF4-FFF2-40B4-BE49-F238E27FC236}">
                <a16:creationId xmlns:a16="http://schemas.microsoft.com/office/drawing/2014/main" id="{2C19B325-9C7E-416F-AF76-BE3DD9EA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89">
            <a:off x="1143942" y="1283417"/>
            <a:ext cx="5426968" cy="28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Ã½sledok vyhÄ¾adÃ¡vania obrÃ¡zkov pre dopyt javafx scene editor">
            <a:extLst>
              <a:ext uri="{FF2B5EF4-FFF2-40B4-BE49-F238E27FC236}">
                <a16:creationId xmlns:a16="http://schemas.microsoft.com/office/drawing/2014/main" id="{57C445B6-D28B-42E7-9F55-7CD04E1A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155">
            <a:off x="552530" y="3260199"/>
            <a:ext cx="4233813" cy="27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03CB3BE-6832-48EE-A3BC-BC4DF64B3369}"/>
              </a:ext>
            </a:extLst>
          </p:cNvPr>
          <p:cNvSpPr txBox="1">
            <a:spLocks/>
          </p:cNvSpPr>
          <p:nvPr/>
        </p:nvSpPr>
        <p:spPr>
          <a:xfrm>
            <a:off x="7608167" y="1052737"/>
            <a:ext cx="4186503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IDE support</a:t>
            </a:r>
          </a:p>
          <a:p>
            <a:r>
              <a:rPr lang="en-US" sz="3000" b="1" dirty="0">
                <a:solidFill>
                  <a:srgbClr val="FF0000"/>
                </a:solidFill>
              </a:rPr>
              <a:t>Visual editors </a:t>
            </a:r>
            <a:r>
              <a:rPr lang="en-US" sz="3000" dirty="0"/>
              <a:t>for everything:</a:t>
            </a:r>
          </a:p>
          <a:p>
            <a:pPr lvl="1"/>
            <a:r>
              <a:rPr lang="en-US" sz="2800" dirty="0"/>
              <a:t>configurations</a:t>
            </a:r>
          </a:p>
          <a:p>
            <a:pPr lvl="1"/>
            <a:r>
              <a:rPr lang="en-US" sz="2800" dirty="0"/>
              <a:t>window forms</a:t>
            </a:r>
          </a:p>
          <a:p>
            <a:pPr lvl="1"/>
            <a:r>
              <a:rPr lang="en-US" sz="2800" dirty="0"/>
              <a:t>scenes/activities</a:t>
            </a:r>
          </a:p>
          <a:p>
            <a:pPr lvl="1"/>
            <a:r>
              <a:rPr lang="en-US" sz="2800" dirty="0"/>
              <a:t>IoT flows</a:t>
            </a:r>
          </a:p>
          <a:p>
            <a:endParaRPr lang="en-US" sz="3000" dirty="0"/>
          </a:p>
          <a:p>
            <a:r>
              <a:rPr lang="en-US" sz="3000" dirty="0"/>
              <a:t>Click, configure, generate (application)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078" name="Picture 6" descr="VÃ½sledok vyhÄ¾adÃ¡vania obrÃ¡zkov pre dopyt property editor">
            <a:extLst>
              <a:ext uri="{FF2B5EF4-FFF2-40B4-BE49-F238E27FC236}">
                <a16:creationId xmlns:a16="http://schemas.microsoft.com/office/drawing/2014/main" id="{2A466F80-3F30-47D5-A86B-FAF94586D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31" y="2265783"/>
            <a:ext cx="2415845" cy="388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Trade-offs</a:t>
            </a:r>
            <a:endParaRPr lang="sk-SK" dirty="0"/>
          </a:p>
        </p:txBody>
      </p:sp>
      <p:pic>
        <p:nvPicPr>
          <p:cNvPr id="4098" name="Picture 2" descr="VÃ½sledok vyhÄ¾adÃ¡vania obrÃ¡zkov pre dopyt balancing scales">
            <a:extLst>
              <a:ext uri="{FF2B5EF4-FFF2-40B4-BE49-F238E27FC236}">
                <a16:creationId xmlns:a16="http://schemas.microsoft.com/office/drawing/2014/main" id="{130A5A67-8563-406B-B2DD-FEFD0181B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988840"/>
            <a:ext cx="4369668" cy="213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6AD9F068-33A7-4D66-A485-CBCAB91AAC9F}"/>
              </a:ext>
            </a:extLst>
          </p:cNvPr>
          <p:cNvSpPr txBox="1"/>
          <p:nvPr/>
        </p:nvSpPr>
        <p:spPr>
          <a:xfrm>
            <a:off x="551138" y="1412776"/>
            <a:ext cx="1924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 err="1"/>
              <a:t>Easy</a:t>
            </a:r>
            <a:r>
              <a:rPr lang="sk-SK" b="1" dirty="0"/>
              <a:t> </a:t>
            </a:r>
            <a:r>
              <a:rPr lang="sk-SK" b="1" dirty="0" err="1"/>
              <a:t>development</a:t>
            </a:r>
            <a:endParaRPr lang="sk-SK" b="1" dirty="0"/>
          </a:p>
          <a:p>
            <a:pPr algn="ctr"/>
            <a:r>
              <a:rPr lang="sk-SK" b="1" dirty="0" err="1"/>
              <a:t>Effort</a:t>
            </a:r>
            <a:r>
              <a:rPr lang="sk-SK" b="1" dirty="0"/>
              <a:t>, </a:t>
            </a:r>
            <a:r>
              <a:rPr lang="sk-SK" b="1" dirty="0" err="1"/>
              <a:t>Time</a:t>
            </a:r>
            <a:r>
              <a:rPr lang="sk-SK" b="1" dirty="0"/>
              <a:t>,</a:t>
            </a:r>
            <a:br>
              <a:rPr lang="sk-SK" b="1" dirty="0"/>
            </a:br>
            <a:r>
              <a:rPr lang="sk-SK" b="1" dirty="0" err="1"/>
              <a:t>Reusability</a:t>
            </a:r>
            <a:endParaRPr lang="sk-SK" b="1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C6B89755-1D17-4C38-8693-A2F0FD326928}"/>
              </a:ext>
            </a:extLst>
          </p:cNvPr>
          <p:cNvSpPr txBox="1"/>
          <p:nvPr/>
        </p:nvSpPr>
        <p:spPr>
          <a:xfrm>
            <a:off x="3379599" y="1135777"/>
            <a:ext cx="1630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General and </a:t>
            </a:r>
            <a:br>
              <a:rPr lang="en-US" b="1" dirty="0"/>
            </a:br>
            <a:r>
              <a:rPr lang="sk-SK" b="1" dirty="0" err="1"/>
              <a:t>non</a:t>
            </a:r>
            <a:r>
              <a:rPr lang="en-US" b="1" dirty="0"/>
              <a:t>-optimized </a:t>
            </a:r>
            <a:br>
              <a:rPr lang="en-US" b="1" dirty="0"/>
            </a:br>
            <a:r>
              <a:rPr lang="en-US" b="1" dirty="0"/>
              <a:t>code</a:t>
            </a:r>
            <a:r>
              <a:rPr lang="sk-SK" b="1" dirty="0"/>
              <a:t>, </a:t>
            </a:r>
            <a:br>
              <a:rPr lang="sk-SK" b="1" dirty="0"/>
            </a:br>
            <a:r>
              <a:rPr lang="sk-SK" b="1" dirty="0" err="1"/>
              <a:t>difficult</a:t>
            </a:r>
            <a:r>
              <a:rPr lang="sk-SK" b="1" dirty="0"/>
              <a:t> </a:t>
            </a:r>
            <a:r>
              <a:rPr lang="sk-SK" b="1" dirty="0" err="1"/>
              <a:t>tuning</a:t>
            </a:r>
            <a:endParaRPr lang="sk-SK" b="1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08E81E5-3389-4B65-82F2-E73FC4202D14}"/>
              </a:ext>
            </a:extLst>
          </p:cNvPr>
          <p:cNvSpPr txBox="1"/>
          <p:nvPr/>
        </p:nvSpPr>
        <p:spPr>
          <a:xfrm>
            <a:off x="823039" y="4772069"/>
            <a:ext cx="4331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err="1"/>
              <a:t>Clear</a:t>
            </a:r>
            <a:r>
              <a:rPr lang="sk-SK" sz="2800" b="1" dirty="0"/>
              <a:t> </a:t>
            </a:r>
            <a:r>
              <a:rPr lang="sk-SK" sz="2800" b="1" dirty="0" err="1"/>
              <a:t>winner</a:t>
            </a:r>
            <a:r>
              <a:rPr lang="en-US" sz="2800" b="1" dirty="0"/>
              <a:t> in </a:t>
            </a:r>
            <a:r>
              <a:rPr lang="sk-SK" sz="2800" b="1" dirty="0"/>
              <a:t>„big </a:t>
            </a:r>
            <a:r>
              <a:rPr lang="sk-SK" sz="2800" b="1" dirty="0" err="1"/>
              <a:t>world</a:t>
            </a:r>
            <a:r>
              <a:rPr lang="sk-SK" sz="2800" b="1" dirty="0"/>
              <a:t>“</a:t>
            </a:r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CC6783F3-2677-454D-BD3E-612D455F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31116"/>
              </p:ext>
            </p:extLst>
          </p:nvPr>
        </p:nvGraphicFramePr>
        <p:xfrm>
          <a:off x="7680176" y="1194510"/>
          <a:ext cx="4248718" cy="1352169"/>
        </p:xfrm>
        <a:graphic>
          <a:graphicData uri="http://schemas.openxmlformats.org/drawingml/2006/table">
            <a:tbl>
              <a:tblPr/>
              <a:tblGrid>
                <a:gridCol w="2078930">
                  <a:extLst>
                    <a:ext uri="{9D8B030D-6E8A-4147-A177-3AD203B41FA5}">
                      <a16:colId xmlns:a16="http://schemas.microsoft.com/office/drawing/2014/main" val="2518661964"/>
                    </a:ext>
                  </a:extLst>
                </a:gridCol>
                <a:gridCol w="2169788">
                  <a:extLst>
                    <a:ext uri="{9D8B030D-6E8A-4147-A177-3AD203B41FA5}">
                      <a16:colId xmlns:a16="http://schemas.microsoft.com/office/drawing/2014/main" val="2412271252"/>
                    </a:ext>
                  </a:extLst>
                </a:gridCol>
              </a:tblGrid>
              <a:tr h="631611">
                <a:tc>
                  <a:txBody>
                    <a:bodyPr/>
                    <a:lstStyle/>
                    <a:p>
                      <a:r>
                        <a:rPr lang="sk-SK" sz="1800" dirty="0">
                          <a:effectLst/>
                        </a:rPr>
                        <a:t>Flash </a:t>
                      </a:r>
                      <a:r>
                        <a:rPr lang="sk-SK" sz="1800" dirty="0" err="1">
                          <a:effectLst/>
                        </a:rPr>
                        <a:t>Memory</a:t>
                      </a:r>
                      <a:endParaRPr lang="sk-SK" sz="18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32 KB </a:t>
                      </a:r>
                      <a:r>
                        <a:rPr lang="en-US" sz="1800" dirty="0">
                          <a:effectLst/>
                        </a:rPr>
                        <a:t>of which 2 KB used by bootloader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50167"/>
                  </a:ext>
                </a:extLst>
              </a:tr>
              <a:tr h="360279">
                <a:tc>
                  <a:txBody>
                    <a:bodyPr/>
                    <a:lstStyle/>
                    <a:p>
                      <a:r>
                        <a:rPr lang="sk-SK" sz="1800" dirty="0">
                          <a:effectLst/>
                        </a:rPr>
                        <a:t>SRAM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2 KB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0887"/>
                  </a:ext>
                </a:extLst>
              </a:tr>
              <a:tr h="360279">
                <a:tc>
                  <a:txBody>
                    <a:bodyPr/>
                    <a:lstStyle/>
                    <a:p>
                      <a:r>
                        <a:rPr lang="sk-SK" sz="1800" dirty="0" err="1">
                          <a:effectLst/>
                        </a:rPr>
                        <a:t>Clock</a:t>
                      </a:r>
                      <a:r>
                        <a:rPr lang="sk-SK" sz="1800" dirty="0">
                          <a:effectLst/>
                        </a:rPr>
                        <a:t> </a:t>
                      </a:r>
                      <a:r>
                        <a:rPr lang="sk-SK" sz="1800" dirty="0" err="1">
                          <a:effectLst/>
                        </a:rPr>
                        <a:t>Speed</a:t>
                      </a:r>
                      <a:endParaRPr lang="sk-SK" sz="18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b="1" dirty="0">
                          <a:solidFill>
                            <a:srgbClr val="FF0000"/>
                          </a:solidFill>
                          <a:effectLst/>
                        </a:rPr>
                        <a:t>16 MHz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506935"/>
                  </a:ext>
                </a:extLst>
              </a:tr>
            </a:tbl>
          </a:graphicData>
        </a:graphic>
      </p:graphicFrame>
      <p:sp>
        <p:nvSpPr>
          <p:cNvPr id="13" name="BlokTextu 12">
            <a:extLst>
              <a:ext uri="{FF2B5EF4-FFF2-40B4-BE49-F238E27FC236}">
                <a16:creationId xmlns:a16="http://schemas.microsoft.com/office/drawing/2014/main" id="{D3BD200D-1A1C-4377-B06B-48F9A9FA02FE}"/>
              </a:ext>
            </a:extLst>
          </p:cNvPr>
          <p:cNvSpPr txBox="1"/>
          <p:nvPr/>
        </p:nvSpPr>
        <p:spPr>
          <a:xfrm>
            <a:off x="8020589" y="3065111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MCU w</a:t>
            </a:r>
            <a:r>
              <a:rPr lang="sk-SK" sz="3600" b="1" dirty="0" err="1"/>
              <a:t>inner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FF0000"/>
                </a:solidFill>
              </a:rPr>
              <a:t>old-school C/C++</a:t>
            </a:r>
            <a:r>
              <a:rPr lang="en-US" sz="3600" b="1" dirty="0"/>
              <a:t> programming</a:t>
            </a:r>
            <a:endParaRPr lang="sk-SK" sz="3600" b="1" dirty="0"/>
          </a:p>
        </p:txBody>
      </p:sp>
      <p:pic>
        <p:nvPicPr>
          <p:cNvPr id="12" name="Picture 2" descr="VÃ½sledok vyhÄ¾adÃ¡vania obrÃ¡zkov pre dopyt arduino nano">
            <a:extLst>
              <a:ext uri="{FF2B5EF4-FFF2-40B4-BE49-F238E27FC236}">
                <a16:creationId xmlns:a16="http://schemas.microsoft.com/office/drawing/2014/main" id="{648ABAE7-07FC-4AE5-8A07-7271FD1AA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9" b="10689"/>
          <a:stretch/>
        </p:blipFill>
        <p:spPr bwMode="auto">
          <a:xfrm>
            <a:off x="5302701" y="1232263"/>
            <a:ext cx="1978122" cy="14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VÃ½sledok vyhÄ¾adÃ¡vania obrÃ¡zkov pre dopyt arduino ide">
            <a:extLst>
              <a:ext uri="{FF2B5EF4-FFF2-40B4-BE49-F238E27FC236}">
                <a16:creationId xmlns:a16="http://schemas.microsoft.com/office/drawing/2014/main" id="{E4AD0326-413A-40BF-BD6E-BBBAB56F0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8" name="Picture 12" descr="VÃ½sledok vyhÄ¾adÃ¡vania obrÃ¡zkov pre dopyt arduino logo">
            <a:extLst>
              <a:ext uri="{FF2B5EF4-FFF2-40B4-BE49-F238E27FC236}">
                <a16:creationId xmlns:a16="http://schemas.microsoft.com/office/drawing/2014/main" id="{7A483B21-8A7D-4787-B933-07EFD6C44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92" y="2840957"/>
            <a:ext cx="1728192" cy="11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B61E6955-3E87-4DA0-9C6A-2BC2B9BCBBD6}"/>
              </a:ext>
            </a:extLst>
          </p:cNvPr>
          <p:cNvSpPr txBox="1"/>
          <p:nvPr/>
        </p:nvSpPr>
        <p:spPr>
          <a:xfrm>
            <a:off x="5891136" y="4671285"/>
            <a:ext cx="1058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but</a:t>
            </a:r>
            <a:endParaRPr lang="sk-SK" sz="4800" b="1" dirty="0"/>
          </a:p>
        </p:txBody>
      </p:sp>
      <p:pic>
        <p:nvPicPr>
          <p:cNvPr id="4110" name="Picture 14" descr="VÃ½sledok vyhÄ¾adÃ¡vania obrÃ¡zkov pre dopyt sad coder">
            <a:extLst>
              <a:ext uri="{FF2B5EF4-FFF2-40B4-BE49-F238E27FC236}">
                <a16:creationId xmlns:a16="http://schemas.microsoft.com/office/drawing/2014/main" id="{1906C3FE-67EC-47A6-89E0-BC42EE0F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894" y="4945762"/>
            <a:ext cx="3588637" cy="14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8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pins, no loops, no interrupts – only components</a:t>
            </a:r>
            <a:endParaRPr lang="sk-SK" dirty="0"/>
          </a:p>
        </p:txBody>
      </p:sp>
      <p:sp>
        <p:nvSpPr>
          <p:cNvPr id="6" name="AutoShape 6" descr="VÃ½sledok vyhÄ¾adÃ¡vania obrÃ¡zkov pre dopyt arduino ide">
            <a:extLst>
              <a:ext uri="{FF2B5EF4-FFF2-40B4-BE49-F238E27FC236}">
                <a16:creationId xmlns:a16="http://schemas.microsoft.com/office/drawing/2014/main" id="{E4AD0326-413A-40BF-BD6E-BBBAB56F0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2" name="Picture 2" descr="VÃ½sledok vyhÄ¾adÃ¡vania obrÃ¡zkov pre dopyt arduino project">
            <a:extLst>
              <a:ext uri="{FF2B5EF4-FFF2-40B4-BE49-F238E27FC236}">
                <a16:creationId xmlns:a16="http://schemas.microsoft.com/office/drawing/2014/main" id="{1EA26163-E622-445F-A52D-9CB2AC16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941533"/>
            <a:ext cx="6264696" cy="53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0C5F79D-4DE8-4CF9-8149-3CE5A8FC9679}"/>
              </a:ext>
            </a:extLst>
          </p:cNvPr>
          <p:cNvCxnSpPr>
            <a:cxnSpLocks/>
          </p:cNvCxnSpPr>
          <p:nvPr/>
        </p:nvCxnSpPr>
        <p:spPr>
          <a:xfrm flipH="1">
            <a:off x="5943600" y="2557005"/>
            <a:ext cx="1292610" cy="2959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217C5778-D6D0-406A-8A12-18B626B0DDEF}"/>
              </a:ext>
            </a:extLst>
          </p:cNvPr>
          <p:cNvCxnSpPr>
            <a:cxnSpLocks/>
          </p:cNvCxnSpPr>
          <p:nvPr/>
        </p:nvCxnSpPr>
        <p:spPr>
          <a:xfrm flipH="1">
            <a:off x="4234818" y="2564638"/>
            <a:ext cx="3086546" cy="16395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90CE676D-B053-463C-A1CF-AC4D09E79960}"/>
              </a:ext>
            </a:extLst>
          </p:cNvPr>
          <p:cNvCxnSpPr>
            <a:cxnSpLocks/>
          </p:cNvCxnSpPr>
          <p:nvPr/>
        </p:nvCxnSpPr>
        <p:spPr>
          <a:xfrm flipH="1">
            <a:off x="4400327" y="2564638"/>
            <a:ext cx="2847801" cy="9199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ovacia šípka 25">
            <a:extLst>
              <a:ext uri="{FF2B5EF4-FFF2-40B4-BE49-F238E27FC236}">
                <a16:creationId xmlns:a16="http://schemas.microsoft.com/office/drawing/2014/main" id="{27B9A015-924D-4637-9770-A94E7BB58C43}"/>
              </a:ext>
            </a:extLst>
          </p:cNvPr>
          <p:cNvCxnSpPr>
            <a:cxnSpLocks/>
          </p:cNvCxnSpPr>
          <p:nvPr/>
        </p:nvCxnSpPr>
        <p:spPr>
          <a:xfrm flipH="1">
            <a:off x="2063552" y="2557004"/>
            <a:ext cx="5215235" cy="4676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ĺžnik 10">
            <a:extLst>
              <a:ext uri="{FF2B5EF4-FFF2-40B4-BE49-F238E27FC236}">
                <a16:creationId xmlns:a16="http://schemas.microsoft.com/office/drawing/2014/main" id="{B56B894E-BD97-4C81-8686-A160370268FC}"/>
              </a:ext>
            </a:extLst>
          </p:cNvPr>
          <p:cNvSpPr/>
          <p:nvPr/>
        </p:nvSpPr>
        <p:spPr>
          <a:xfrm>
            <a:off x="7236210" y="1208386"/>
            <a:ext cx="4346190" cy="1980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Device 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en-US" sz="2200" b="1" dirty="0">
                <a:solidFill>
                  <a:schemeClr val="tx1"/>
                </a:solidFill>
              </a:rPr>
              <a:t> </a:t>
            </a:r>
            <a:br>
              <a:rPr lang="en-US" sz="2200" b="1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>Component (of a Type)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=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(Properties + Events + Methods)</a:t>
            </a:r>
          </a:p>
        </p:txBody>
      </p:sp>
      <p:sp>
        <p:nvSpPr>
          <p:cNvPr id="22" name="BlokTextu 21">
            <a:extLst>
              <a:ext uri="{FF2B5EF4-FFF2-40B4-BE49-F238E27FC236}">
                <a16:creationId xmlns:a16="http://schemas.microsoft.com/office/drawing/2014/main" id="{6D36BE62-B4ED-4345-8DB0-639130C95EC2}"/>
              </a:ext>
            </a:extLst>
          </p:cNvPr>
          <p:cNvSpPr txBox="1"/>
          <p:nvPr/>
        </p:nvSpPr>
        <p:spPr>
          <a:xfrm>
            <a:off x="7536565" y="3499021"/>
            <a:ext cx="38315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ACP project </a:t>
            </a:r>
          </a:p>
          <a:p>
            <a:pPr algn="ctr"/>
            <a:r>
              <a:rPr lang="en-US" sz="3200" dirty="0"/>
              <a:t>=</a:t>
            </a:r>
            <a:r>
              <a:rPr lang="en-US" sz="3200" b="1" dirty="0"/>
              <a:t> </a:t>
            </a:r>
          </a:p>
          <a:p>
            <a:pPr algn="ctr"/>
            <a:r>
              <a:rPr lang="en-US" sz="3200" b="1" dirty="0"/>
              <a:t>Configuration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/>
              <a:t>C/C++ event handlers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24940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20EC41-514C-4B66-ACA0-E7A84B0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ACP suite</a:t>
            </a:r>
            <a:endParaRPr lang="sk-SK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03CB3BE-6832-48EE-A3BC-BC4DF64B3369}"/>
              </a:ext>
            </a:extLst>
          </p:cNvPr>
          <p:cNvSpPr txBox="1">
            <a:spLocks/>
          </p:cNvSpPr>
          <p:nvPr/>
        </p:nvSpPr>
        <p:spPr>
          <a:xfrm>
            <a:off x="670560" y="1124744"/>
            <a:ext cx="11186080" cy="509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FF0000"/>
                </a:solidFill>
              </a:rPr>
              <a:t>Code generator </a:t>
            </a:r>
          </a:p>
          <a:p>
            <a:pPr lvl="1"/>
            <a:r>
              <a:rPr lang="en-US" sz="2800" dirty="0"/>
              <a:t>compile ACP project and use the Arduino IDE to code handlers/deploy</a:t>
            </a:r>
          </a:p>
          <a:p>
            <a:pPr lvl="1"/>
            <a:r>
              <a:rPr lang="en-US" sz="2800" b="1" dirty="0"/>
              <a:t>lightweight</a:t>
            </a:r>
            <a:r>
              <a:rPr lang="en-US" sz="2800" dirty="0"/>
              <a:t> and </a:t>
            </a:r>
            <a:r>
              <a:rPr lang="en-US" sz="2800" b="1" dirty="0"/>
              <a:t>optimized</a:t>
            </a:r>
            <a:r>
              <a:rPr lang="en-US" sz="2800" dirty="0"/>
              <a:t> (generated) application core</a:t>
            </a:r>
            <a:r>
              <a:rPr lang="sk-SK" sz="2800" dirty="0"/>
              <a:t> </a:t>
            </a:r>
            <a:r>
              <a:rPr lang="en-US" sz="2800" dirty="0"/>
              <a:t>with simple API</a:t>
            </a:r>
          </a:p>
          <a:p>
            <a:pPr lvl="2"/>
            <a:r>
              <a:rPr lang="en-US" sz="2400" dirty="0"/>
              <a:t>verified in several IoT projects</a:t>
            </a:r>
            <a:endParaRPr lang="sk-SK" sz="2400" dirty="0"/>
          </a:p>
          <a:p>
            <a:r>
              <a:rPr lang="en-US" sz="3200" b="1" dirty="0">
                <a:solidFill>
                  <a:srgbClr val="FF0000"/>
                </a:solidFill>
              </a:rPr>
              <a:t>IDE  </a:t>
            </a:r>
            <a:r>
              <a:rPr lang="en-US" sz="3200" dirty="0"/>
              <a:t>- all in one</a:t>
            </a:r>
            <a:endParaRPr lang="en-US" sz="3200" b="1" dirty="0"/>
          </a:p>
          <a:p>
            <a:pPr lvl="1"/>
            <a:r>
              <a:rPr lang="en-US" sz="2800" dirty="0"/>
              <a:t>visual configuration (D&amp;D), </a:t>
            </a:r>
            <a:r>
              <a:rPr lang="en-US" sz="2800" b="1" dirty="0"/>
              <a:t>intelligent code editor</a:t>
            </a:r>
            <a:r>
              <a:rPr lang="en-US" sz="2800" dirty="0"/>
              <a:t>, deployment</a:t>
            </a:r>
          </a:p>
          <a:p>
            <a:pPr lvl="1"/>
            <a:r>
              <a:rPr lang="en-US" sz="2800" dirty="0"/>
              <a:t>simple but powerful – for beginners and advanced IoT creators</a:t>
            </a:r>
            <a:endParaRPr lang="en-US" sz="3000" b="1" dirty="0"/>
          </a:p>
          <a:p>
            <a:r>
              <a:rPr lang="en-US" sz="3000" b="1" dirty="0">
                <a:solidFill>
                  <a:srgbClr val="FF0000"/>
                </a:solidFill>
              </a:rPr>
              <a:t>Component library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– </a:t>
            </a:r>
            <a:r>
              <a:rPr lang="sk-SK" sz="3000" dirty="0"/>
              <a:t>„</a:t>
            </a:r>
            <a:r>
              <a:rPr lang="sk-SK" sz="3000" dirty="0" err="1"/>
              <a:t>Maven</a:t>
            </a:r>
            <a:r>
              <a:rPr lang="sk-SK" sz="3000" dirty="0"/>
              <a:t> </a:t>
            </a:r>
            <a:r>
              <a:rPr lang="en-US" sz="3000" dirty="0"/>
              <a:t>for ACP</a:t>
            </a:r>
            <a:r>
              <a:rPr lang="sk-SK" sz="3000" dirty="0"/>
              <a:t>“</a:t>
            </a:r>
          </a:p>
          <a:p>
            <a:pPr lvl="1"/>
            <a:r>
              <a:rPr lang="en-US" sz="2800" dirty="0"/>
              <a:t>make your </a:t>
            </a:r>
            <a:r>
              <a:rPr lang="en-US" sz="2800" b="1" dirty="0"/>
              <a:t>own components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sk-SK" sz="2800" dirty="0" err="1"/>
              <a:t>only</a:t>
            </a:r>
            <a:r>
              <a:rPr lang="sk-SK" sz="2800" dirty="0"/>
              <a:t> </a:t>
            </a:r>
            <a:r>
              <a:rPr lang="sk-SK" sz="2800" dirty="0" err="1"/>
              <a:t>file</a:t>
            </a:r>
            <a:r>
              <a:rPr lang="sk-SK" sz="2800" dirty="0"/>
              <a:t> </a:t>
            </a:r>
            <a:r>
              <a:rPr lang="sk-SK" sz="2800" dirty="0" err="1"/>
              <a:t>structure</a:t>
            </a:r>
            <a:r>
              <a:rPr lang="en-US" sz="2800" dirty="0"/>
              <a:t> +</a:t>
            </a:r>
            <a:r>
              <a:rPr lang="sk-SK" sz="2800" dirty="0"/>
              <a:t> </a:t>
            </a:r>
            <a:r>
              <a:rPr lang="sk-SK" sz="2800" dirty="0" err="1"/>
              <a:t>xml</a:t>
            </a:r>
            <a:r>
              <a:rPr lang="sk-SK" sz="2800" dirty="0"/>
              <a:t> </a:t>
            </a:r>
            <a:r>
              <a:rPr lang="sk-SK" sz="2800" dirty="0" err="1"/>
              <a:t>config</a:t>
            </a:r>
            <a:r>
              <a:rPr lang="sk-SK" sz="2800" dirty="0"/>
              <a:t> </a:t>
            </a:r>
            <a:r>
              <a:rPr lang="en-US" sz="2800" dirty="0"/>
              <a:t>+ C/C++ code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8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96356BC-36F4-43C6-8B9A-BA630ABB3D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400" y="3854658"/>
            <a:ext cx="10609592" cy="1728192"/>
          </a:xfrm>
        </p:spPr>
        <p:txBody>
          <a:bodyPr>
            <a:normAutofit/>
          </a:bodyPr>
          <a:lstStyle/>
          <a:p>
            <a:pPr marL="804672" lvl="1" indent="-457200">
              <a:buFont typeface="Arial" panose="020B0604020202020204" pitchFamily="34" charset="0"/>
              <a:buChar char="•"/>
            </a:pPr>
            <a:endParaRPr lang="sk-SK" sz="2800" b="1" dirty="0">
              <a:solidFill>
                <a:srgbClr val="FF0000"/>
              </a:solidFill>
            </a:endParaRPr>
          </a:p>
          <a:p>
            <a:pPr lvl="1"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for attention.</a:t>
            </a:r>
            <a:endParaRPr lang="sk-SK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4672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4672" lvl="1" indent="-457200">
              <a:buFont typeface="Arial" panose="020B0604020202020204" pitchFamily="34" charset="0"/>
              <a:buChar char="•"/>
            </a:pPr>
            <a:endParaRPr lang="sk-S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k-SK" sz="2800" dirty="0"/>
          </a:p>
        </p:txBody>
      </p:sp>
      <p:pic>
        <p:nvPicPr>
          <p:cNvPr id="4" name="Picture 2" descr="@acptools">
            <a:extLst>
              <a:ext uri="{FF2B5EF4-FFF2-40B4-BE49-F238E27FC236}">
                <a16:creationId xmlns:a16="http://schemas.microsoft.com/office/drawing/2014/main" id="{ABD35FBF-404B-4976-9982-BFFC4FF2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794987"/>
            <a:ext cx="1339492" cy="13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5E9159B6-6722-4DE4-AC34-A2367D0E27E7}"/>
              </a:ext>
            </a:extLst>
          </p:cNvPr>
          <p:cNvSpPr txBox="1"/>
          <p:nvPr/>
        </p:nvSpPr>
        <p:spPr>
          <a:xfrm>
            <a:off x="4007768" y="1926124"/>
            <a:ext cx="57111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ACP: </a:t>
            </a:r>
          </a:p>
          <a:p>
            <a:r>
              <a:rPr lang="en-US" sz="3200" b="1" dirty="0"/>
              <a:t>new way of Arduino prototyping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272384341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skl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 xsi:nil="true"/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Staff training presentation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Staff training presentation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264800</Value>
      <Value>1317039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TimesCloned xmlns="4873beb7-5857-4685-be1f-d57550cc96cc" xsi:nil="true"/>
    <EditorialStatus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2009-05-30T20:43:57+00:00</AssetStart>
    <LastHandOff xmlns="4873beb7-5857-4685-be1f-d57550cc96cc" xsi:nil="true"/>
    <ArtSampleDocs xmlns="4873beb7-5857-4685-be1f-d57550cc96cc" xsi:nil="true"/>
    <TPClientViewer xmlns="4873beb7-5857-4685-be1f-d57550cc96cc">Microsoft Office PowerPoint</TPClientViewer>
    <UACurrentWords xmlns="4873beb7-5857-4685-be1f-d57550cc96cc">0</UACurrentWords>
    <UALocRecommendation xmlns="4873beb7-5857-4685-be1f-d57550cc96cc">Localize</UALocRecommendation>
    <IsDeleted xmlns="4873beb7-5857-4685-be1f-d57550cc96cc">false</IsDeleted>
    <UANotes xmlns="4873beb7-5857-4685-be1f-d57550cc96cc">online onlyFedEx</UANotes>
    <TemplateStatus xmlns="4873beb7-5857-4685-be1f-d57550cc96cc">Complete</TemplateStatus>
    <ShowIn xmlns="4873beb7-5857-4685-be1f-d57550cc96cc" xsi:nil="true"/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TPExecutable xmlns="4873beb7-5857-4685-be1f-d57550cc96cc" xsi:nil="true"/>
    <SubmitterId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TP010167128</AssetId>
    <TPApplication xmlns="4873beb7-5857-4685-be1f-d57550cc96cc">PowerPoint</TPApplication>
    <TPLaunchHelpLink xmlns="4873beb7-5857-4685-be1f-d57550cc96cc" xsi:nil="true"/>
    <IntlLocPriority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PlannedPubDate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116885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C7D299-2CAB-46D2-9D27-21E1A60B59D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C36621-6C65-4A61-A938-FD74A2B05B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BA9694-26DF-45B8-BF2C-F755491EF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216</Words>
  <Application>Microsoft Office PowerPoint</Application>
  <PresentationFormat>Širokouhlá</PresentationFormat>
  <Paragraphs>57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Motív balíka Office</vt:lpstr>
      <vt:lpstr>Arduino Component Programmer</vt:lpstr>
      <vt:lpstr>Why smarter microcontrollers?</vt:lpstr>
      <vt:lpstr>Complex code? No problem in 2018</vt:lpstr>
      <vt:lpstr>Trade-offs</vt:lpstr>
      <vt:lpstr>No pins, no loops, no interrupts – only components</vt:lpstr>
      <vt:lpstr>ACP suite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2018-01-28T14:32:48Z</dcterms:created>
  <dcterms:modified xsi:type="dcterms:W3CDTF">2018-04-14T16:24:49Z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65;#zpp120;#419;#zpp140;#79;#tpl120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