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66" r:id="rId3"/>
    <p:sldId id="259" r:id="rId4"/>
    <p:sldId id="269" r:id="rId5"/>
    <p:sldId id="260" r:id="rId6"/>
    <p:sldId id="267" r:id="rId7"/>
    <p:sldId id="274" r:id="rId8"/>
    <p:sldId id="275" r:id="rId9"/>
    <p:sldId id="265" r:id="rId10"/>
    <p:sldId id="268" r:id="rId11"/>
    <p:sldId id="261" r:id="rId12"/>
    <p:sldId id="273" r:id="rId13"/>
    <p:sldId id="272" r:id="rId14"/>
    <p:sldId id="257" r:id="rId15"/>
    <p:sldId id="270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fm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Štýl s motívom 2 - zvýrazneni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C873-594E-428D-B555-A2FF5C533890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D0391-8265-4269-93B7-356634E1AD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3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8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646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35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0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4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1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4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9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6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7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0B05AF-427F-4A9B-9C35-E082EAC8C421}" type="datetimeFigureOut">
              <a:rPr lang="sk-SK" smtClean="0"/>
              <a:t>10.5.2017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3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Komponentovo orientované a udalosťami riadené programovanie </a:t>
            </a:r>
            <a:r>
              <a:rPr lang="sk-SK" sz="4000" dirty="0" err="1" smtClean="0"/>
              <a:t>Arduino</a:t>
            </a:r>
            <a:r>
              <a:rPr lang="sk-SK" sz="4000" dirty="0" smtClean="0"/>
              <a:t> zariadení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Autor: </a:t>
            </a:r>
            <a:r>
              <a:rPr lang="sk-SK" b="1" dirty="0" smtClean="0"/>
              <a:t>Patrik Pekarčík</a:t>
            </a:r>
          </a:p>
          <a:p>
            <a:r>
              <a:rPr lang="sk-SK" dirty="0" smtClean="0"/>
              <a:t>Vedúci: </a:t>
            </a:r>
            <a:r>
              <a:rPr lang="sk-SK" b="1" dirty="0"/>
              <a:t>RNDr. František </a:t>
            </a:r>
            <a:r>
              <a:rPr lang="sk-SK" b="1" dirty="0" err="1"/>
              <a:t>Galčík</a:t>
            </a:r>
            <a:r>
              <a:rPr lang="sk-SK" b="1" dirty="0"/>
              <a:t>, PhD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36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3678" y="695589"/>
            <a:ext cx="6295292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btn.addActionListener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bdĺžniková bublina 2"/>
          <p:cNvSpPr/>
          <p:nvPr/>
        </p:nvSpPr>
        <p:spPr>
          <a:xfrm>
            <a:off x="4475285" y="1415562"/>
            <a:ext cx="1301261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490183" y="1459524"/>
            <a:ext cx="12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Komponent</a:t>
            </a:r>
            <a:endParaRPr lang="sk-SK" dirty="0"/>
          </a:p>
        </p:txBody>
      </p:sp>
      <p:sp>
        <p:nvSpPr>
          <p:cNvPr id="6" name="Obdĺžniková bublina 5"/>
          <p:cNvSpPr/>
          <p:nvPr/>
        </p:nvSpPr>
        <p:spPr>
          <a:xfrm>
            <a:off x="3414347" y="3216631"/>
            <a:ext cx="2124807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429245" y="3260593"/>
            <a:ext cx="210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Spracovanie udalosti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67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Naša vízia - komponenty</a:t>
            </a:r>
            <a:endParaRPr lang="sk-SK" dirty="0"/>
          </a:p>
        </p:txBody>
      </p:sp>
      <p:sp>
        <p:nvSpPr>
          <p:cNvPr id="6" name="Obdĺžnik s dvoma protiľahlými odstrihnutými rohmi 5"/>
          <p:cNvSpPr/>
          <p:nvPr/>
        </p:nvSpPr>
        <p:spPr>
          <a:xfrm>
            <a:off x="685797" y="1964592"/>
            <a:ext cx="2335166" cy="2087945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852850" y="2074269"/>
            <a:ext cx="1463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/>
              <a:t>Č</a:t>
            </a:r>
            <a:r>
              <a:rPr lang="sk-SK" sz="3000" b="1" dirty="0" smtClean="0"/>
              <a:t>asovač</a:t>
            </a:r>
            <a:endParaRPr lang="sk-SK" sz="3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753291" y="2622528"/>
            <a:ext cx="226767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</a:t>
            </a:r>
            <a:r>
              <a:rPr lang="sk-SK" b="1" dirty="0" err="1" smtClean="0"/>
              <a:t>blinkTimer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Interval:	</a:t>
            </a:r>
            <a:r>
              <a:rPr lang="sk-SK" b="1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OnTick</a:t>
            </a:r>
            <a:r>
              <a:rPr lang="sk-SK" dirty="0" smtClean="0"/>
              <a:t>:	</a:t>
            </a:r>
            <a:r>
              <a:rPr lang="sk-SK" b="1" dirty="0" err="1" smtClean="0"/>
              <a:t>changeLed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12" name="Obdĺžnik s dvoma protiľahlými odstrihnutými rohmi 11"/>
          <p:cNvSpPr/>
          <p:nvPr/>
        </p:nvSpPr>
        <p:spPr>
          <a:xfrm>
            <a:off x="896813" y="4197382"/>
            <a:ext cx="2335166" cy="1605540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063865" y="4307058"/>
            <a:ext cx="1573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Prepínač</a:t>
            </a:r>
            <a:endParaRPr lang="sk-SK" sz="30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964307" y="4855317"/>
            <a:ext cx="140294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led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13</a:t>
            </a:r>
            <a:endParaRPr lang="sk-SK" b="1" dirty="0"/>
          </a:p>
        </p:txBody>
      </p:sp>
      <p:sp>
        <p:nvSpPr>
          <p:cNvPr id="16" name="Obdĺžnik s dvoma protiľahlými odstrihnutými rohmi 15"/>
          <p:cNvSpPr/>
          <p:nvPr/>
        </p:nvSpPr>
        <p:spPr>
          <a:xfrm>
            <a:off x="3188016" y="2183944"/>
            <a:ext cx="2335166" cy="2087946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3306786" y="2293621"/>
            <a:ext cx="1422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Tlačidlo</a:t>
            </a:r>
            <a:endParaRPr lang="sk-SK" sz="30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3207227" y="2841880"/>
            <a:ext cx="234218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button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OnClick</a:t>
            </a:r>
            <a:r>
              <a:rPr lang="sk-SK" dirty="0" smtClean="0"/>
              <a:t>:	</a:t>
            </a:r>
            <a:r>
              <a:rPr lang="sk-SK" b="1" dirty="0" err="1" smtClean="0"/>
              <a:t>buttonClick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90235" y="3845990"/>
            <a:ext cx="291595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buttonClick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!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changeLed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.revert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</a:t>
            </a:r>
            <a:r>
              <a:rPr lang="sk-SK" sz="2400" dirty="0" smtClean="0"/>
              <a:t>alebo čomu sa budeme venovať</a:t>
            </a:r>
            <a:endParaRPr lang="sk-SK" sz="24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Plánovač úloh procesora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Kompilátor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Analyzátor logiky programu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Implementovať komponenty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GUI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34416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324" y="286605"/>
            <a:ext cx="7543800" cy="1450757"/>
          </a:xfrm>
        </p:spPr>
        <p:txBody>
          <a:bodyPr/>
          <a:lstStyle/>
          <a:p>
            <a:r>
              <a:rPr lang="sk-SK" dirty="0" err="1" smtClean="0"/>
              <a:t>Mock-up</a:t>
            </a:r>
            <a:endParaRPr lang="sk-SK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485" y="1846263"/>
            <a:ext cx="65014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</a:t>
            </a:r>
            <a:r>
              <a:rPr lang="sk-SK" sz="2800" dirty="0"/>
              <a:t>, analyzovať a porovnať existujúce prístupy, softvérové aplikácie a knižnice využívané pri programovaní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 </a:t>
            </a:r>
            <a:r>
              <a:rPr lang="sk-SK" sz="2800" dirty="0"/>
              <a:t>a analyzovať možnosti komponentového a udalosťami riadeného programovania s ohľadom na hardvérové obmedzenia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66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Vychádzajúc z existujúcich </a:t>
            </a:r>
            <a:r>
              <a:rPr lang="sk-SK" sz="2800" dirty="0" err="1"/>
              <a:t>open-source</a:t>
            </a:r>
            <a:r>
              <a:rPr lang="sk-SK" sz="2800" dirty="0"/>
              <a:t> projektov a knižníc navrhnúť a implementovať </a:t>
            </a:r>
            <a:r>
              <a:rPr lang="sk-SK" sz="2800" dirty="0" err="1"/>
              <a:t>uživateľsky</a:t>
            </a:r>
            <a:r>
              <a:rPr lang="sk-SK" sz="2800" dirty="0"/>
              <a:t> prívetivé riešenie na jednoduché </a:t>
            </a:r>
            <a:r>
              <a:rPr lang="sk-SK" sz="2800" dirty="0" err="1"/>
              <a:t>komponentovo-orientované</a:t>
            </a:r>
            <a:r>
              <a:rPr lang="sk-SK" sz="2800" dirty="0"/>
              <a:t> a udalosťami riadené programovanie </a:t>
            </a:r>
            <a:r>
              <a:rPr lang="sk-SK" sz="2800" dirty="0" err="1"/>
              <a:t>Arduino</a:t>
            </a:r>
            <a:r>
              <a:rPr lang="sk-SK" sz="2800" dirty="0"/>
              <a:t> zariadení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Implementovať vzorové komponenty využiteľné pri návrhu a implementácii </a:t>
            </a:r>
            <a:r>
              <a:rPr lang="sk-SK" sz="2800" dirty="0" err="1"/>
              <a:t>IoT</a:t>
            </a:r>
            <a:r>
              <a:rPr lang="sk-SK" sz="2800" dirty="0"/>
              <a:t> riešení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7009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Doukas</a:t>
            </a:r>
            <a:r>
              <a:rPr lang="sk-SK" dirty="0"/>
              <a:t>, C. (2012) </a:t>
            </a:r>
            <a:r>
              <a:rPr lang="sk-SK" b="1" dirty="0" err="1"/>
              <a:t>Building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dirty="0"/>
              <a:t>. </a:t>
            </a:r>
            <a:r>
              <a:rPr lang="sk-SK" dirty="0" err="1"/>
              <a:t>CreateSpace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, ISBN: 978-1470023430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Schwartz</a:t>
            </a:r>
            <a:r>
              <a:rPr lang="sk-SK" dirty="0"/>
              <a:t>, M. (2016) </a:t>
            </a:r>
            <a:r>
              <a:rPr lang="sk-SK" b="1" dirty="0"/>
              <a:t>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b="1" dirty="0"/>
              <a:t> </a:t>
            </a:r>
            <a:r>
              <a:rPr lang="sk-SK" b="1" dirty="0" err="1"/>
              <a:t>Cookbook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ISBN: 978-1785286582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Waher</a:t>
            </a:r>
            <a:r>
              <a:rPr lang="sk-SK" dirty="0"/>
              <a:t>, P. (2015) </a:t>
            </a:r>
            <a:r>
              <a:rPr lang="sk-SK" b="1" dirty="0" err="1"/>
              <a:t>Learning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 978-1783553532.</a:t>
            </a:r>
          </a:p>
        </p:txBody>
      </p:sp>
    </p:spTree>
    <p:extLst>
      <p:ext uri="{BB962C8B-B14F-4D97-AF65-F5344CB8AC3E}">
        <p14:creationId xmlns:p14="http://schemas.microsoft.com/office/powerpoint/2010/main" val="10826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888523" y="-1468315"/>
            <a:ext cx="406874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0" dirty="0" smtClean="0">
                <a:solidFill>
                  <a:srgbClr val="63A537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?</a:t>
            </a:r>
            <a:endParaRPr lang="sk-SK" sz="60000" dirty="0">
              <a:solidFill>
                <a:srgbClr val="63A537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69633"/>
          </a:xfrm>
        </p:spPr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89020"/>
              </p:ext>
            </p:extLst>
          </p:nvPr>
        </p:nvGraphicFramePr>
        <p:xfrm>
          <a:off x="822960" y="1652951"/>
          <a:ext cx="7543800" cy="450840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79563">
                  <a:extLst>
                    <a:ext uri="{9D8B030D-6E8A-4147-A177-3AD203B41FA5}">
                      <a16:colId xmlns:a16="http://schemas.microsoft.com/office/drawing/2014/main" val="20472823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5227217"/>
                    </a:ext>
                  </a:extLst>
                </a:gridCol>
                <a:gridCol w="3021037">
                  <a:extLst>
                    <a:ext uri="{9D8B030D-6E8A-4147-A177-3AD203B41FA5}">
                      <a16:colId xmlns:a16="http://schemas.microsoft.com/office/drawing/2014/main" val="3165361554"/>
                    </a:ext>
                  </a:extLst>
                </a:gridCol>
              </a:tblGrid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Parametre</a:t>
                      </a:r>
                      <a:endParaRPr lang="sk-SK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Arduino</a:t>
                      </a:r>
                      <a:r>
                        <a:rPr lang="sk-SK" sz="1600" u="none" strike="noStrike" dirty="0">
                          <a:effectLst/>
                        </a:rPr>
                        <a:t> UNO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Arduino Nano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55596448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Microcontroller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ATmega328P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Atmel</a:t>
                      </a:r>
                      <a:r>
                        <a:rPr lang="sk-SK" sz="1600" u="none" strike="noStrike" dirty="0">
                          <a:effectLst/>
                        </a:rPr>
                        <a:t> ATmega168 or ATmega328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44355597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Operating Voltage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5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647423309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Input</a:t>
                      </a:r>
                      <a:r>
                        <a:rPr lang="sk-SK" sz="1600" u="none" strike="noStrike" dirty="0">
                          <a:effectLst/>
                        </a:rPr>
                        <a:t> </a:t>
                      </a:r>
                      <a:r>
                        <a:rPr lang="sk-SK" sz="1600" u="none" strike="noStrike" dirty="0" err="1">
                          <a:effectLst/>
                        </a:rPr>
                        <a:t>Voltage</a:t>
                      </a:r>
                      <a:r>
                        <a:rPr lang="sk-SK" sz="1600" u="none" strike="noStrike" dirty="0">
                          <a:effectLst/>
                        </a:rPr>
                        <a:t> (limit)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6-20V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6-20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7267843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Digital I/O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1328294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Analog Input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948294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Flash </a:t>
                      </a:r>
                      <a:r>
                        <a:rPr lang="sk-SK" sz="1600" u="none" strike="noStrike" dirty="0" err="1">
                          <a:effectLst/>
                        </a:rPr>
                        <a:t>Memory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600" u="none" strike="noStrike" dirty="0">
                          <a:effectLst/>
                        </a:rPr>
                        <a:t>(ATmega328P) of which 0.5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 KB </a:t>
                      </a:r>
                      <a:r>
                        <a:rPr lang="en-US" sz="1600" u="none" strike="noStrike" dirty="0">
                          <a:effectLst/>
                        </a:rPr>
                        <a:t>(ATmega168) or 32 KB (ATmega328) of which 2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3383752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SRAM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2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(ATmega168) or 2 KB (ATmega328)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3655895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EEPROM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 dirty="0">
                          <a:effectLst/>
                        </a:rPr>
                        <a:t>512 bytes (ATmega168) or 1 KB (ATmega328)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60759475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Clock Speed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 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 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750802187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 smtClean="0">
                          <a:effectLst/>
                        </a:rPr>
                        <a:t>Size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68.6 </a:t>
                      </a:r>
                      <a:r>
                        <a:rPr lang="sk-SK" sz="1600" u="none" strike="noStrike" dirty="0" smtClean="0">
                          <a:effectLst/>
                        </a:rPr>
                        <a:t>mm * 53.4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45 </a:t>
                      </a:r>
                      <a:r>
                        <a:rPr lang="sk-SK" sz="1600" u="none" strike="noStrike" dirty="0" smtClean="0">
                          <a:effectLst/>
                        </a:rPr>
                        <a:t>mm * 18</a:t>
                      </a:r>
                      <a:r>
                        <a:rPr lang="sk-SK" sz="1600" u="none" strike="noStrike" baseline="0" dirty="0" smtClean="0">
                          <a:effectLst/>
                        </a:rPr>
                        <a:t>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0464989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Weight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25 g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 g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637975113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$ 2.00</a:t>
                      </a:r>
                      <a:endParaRPr lang="sk-SK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$ 2.00</a:t>
                      </a:r>
                      <a:endParaRPr lang="sk-SK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955753735"/>
                  </a:ext>
                </a:extLst>
              </a:tr>
            </a:tbl>
          </a:graphicData>
        </a:graphic>
      </p:graphicFrame>
      <p:pic>
        <p:nvPicPr>
          <p:cNvPr id="5" name="Picture 4" descr="http://www.iberobotics.com/shop/images/arduino1_rev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06" y="189890"/>
            <a:ext cx="1559740" cy="12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rduino.org/media/k2/galleries/82/A000005-Arduino-Nano-2tr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3515" r="5845" b="11965"/>
          <a:stretch/>
        </p:blipFill>
        <p:spPr bwMode="auto">
          <a:xfrm>
            <a:off x="5968919" y="388063"/>
            <a:ext cx="1364036" cy="82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22916" t="23148" r="35521" b="23148"/>
          <a:stretch/>
        </p:blipFill>
        <p:spPr>
          <a:xfrm>
            <a:off x="1365739" y="2092853"/>
            <a:ext cx="5676900" cy="4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5608" y="1799888"/>
            <a:ext cx="60403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 rot="20545833">
            <a:off x="553355" y="1207824"/>
            <a:ext cx="7879030" cy="33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 rot="20545833">
            <a:off x="152063" y="696905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smtClean="0">
                <a:solidFill>
                  <a:schemeClr val="bg1"/>
                </a:solidFill>
              </a:rPr>
              <a:t>Máme riešenie (</a:t>
            </a:r>
            <a:r>
              <a:rPr lang="sk-SK" dirty="0" err="1" smtClean="0">
                <a:solidFill>
                  <a:schemeClr val="bg1"/>
                </a:solidFill>
              </a:rPr>
              <a:t>millis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5"/>
          <a:stretch/>
        </p:blipFill>
        <p:spPr>
          <a:xfrm>
            <a:off x="878958" y="1846263"/>
            <a:ext cx="7500111" cy="4326764"/>
          </a:xfr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41" y="497619"/>
            <a:ext cx="2456344" cy="100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333</Words>
  <Application>Microsoft Office PowerPoint</Application>
  <PresentationFormat>Prezentácia na obrazovke (4:3)</PresentationFormat>
  <Paragraphs>112</Paragraphs>
  <Slides>17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Open Sans Extrabold</vt:lpstr>
      <vt:lpstr>Retrospektíva</vt:lpstr>
      <vt:lpstr>Komponentovo orientované a udalosťami riadené programovanie Arduino zariadení</vt:lpstr>
      <vt:lpstr>Motivácia</vt:lpstr>
      <vt:lpstr>Demo projekt</vt:lpstr>
      <vt:lpstr>Demo projekt</vt:lpstr>
      <vt:lpstr>Problém?</vt:lpstr>
      <vt:lpstr>Problém?</vt:lpstr>
      <vt:lpstr>Problém?</vt:lpstr>
      <vt:lpstr>Prezentácia programu PowerPoint</vt:lpstr>
      <vt:lpstr>Prezentácia programu PowerPoint</vt:lpstr>
      <vt:lpstr>Prezentácia programu PowerPoint</vt:lpstr>
      <vt:lpstr>Naša vízia - komponenty</vt:lpstr>
      <vt:lpstr>Analýza alebo čomu sa budeme venovať</vt:lpstr>
      <vt:lpstr>Mock-up</vt:lpstr>
      <vt:lpstr>Ciele práce</vt:lpstr>
      <vt:lpstr>Ciele práce</vt:lpstr>
      <vt:lpstr>Literatúra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Komponentovo orientované a udalosťami riadené programovanie Arduino zariadení.</dc:title>
  <dc:creator>patrik fm</dc:creator>
  <cp:lastModifiedBy>Windows User</cp:lastModifiedBy>
  <cp:revision>24</cp:revision>
  <dcterms:created xsi:type="dcterms:W3CDTF">2016-11-17T17:35:13Z</dcterms:created>
  <dcterms:modified xsi:type="dcterms:W3CDTF">2017-05-10T11:38:44Z</dcterms:modified>
</cp:coreProperties>
</file>