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3"/>
  </p:sldMasterIdLst>
  <p:notesMasterIdLst>
    <p:notesMasterId r:id="rId19"/>
  </p:notesMasterIdLst>
  <p:sldIdLst>
    <p:sldId id="256" r:id="rId4"/>
    <p:sldId id="266" r:id="rId5"/>
    <p:sldId id="259" r:id="rId6"/>
    <p:sldId id="269" r:id="rId7"/>
    <p:sldId id="268" r:id="rId8"/>
    <p:sldId id="261" r:id="rId9"/>
    <p:sldId id="277" r:id="rId10"/>
    <p:sldId id="278" r:id="rId11"/>
    <p:sldId id="279" r:id="rId12"/>
    <p:sldId id="276" r:id="rId13"/>
    <p:sldId id="280" r:id="rId14"/>
    <p:sldId id="257" r:id="rId15"/>
    <p:sldId id="270" r:id="rId16"/>
    <p:sldId id="262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k fm" initials="p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B38"/>
    <a:srgbClr val="63A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Štýl s motívom 2 - zvýrazneni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vetlý štýl 2 - zvýrazneni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6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BC873-594E-428D-B555-A2FF5C533890}" type="datetimeFigureOut">
              <a:rPr lang="sk-SK" smtClean="0"/>
              <a:t>13. 12. 2017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D0391-8265-4269-93B7-356634E1ADB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733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D0391-8265-4269-93B7-356634E1ADBE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5899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D0391-8265-4269-93B7-356634E1ADBE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150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13. 12. 2017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88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13. 12. 2017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35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13. 12. 2017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900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13. 12. 2017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548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13. 12. 2017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11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13. 12. 2017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118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13. 12. 2017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245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13. 12. 2017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093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13. 12. 2017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965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70B05AF-427F-4A9B-9C35-E082EAC8C421}" type="datetimeFigureOut">
              <a:rPr lang="sk-SK" smtClean="0"/>
              <a:t>13. 12. 2017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725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13. 12. 2017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070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0B05AF-427F-4A9B-9C35-E082EAC8C421}" type="datetimeFigureOut">
              <a:rPr lang="sk-SK" smtClean="0"/>
              <a:t>13. 12. 2017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73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Komponentovo orientované a udalosťami riadené programovanie </a:t>
            </a:r>
            <a:r>
              <a:rPr lang="sk-SK" sz="4000" dirty="0" err="1" smtClean="0"/>
              <a:t>Arduino</a:t>
            </a:r>
            <a:r>
              <a:rPr lang="sk-SK" sz="4000" dirty="0" smtClean="0"/>
              <a:t> zariadení</a:t>
            </a:r>
            <a:endParaRPr lang="sk-SK" sz="4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Autor: </a:t>
            </a:r>
            <a:r>
              <a:rPr lang="sk-SK" b="1" dirty="0" smtClean="0"/>
              <a:t>Patrik Pekarčík</a:t>
            </a:r>
          </a:p>
          <a:p>
            <a:r>
              <a:rPr lang="sk-SK" dirty="0" smtClean="0"/>
              <a:t>Vedúci: </a:t>
            </a:r>
            <a:r>
              <a:rPr lang="sk-SK" b="1" dirty="0"/>
              <a:t>RNDr. František </a:t>
            </a:r>
            <a:r>
              <a:rPr lang="sk-SK" b="1" dirty="0" err="1"/>
              <a:t>Galčík</a:t>
            </a:r>
            <a:r>
              <a:rPr lang="sk-SK" b="1" dirty="0"/>
              <a:t>, PhD</a:t>
            </a:r>
            <a:r>
              <a:rPr lang="sk-SK" b="1" dirty="0" smtClean="0"/>
              <a:t>.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0363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54" y="1845734"/>
            <a:ext cx="6984610" cy="4366126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IDE Editor</a:t>
            </a:r>
            <a:endParaRPr lang="sk-SK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371" y="4150309"/>
            <a:ext cx="2158146" cy="20930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759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IDE </a:t>
            </a:r>
            <a:r>
              <a:rPr lang="sk-SK" dirty="0" smtClean="0"/>
              <a:t>Editor - zlepšenie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16" y="2090371"/>
            <a:ext cx="1971675" cy="325755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844" y="2090371"/>
            <a:ext cx="2351214" cy="3149845"/>
          </a:xfrm>
          <a:prstGeom prst="rect">
            <a:avLst/>
          </a:prstGeom>
        </p:spPr>
      </p:pic>
      <p:sp>
        <p:nvSpPr>
          <p:cNvPr id="6" name="Pruhovaná šípka vpravo 5"/>
          <p:cNvSpPr/>
          <p:nvPr/>
        </p:nvSpPr>
        <p:spPr>
          <a:xfrm>
            <a:off x="3640015" y="3244362"/>
            <a:ext cx="1195754" cy="782515"/>
          </a:xfrm>
          <a:prstGeom prst="stripedRightArrow">
            <a:avLst>
              <a:gd name="adj1" fmla="val 4550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987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Ciele práce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sz="2800" dirty="0" smtClean="0"/>
              <a:t>Preskúmať</a:t>
            </a:r>
            <a:r>
              <a:rPr lang="sk-SK" sz="2800" dirty="0"/>
              <a:t>, analyzovať a porovnať existujúce prístupy, softvérové aplikácie a knižnice využívané pri programovaní </a:t>
            </a:r>
            <a:r>
              <a:rPr lang="sk-SK" sz="2800" dirty="0" err="1"/>
              <a:t>Arduino</a:t>
            </a:r>
            <a:r>
              <a:rPr lang="sk-SK" sz="2800" dirty="0"/>
              <a:t> </a:t>
            </a:r>
            <a:r>
              <a:rPr lang="sk-SK" sz="2800" dirty="0" smtClean="0"/>
              <a:t>zariadení</a:t>
            </a:r>
            <a:endParaRPr lang="sk-SK" sz="2800" dirty="0"/>
          </a:p>
          <a:p>
            <a:pPr marL="457200" indent="-457200">
              <a:buFont typeface="+mj-lt"/>
              <a:buAutoNum type="arabicPeriod"/>
            </a:pPr>
            <a:r>
              <a:rPr lang="sk-SK" sz="2800" dirty="0" smtClean="0"/>
              <a:t>Preskúmať </a:t>
            </a:r>
            <a:r>
              <a:rPr lang="sk-SK" sz="2800" dirty="0"/>
              <a:t>a analyzovať možnosti komponentového a udalosťami riadeného programovania s ohľadom na hardvérové obmedzenia </a:t>
            </a:r>
            <a:r>
              <a:rPr lang="sk-SK" sz="2800" dirty="0" err="1"/>
              <a:t>Arduino</a:t>
            </a:r>
            <a:r>
              <a:rPr lang="sk-SK" sz="2800" dirty="0"/>
              <a:t> </a:t>
            </a:r>
            <a:r>
              <a:rPr lang="sk-SK" sz="2800" dirty="0" smtClean="0"/>
              <a:t>zariadení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366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práce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sk-SK" sz="2800" dirty="0"/>
              <a:t>Vychádzajúc z existujúcich </a:t>
            </a:r>
            <a:r>
              <a:rPr lang="sk-SK" sz="2800" dirty="0" err="1"/>
              <a:t>open-source</a:t>
            </a:r>
            <a:r>
              <a:rPr lang="sk-SK" sz="2800" dirty="0"/>
              <a:t> projektov a knižníc navrhnúť a implementovať </a:t>
            </a:r>
            <a:r>
              <a:rPr lang="sk-SK" sz="2800" dirty="0" err="1"/>
              <a:t>uživateľsky</a:t>
            </a:r>
            <a:r>
              <a:rPr lang="sk-SK" sz="2800" dirty="0"/>
              <a:t> prívetivé riešenie na jednoduché </a:t>
            </a:r>
            <a:r>
              <a:rPr lang="sk-SK" sz="2800" dirty="0" err="1"/>
              <a:t>komponentovo-orientované</a:t>
            </a:r>
            <a:r>
              <a:rPr lang="sk-SK" sz="2800" dirty="0"/>
              <a:t> a udalosťami riadené programovanie </a:t>
            </a:r>
            <a:r>
              <a:rPr lang="sk-SK" sz="2800" dirty="0" err="1"/>
              <a:t>Arduino</a:t>
            </a:r>
            <a:r>
              <a:rPr lang="sk-SK" sz="2800" dirty="0"/>
              <a:t> zariadení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sk-SK" sz="2800" dirty="0"/>
              <a:t>Implementovať vzorové komponenty využiteľné pri návrhu a implementácii </a:t>
            </a:r>
            <a:r>
              <a:rPr lang="sk-SK" sz="2800" dirty="0" err="1"/>
              <a:t>IoT</a:t>
            </a:r>
            <a:r>
              <a:rPr lang="sk-SK" sz="2800" dirty="0"/>
              <a:t> riešení</a:t>
            </a:r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8700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Literatúra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 err="1" smtClean="0"/>
              <a:t>Doukas</a:t>
            </a:r>
            <a:r>
              <a:rPr lang="sk-SK" dirty="0"/>
              <a:t>, C. (2012) </a:t>
            </a:r>
            <a:r>
              <a:rPr lang="sk-SK" b="1" dirty="0" err="1"/>
              <a:t>Building</a:t>
            </a:r>
            <a:r>
              <a:rPr lang="sk-SK" b="1" dirty="0"/>
              <a:t> Internet of </a:t>
            </a:r>
            <a:r>
              <a:rPr lang="sk-SK" b="1" dirty="0" err="1"/>
              <a:t>Things</a:t>
            </a:r>
            <a:r>
              <a:rPr lang="sk-SK" b="1" dirty="0"/>
              <a:t> </a:t>
            </a:r>
            <a:r>
              <a:rPr lang="sk-SK" b="1" dirty="0" err="1"/>
              <a:t>with</a:t>
            </a:r>
            <a:r>
              <a:rPr lang="sk-SK" b="1" dirty="0"/>
              <a:t> </a:t>
            </a:r>
            <a:r>
              <a:rPr lang="sk-SK" b="1" dirty="0" err="1"/>
              <a:t>the</a:t>
            </a:r>
            <a:r>
              <a:rPr lang="sk-SK" b="1" dirty="0"/>
              <a:t> </a:t>
            </a:r>
            <a:r>
              <a:rPr lang="sk-SK" b="1" dirty="0" err="1"/>
              <a:t>Arduino</a:t>
            </a:r>
            <a:r>
              <a:rPr lang="sk-SK" dirty="0"/>
              <a:t>. </a:t>
            </a:r>
            <a:r>
              <a:rPr lang="sk-SK" dirty="0" err="1"/>
              <a:t>CreateSpace</a:t>
            </a:r>
            <a:r>
              <a:rPr lang="sk-SK" dirty="0"/>
              <a:t> </a:t>
            </a:r>
            <a:r>
              <a:rPr lang="sk-SK" dirty="0" err="1"/>
              <a:t>Independent</a:t>
            </a:r>
            <a:r>
              <a:rPr lang="sk-SK" dirty="0"/>
              <a:t> </a:t>
            </a:r>
            <a:r>
              <a:rPr lang="sk-SK" dirty="0" err="1"/>
              <a:t>Publishing</a:t>
            </a:r>
            <a:r>
              <a:rPr lang="sk-SK" dirty="0"/>
              <a:t> </a:t>
            </a:r>
            <a:r>
              <a:rPr lang="sk-SK" dirty="0" err="1"/>
              <a:t>Platform</a:t>
            </a:r>
            <a:r>
              <a:rPr lang="sk-SK" dirty="0"/>
              <a:t>, ISBN: 978-1470023430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smtClean="0"/>
              <a:t>Schwartz</a:t>
            </a:r>
            <a:r>
              <a:rPr lang="sk-SK" dirty="0"/>
              <a:t>, M. (2016) </a:t>
            </a:r>
            <a:r>
              <a:rPr lang="sk-SK" b="1" dirty="0"/>
              <a:t>Internet of </a:t>
            </a:r>
            <a:r>
              <a:rPr lang="sk-SK" b="1" dirty="0" err="1"/>
              <a:t>Things</a:t>
            </a:r>
            <a:r>
              <a:rPr lang="sk-SK" b="1" dirty="0"/>
              <a:t> </a:t>
            </a:r>
            <a:r>
              <a:rPr lang="sk-SK" b="1" dirty="0" err="1"/>
              <a:t>with</a:t>
            </a:r>
            <a:r>
              <a:rPr lang="sk-SK" b="1" dirty="0"/>
              <a:t> </a:t>
            </a:r>
            <a:r>
              <a:rPr lang="sk-SK" b="1" dirty="0" err="1"/>
              <a:t>Arduino</a:t>
            </a:r>
            <a:r>
              <a:rPr lang="sk-SK" b="1" dirty="0"/>
              <a:t> </a:t>
            </a:r>
            <a:r>
              <a:rPr lang="sk-SK" b="1" dirty="0" err="1"/>
              <a:t>Cookbook</a:t>
            </a:r>
            <a:r>
              <a:rPr lang="sk-SK" dirty="0"/>
              <a:t>. </a:t>
            </a:r>
            <a:r>
              <a:rPr lang="sk-SK" dirty="0" err="1"/>
              <a:t>Packt</a:t>
            </a:r>
            <a:r>
              <a:rPr lang="sk-SK" dirty="0"/>
              <a:t> </a:t>
            </a:r>
            <a:r>
              <a:rPr lang="sk-SK" dirty="0" err="1"/>
              <a:t>Publishing</a:t>
            </a:r>
            <a:r>
              <a:rPr lang="sk-SK" dirty="0"/>
              <a:t>, ISBN: 978-1785286582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err="1" smtClean="0"/>
              <a:t>Waher</a:t>
            </a:r>
            <a:r>
              <a:rPr lang="sk-SK" dirty="0"/>
              <a:t>, P. (2015) </a:t>
            </a:r>
            <a:r>
              <a:rPr lang="sk-SK" b="1" dirty="0" err="1"/>
              <a:t>Learning</a:t>
            </a:r>
            <a:r>
              <a:rPr lang="sk-SK" b="1" dirty="0"/>
              <a:t> Internet of </a:t>
            </a:r>
            <a:r>
              <a:rPr lang="sk-SK" b="1" dirty="0" err="1"/>
              <a:t>Things</a:t>
            </a:r>
            <a:r>
              <a:rPr lang="sk-SK" dirty="0"/>
              <a:t>. </a:t>
            </a:r>
            <a:r>
              <a:rPr lang="sk-SK" dirty="0" err="1"/>
              <a:t>Packt</a:t>
            </a:r>
            <a:r>
              <a:rPr lang="sk-SK" dirty="0"/>
              <a:t> </a:t>
            </a:r>
            <a:r>
              <a:rPr lang="sk-SK" dirty="0" err="1"/>
              <a:t>Publishing</a:t>
            </a:r>
            <a:r>
              <a:rPr lang="sk-SK" dirty="0"/>
              <a:t>, ISBN 978-1783553532.</a:t>
            </a:r>
          </a:p>
        </p:txBody>
      </p:sp>
    </p:spTree>
    <p:extLst>
      <p:ext uri="{BB962C8B-B14F-4D97-AF65-F5344CB8AC3E}">
        <p14:creationId xmlns:p14="http://schemas.microsoft.com/office/powerpoint/2010/main" val="108260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pozornosť!</a:t>
            </a:r>
            <a:endParaRPr lang="sk-SK" dirty="0"/>
          </a:p>
        </p:txBody>
      </p:sp>
      <p:sp>
        <p:nvSpPr>
          <p:cNvPr id="6" name="Zástupný objekt pre tex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3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269633"/>
          </a:xfrm>
        </p:spPr>
        <p:txBody>
          <a:bodyPr/>
          <a:lstStyle/>
          <a:p>
            <a:r>
              <a:rPr lang="sk-SK" dirty="0" smtClean="0"/>
              <a:t>Motivácia</a:t>
            </a:r>
            <a:endParaRPr lang="sk-SK" dirty="0"/>
          </a:p>
        </p:txBody>
      </p:sp>
      <p:graphicFrame>
        <p:nvGraphicFramePr>
          <p:cNvPr id="4" name="Zástupný objekt pre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89020"/>
              </p:ext>
            </p:extLst>
          </p:nvPr>
        </p:nvGraphicFramePr>
        <p:xfrm>
          <a:off x="822960" y="1652951"/>
          <a:ext cx="7543800" cy="450840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779563">
                  <a:extLst>
                    <a:ext uri="{9D8B030D-6E8A-4147-A177-3AD203B41FA5}">
                      <a16:colId xmlns:a16="http://schemas.microsoft.com/office/drawing/2014/main" val="204728231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695227217"/>
                    </a:ext>
                  </a:extLst>
                </a:gridCol>
                <a:gridCol w="3021037">
                  <a:extLst>
                    <a:ext uri="{9D8B030D-6E8A-4147-A177-3AD203B41FA5}">
                      <a16:colId xmlns:a16="http://schemas.microsoft.com/office/drawing/2014/main" val="3165361554"/>
                    </a:ext>
                  </a:extLst>
                </a:gridCol>
              </a:tblGrid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Parametre</a:t>
                      </a:r>
                      <a:endParaRPr lang="sk-SK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>
                          <a:effectLst/>
                        </a:rPr>
                        <a:t>Arduino</a:t>
                      </a:r>
                      <a:r>
                        <a:rPr lang="sk-SK" sz="1600" u="none" strike="noStrike" dirty="0">
                          <a:effectLst/>
                        </a:rPr>
                        <a:t> UNO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Arduino Nano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3555964488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>
                          <a:effectLst/>
                        </a:rPr>
                        <a:t>Microcontroller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ATmega328P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>
                          <a:effectLst/>
                        </a:rPr>
                        <a:t>Atmel</a:t>
                      </a:r>
                      <a:r>
                        <a:rPr lang="sk-SK" sz="1600" u="none" strike="noStrike" dirty="0">
                          <a:effectLst/>
                        </a:rPr>
                        <a:t> ATmega168 or ATmega328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2443555972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Operating Voltage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5V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5 V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2647423309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>
                          <a:effectLst/>
                        </a:rPr>
                        <a:t>Input</a:t>
                      </a:r>
                      <a:r>
                        <a:rPr lang="sk-SK" sz="1600" u="none" strike="noStrike" dirty="0">
                          <a:effectLst/>
                        </a:rPr>
                        <a:t> </a:t>
                      </a:r>
                      <a:r>
                        <a:rPr lang="sk-SK" sz="1600" u="none" strike="noStrike" dirty="0" err="1">
                          <a:effectLst/>
                        </a:rPr>
                        <a:t>Voltage</a:t>
                      </a:r>
                      <a:r>
                        <a:rPr lang="sk-SK" sz="1600" u="none" strike="noStrike" dirty="0">
                          <a:effectLst/>
                        </a:rPr>
                        <a:t> (limit)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6-20V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6-20 V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72678438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Digital I/O Pins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14 (of which 6 provide PWM output)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14 (of which 6 provide PWM output)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413282946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Analog Input Pins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6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8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29482942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Flash </a:t>
                      </a:r>
                      <a:r>
                        <a:rPr lang="sk-SK" sz="1600" u="none" strike="noStrike" dirty="0" err="1">
                          <a:effectLst/>
                        </a:rPr>
                        <a:t>Memory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32 KB </a:t>
                      </a:r>
                      <a:r>
                        <a:rPr lang="en-US" sz="1600" u="none" strike="noStrike" dirty="0">
                          <a:effectLst/>
                        </a:rPr>
                        <a:t>(ATmega328P) of which 0.5 KB used by bootloader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16 KB </a:t>
                      </a:r>
                      <a:r>
                        <a:rPr lang="en-US" sz="1600" u="none" strike="noStrike" dirty="0">
                          <a:effectLst/>
                        </a:rPr>
                        <a:t>(ATmega168) or 32 KB (ATmega328) of which 2 KB used by bootloader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233837522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SRAM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2 KB (ATmega328P)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1 KB (ATmega168) or 2 KB (ATmega328)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236558958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EEPROM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1 KB (ATmega328P)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600" u="none" strike="noStrike" dirty="0">
                          <a:effectLst/>
                        </a:rPr>
                        <a:t>512 bytes (ATmega168) or 1 KB (ATmega328)</a:t>
                      </a:r>
                      <a:endParaRPr lang="nn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607594756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Clock Speed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16 MHz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16 MHz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2750802187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 smtClean="0">
                          <a:effectLst/>
                        </a:rPr>
                        <a:t>Size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68.6 </a:t>
                      </a:r>
                      <a:r>
                        <a:rPr lang="sk-SK" sz="1600" u="none" strike="noStrike" dirty="0" smtClean="0">
                          <a:effectLst/>
                        </a:rPr>
                        <a:t>mm * 53.4 mm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45 </a:t>
                      </a:r>
                      <a:r>
                        <a:rPr lang="sk-SK" sz="1600" u="none" strike="noStrike" dirty="0" smtClean="0">
                          <a:effectLst/>
                        </a:rPr>
                        <a:t>mm * 18</a:t>
                      </a:r>
                      <a:r>
                        <a:rPr lang="sk-SK" sz="1600" u="none" strike="noStrike" baseline="0" dirty="0" smtClean="0">
                          <a:effectLst/>
                        </a:rPr>
                        <a:t> mm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404649896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>
                          <a:effectLst/>
                        </a:rPr>
                        <a:t>Weight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25 g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5 g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3637975113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$ 2.00</a:t>
                      </a:r>
                      <a:endParaRPr lang="sk-SK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$ 2.00</a:t>
                      </a:r>
                      <a:endParaRPr lang="sk-SK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2955753735"/>
                  </a:ext>
                </a:extLst>
              </a:tr>
            </a:tbl>
          </a:graphicData>
        </a:graphic>
      </p:graphicFrame>
      <p:pic>
        <p:nvPicPr>
          <p:cNvPr id="5" name="Picture 4" descr="http://www.iberobotics.com/shop/images/arduino1_rev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506" y="189890"/>
            <a:ext cx="1559740" cy="121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arduino.org/media/k2/galleries/82/A000005-Arduino-Nano-2tri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" t="13515" r="5845" b="11965"/>
          <a:stretch/>
        </p:blipFill>
        <p:spPr bwMode="auto">
          <a:xfrm>
            <a:off x="5968919" y="388063"/>
            <a:ext cx="1364036" cy="82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8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Demo projekt</a:t>
            </a:r>
            <a:endParaRPr lang="sk-SK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 rotWithShape="1">
          <a:blip r:embed="rId2"/>
          <a:srcRect l="22916" t="23148" r="35521" b="23148"/>
          <a:stretch/>
        </p:blipFill>
        <p:spPr>
          <a:xfrm>
            <a:off x="1365739" y="2092853"/>
            <a:ext cx="5676900" cy="412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6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Demo projekt</a:t>
            </a:r>
            <a:endParaRPr lang="sk-SK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05608" y="1799888"/>
            <a:ext cx="604031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OUTPUT);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INPUT);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HIGH);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LOW);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== HIGH)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sk-SK" alt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developer.android.com/studio/images/hero_image_studio_2-2_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817" y="19050"/>
            <a:ext cx="91440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83678" y="695589"/>
            <a:ext cx="6295292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FooPanel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FooPanel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btn.addActionListener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actionPerformed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been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clicked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sk-SK" alt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bdĺžniková bublina 2"/>
          <p:cNvSpPr/>
          <p:nvPr/>
        </p:nvSpPr>
        <p:spPr>
          <a:xfrm>
            <a:off x="4475285" y="1415562"/>
            <a:ext cx="1301261" cy="457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4490183" y="1459524"/>
            <a:ext cx="128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Komponent</a:t>
            </a:r>
            <a:endParaRPr lang="sk-SK" dirty="0"/>
          </a:p>
        </p:txBody>
      </p:sp>
      <p:sp>
        <p:nvSpPr>
          <p:cNvPr id="6" name="Obdĺžniková bublina 5"/>
          <p:cNvSpPr/>
          <p:nvPr/>
        </p:nvSpPr>
        <p:spPr>
          <a:xfrm>
            <a:off x="3414347" y="3216631"/>
            <a:ext cx="2124807" cy="457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3429245" y="3260593"/>
            <a:ext cx="210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Spracovanie udalosti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867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Náš spôsob - </a:t>
            </a:r>
            <a:r>
              <a:rPr lang="sk-SK" dirty="0" smtClean="0"/>
              <a:t>komponenty</a:t>
            </a:r>
            <a:endParaRPr lang="sk-SK" dirty="0"/>
          </a:p>
        </p:txBody>
      </p:sp>
      <p:sp>
        <p:nvSpPr>
          <p:cNvPr id="6" name="Obdĺžnik s dvoma protiľahlými odstrihnutými rohmi 5"/>
          <p:cNvSpPr/>
          <p:nvPr/>
        </p:nvSpPr>
        <p:spPr>
          <a:xfrm>
            <a:off x="685797" y="1964592"/>
            <a:ext cx="2335166" cy="2087945"/>
          </a:xfrm>
          <a:prstGeom prst="snip2DiagRect">
            <a:avLst>
              <a:gd name="adj1" fmla="val 0"/>
              <a:gd name="adj2" fmla="val 9089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852850" y="2074269"/>
            <a:ext cx="14634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b="1" dirty="0"/>
              <a:t>Č</a:t>
            </a:r>
            <a:r>
              <a:rPr lang="sk-SK" sz="3000" b="1" dirty="0" smtClean="0"/>
              <a:t>asovač</a:t>
            </a:r>
            <a:endParaRPr lang="sk-SK" sz="30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753291" y="2622528"/>
            <a:ext cx="226767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Názov:	</a:t>
            </a:r>
            <a:r>
              <a:rPr lang="sk-SK" b="1" dirty="0" err="1" smtClean="0"/>
              <a:t>blinkTimer</a:t>
            </a:r>
            <a:endParaRPr lang="sk-SK" b="1" dirty="0" smtClean="0"/>
          </a:p>
          <a:p>
            <a:pPr>
              <a:lnSpc>
                <a:spcPct val="150000"/>
              </a:lnSpc>
            </a:pPr>
            <a:r>
              <a:rPr lang="sk-SK" dirty="0" smtClean="0"/>
              <a:t>Interval:	</a:t>
            </a:r>
            <a:r>
              <a:rPr lang="sk-SK" b="1" dirty="0" smtClean="0"/>
              <a:t>1000</a:t>
            </a:r>
          </a:p>
          <a:p>
            <a:pPr>
              <a:lnSpc>
                <a:spcPct val="150000"/>
              </a:lnSpc>
            </a:pPr>
            <a:r>
              <a:rPr lang="sk-SK" dirty="0" err="1" smtClean="0"/>
              <a:t>OnTick</a:t>
            </a:r>
            <a:r>
              <a:rPr lang="sk-SK" dirty="0" smtClean="0"/>
              <a:t>:	</a:t>
            </a:r>
            <a:r>
              <a:rPr lang="sk-SK" b="1" dirty="0" err="1" smtClean="0"/>
              <a:t>changeLed</a:t>
            </a:r>
            <a:r>
              <a:rPr lang="sk-SK" b="1" dirty="0" smtClean="0"/>
              <a:t>()</a:t>
            </a:r>
            <a:endParaRPr lang="sk-SK" b="1" dirty="0"/>
          </a:p>
        </p:txBody>
      </p:sp>
      <p:sp>
        <p:nvSpPr>
          <p:cNvPr id="12" name="Obdĺžnik s dvoma protiľahlými odstrihnutými rohmi 11"/>
          <p:cNvSpPr/>
          <p:nvPr/>
        </p:nvSpPr>
        <p:spPr>
          <a:xfrm>
            <a:off x="896813" y="4197382"/>
            <a:ext cx="2335166" cy="1605540"/>
          </a:xfrm>
          <a:prstGeom prst="snip2DiagRect">
            <a:avLst>
              <a:gd name="adj1" fmla="val 0"/>
              <a:gd name="adj2" fmla="val 9089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1063865" y="4307058"/>
            <a:ext cx="15733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b="1" dirty="0" smtClean="0"/>
              <a:t>Prepínač</a:t>
            </a:r>
            <a:endParaRPr lang="sk-SK" sz="3000" b="1" dirty="0"/>
          </a:p>
        </p:txBody>
      </p:sp>
      <p:sp>
        <p:nvSpPr>
          <p:cNvPr id="15" name="BlokTextu 14"/>
          <p:cNvSpPr txBox="1"/>
          <p:nvPr/>
        </p:nvSpPr>
        <p:spPr>
          <a:xfrm>
            <a:off x="964307" y="4855317"/>
            <a:ext cx="1402948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/>
              <a:t>Názov:	</a:t>
            </a:r>
            <a:r>
              <a:rPr lang="sk-SK" b="1" dirty="0" err="1" smtClean="0"/>
              <a:t>led</a:t>
            </a:r>
            <a:endParaRPr lang="sk-SK" b="1" dirty="0"/>
          </a:p>
          <a:p>
            <a:pPr>
              <a:lnSpc>
                <a:spcPct val="150000"/>
              </a:lnSpc>
            </a:pPr>
            <a:r>
              <a:rPr lang="sk-SK" dirty="0" err="1"/>
              <a:t>Pin</a:t>
            </a:r>
            <a:r>
              <a:rPr lang="sk-SK" dirty="0"/>
              <a:t>:		</a:t>
            </a:r>
            <a:r>
              <a:rPr lang="sk-SK" b="1" dirty="0" smtClean="0"/>
              <a:t>13</a:t>
            </a:r>
            <a:endParaRPr lang="sk-SK" b="1" dirty="0"/>
          </a:p>
        </p:txBody>
      </p:sp>
      <p:sp>
        <p:nvSpPr>
          <p:cNvPr id="16" name="Obdĺžnik s dvoma protiľahlými odstrihnutými rohmi 15"/>
          <p:cNvSpPr/>
          <p:nvPr/>
        </p:nvSpPr>
        <p:spPr>
          <a:xfrm>
            <a:off x="3188016" y="2183944"/>
            <a:ext cx="2335166" cy="2087946"/>
          </a:xfrm>
          <a:prstGeom prst="snip2DiagRect">
            <a:avLst>
              <a:gd name="adj1" fmla="val 0"/>
              <a:gd name="adj2" fmla="val 9089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3306786" y="2293621"/>
            <a:ext cx="14221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b="1" dirty="0" smtClean="0"/>
              <a:t>Tlačidlo</a:t>
            </a:r>
            <a:endParaRPr lang="sk-SK" sz="3000" b="1" dirty="0"/>
          </a:p>
        </p:txBody>
      </p:sp>
      <p:sp>
        <p:nvSpPr>
          <p:cNvPr id="18" name="BlokTextu 17"/>
          <p:cNvSpPr txBox="1"/>
          <p:nvPr/>
        </p:nvSpPr>
        <p:spPr>
          <a:xfrm>
            <a:off x="3207227" y="2841880"/>
            <a:ext cx="234218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/>
              <a:t>Názov:	</a:t>
            </a:r>
            <a:r>
              <a:rPr lang="sk-SK" b="1" dirty="0" err="1" smtClean="0"/>
              <a:t>button</a:t>
            </a:r>
            <a:endParaRPr lang="sk-SK" b="1" dirty="0"/>
          </a:p>
          <a:p>
            <a:pPr>
              <a:lnSpc>
                <a:spcPct val="150000"/>
              </a:lnSpc>
            </a:pPr>
            <a:r>
              <a:rPr lang="sk-SK" dirty="0" err="1"/>
              <a:t>Pin</a:t>
            </a:r>
            <a:r>
              <a:rPr lang="sk-SK" dirty="0"/>
              <a:t>:		</a:t>
            </a:r>
            <a:r>
              <a:rPr lang="sk-SK" b="1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sk-SK" dirty="0" err="1" smtClean="0"/>
              <a:t>OnClick</a:t>
            </a:r>
            <a:r>
              <a:rPr lang="sk-SK" dirty="0" smtClean="0"/>
              <a:t>:	</a:t>
            </a:r>
            <a:r>
              <a:rPr lang="sk-SK" b="1" dirty="0" err="1" smtClean="0"/>
              <a:t>buttonClick</a:t>
            </a:r>
            <a:r>
              <a:rPr lang="sk-SK" b="1" dirty="0" smtClean="0"/>
              <a:t>()</a:t>
            </a:r>
            <a:endParaRPr lang="sk-SK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90235" y="3845990"/>
            <a:ext cx="2915956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blika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buttonClick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blika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!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blika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changeLed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blika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.revert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sk-SK" alt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72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Štruktúra projektu</a:t>
            </a:r>
            <a:endParaRPr lang="sk-SK" dirty="0"/>
          </a:p>
        </p:txBody>
      </p:sp>
      <p:grpSp>
        <p:nvGrpSpPr>
          <p:cNvPr id="72" name="RibbonApplication"/>
          <p:cNvGrpSpPr/>
          <p:nvPr>
            <p:custDataLst>
              <p:custData r:id="rId1"/>
            </p:custDataLst>
          </p:nvPr>
        </p:nvGrpSpPr>
        <p:grpSpPr>
          <a:xfrm>
            <a:off x="822960" y="1899139"/>
            <a:ext cx="7543800" cy="4246685"/>
            <a:chOff x="0" y="0"/>
            <a:chExt cx="9144000" cy="6858000"/>
          </a:xfrm>
        </p:grpSpPr>
        <p:grpSp>
          <p:nvGrpSpPr>
            <p:cNvPr id="73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81" name="Group 10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89" name="Rectangle 18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90" name="Rectangle 19"/>
                <p:cNvSpPr/>
                <p:nvPr/>
              </p:nvSpPr>
              <p:spPr>
                <a:xfrm>
                  <a:off x="76200" y="697735"/>
                  <a:ext cx="8991600" cy="6049481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91" name="WindowTitle"/>
                <p:cNvSpPr txBox="1"/>
                <p:nvPr/>
              </p:nvSpPr>
              <p:spPr>
                <a:xfrm>
                  <a:off x="272875" y="65818"/>
                  <a:ext cx="86081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Window title</a:t>
                  </a:r>
                </a:p>
              </p:txBody>
            </p:sp>
          </p:grpSp>
          <p:grpSp>
            <p:nvGrpSpPr>
              <p:cNvPr id="82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8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8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8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83" name="Oval 12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4" name="Group 3"/>
            <p:cNvGrpSpPr/>
            <p:nvPr/>
          </p:nvGrpSpPr>
          <p:grpSpPr>
            <a:xfrm>
              <a:off x="73271" y="309482"/>
              <a:ext cx="8991600" cy="1203415"/>
              <a:chOff x="75085" y="380998"/>
              <a:chExt cx="8991600" cy="1203415"/>
            </a:xfrm>
          </p:grpSpPr>
          <p:sp>
            <p:nvSpPr>
              <p:cNvPr id="75" name="Container"/>
              <p:cNvSpPr/>
              <p:nvPr/>
            </p:nvSpPr>
            <p:spPr>
              <a:xfrm>
                <a:off x="75085" y="600456"/>
                <a:ext cx="8991600" cy="983957"/>
              </a:xfrm>
              <a:prstGeom prst="rect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95000">
                    <a:sysClr val="window" lastClr="FFFFFF">
                      <a:shade val="100000"/>
                      <a:satMod val="115000"/>
                    </a:sysClr>
                  </a:gs>
                </a:gsLst>
                <a:lin ang="16200000" scaled="1"/>
              </a:gra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6" name="Active"/>
              <p:cNvSpPr txBox="1"/>
              <p:nvPr/>
            </p:nvSpPr>
            <p:spPr>
              <a:xfrm>
                <a:off x="80211" y="380998"/>
                <a:ext cx="712055" cy="388254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18288" rIns="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File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7" name="Active"/>
              <p:cNvSpPr txBox="1"/>
              <p:nvPr/>
            </p:nvSpPr>
            <p:spPr>
              <a:xfrm>
                <a:off x="1788497" y="381000"/>
                <a:ext cx="7278188" cy="388254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182880" tIns="18288" rIns="0" rtlCol="0">
                <a:no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Insert      View      Format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78" name="Group 7"/>
              <p:cNvGrpSpPr/>
              <p:nvPr/>
            </p:nvGrpSpPr>
            <p:grpSpPr>
              <a:xfrm>
                <a:off x="786106" y="381000"/>
                <a:ext cx="1002391" cy="388252"/>
                <a:chOff x="787221" y="2907875"/>
                <a:chExt cx="1002391" cy="388252"/>
              </a:xfrm>
            </p:grpSpPr>
            <p:sp>
              <p:nvSpPr>
                <p:cNvPr id="80" name="TabLine"/>
                <p:cNvSpPr/>
                <p:nvPr/>
              </p:nvSpPr>
              <p:spPr>
                <a:xfrm>
                  <a:off x="850676" y="3127331"/>
                  <a:ext cx="928768" cy="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Active"/>
                <p:cNvSpPr txBox="1"/>
                <p:nvPr/>
              </p:nvSpPr>
              <p:spPr>
                <a:xfrm>
                  <a:off x="787221" y="2907875"/>
                  <a:ext cx="1002391" cy="388252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wrap="none" lIns="45720" tIns="18288" rIns="0" rtlCol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Home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grpSp>
        <p:nvGrpSpPr>
          <p:cNvPr id="92" name="TreeList"/>
          <p:cNvGrpSpPr/>
          <p:nvPr>
            <p:custDataLst>
              <p:custData r:id="rId2"/>
            </p:custDataLst>
          </p:nvPr>
        </p:nvGrpSpPr>
        <p:grpSpPr>
          <a:xfrm>
            <a:off x="1102126" y="3085309"/>
            <a:ext cx="2992410" cy="1354806"/>
            <a:chOff x="3970939" y="2537232"/>
            <a:chExt cx="1487737" cy="673569"/>
          </a:xfrm>
        </p:grpSpPr>
        <p:grpSp>
          <p:nvGrpSpPr>
            <p:cNvPr id="94" name="Group 3"/>
            <p:cNvGrpSpPr/>
            <p:nvPr/>
          </p:nvGrpSpPr>
          <p:grpSpPr>
            <a:xfrm>
              <a:off x="3970939" y="2537232"/>
              <a:ext cx="1040170" cy="187693"/>
              <a:chOff x="1931570" y="4380241"/>
              <a:chExt cx="1040170" cy="187693"/>
            </a:xfrm>
          </p:grpSpPr>
          <p:sp>
            <p:nvSpPr>
              <p:cNvPr id="113" name="Text1"/>
              <p:cNvSpPr txBox="1"/>
              <p:nvPr/>
            </p:nvSpPr>
            <p:spPr>
              <a:xfrm>
                <a:off x="2126319" y="4383212"/>
                <a:ext cx="845421" cy="183621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sk-SK" sz="24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BlinkTimer</a:t>
                </a:r>
                <a:endPara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Icon1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4"/>
            <p:cNvGrpSpPr/>
            <p:nvPr/>
          </p:nvGrpSpPr>
          <p:grpSpPr>
            <a:xfrm>
              <a:off x="4158632" y="2778432"/>
              <a:ext cx="1300044" cy="187693"/>
              <a:chOff x="1931570" y="4380241"/>
              <a:chExt cx="1300044" cy="187693"/>
            </a:xfrm>
          </p:grpSpPr>
          <p:sp>
            <p:nvSpPr>
              <p:cNvPr id="111" name="Text2"/>
              <p:cNvSpPr txBox="1"/>
              <p:nvPr/>
            </p:nvSpPr>
            <p:spPr>
              <a:xfrm>
                <a:off x="2126319" y="4383212"/>
                <a:ext cx="1105295" cy="183621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sk-SK" sz="24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BlinkTimer.xml</a:t>
                </a:r>
                <a:endPara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Icon2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96" name="Group 5"/>
            <p:cNvGrpSpPr/>
            <p:nvPr/>
          </p:nvGrpSpPr>
          <p:grpSpPr>
            <a:xfrm>
              <a:off x="4166186" y="3023108"/>
              <a:ext cx="1275338" cy="187693"/>
              <a:chOff x="1744375" y="4378727"/>
              <a:chExt cx="1275338" cy="187693"/>
            </a:xfrm>
          </p:grpSpPr>
          <p:sp>
            <p:nvSpPr>
              <p:cNvPr id="109" name="Text3"/>
              <p:cNvSpPr txBox="1"/>
              <p:nvPr/>
            </p:nvSpPr>
            <p:spPr>
              <a:xfrm>
                <a:off x="1939124" y="4381698"/>
                <a:ext cx="1080589" cy="183621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sk-SK" sz="24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BlinkTimer.ino</a:t>
                </a:r>
                <a:endPara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Icon3"/>
              <p:cNvSpPr/>
              <p:nvPr/>
            </p:nvSpPr>
            <p:spPr>
              <a:xfrm>
                <a:off x="1744375" y="4378727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5" name="Obdĺžniková bublina 114"/>
          <p:cNvSpPr/>
          <p:nvPr/>
        </p:nvSpPr>
        <p:spPr>
          <a:xfrm>
            <a:off x="4862785" y="3109704"/>
            <a:ext cx="2760146" cy="457200"/>
          </a:xfrm>
          <a:prstGeom prst="wedgeRectCallout">
            <a:avLst>
              <a:gd name="adj1" fmla="val -81266"/>
              <a:gd name="adj2" fmla="val 875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6" name="BlokTextu 115"/>
          <p:cNvSpPr txBox="1"/>
          <p:nvPr/>
        </p:nvSpPr>
        <p:spPr>
          <a:xfrm>
            <a:off x="4920296" y="3153638"/>
            <a:ext cx="28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Definovanie komponentov</a:t>
            </a:r>
          </a:p>
        </p:txBody>
      </p:sp>
      <p:sp>
        <p:nvSpPr>
          <p:cNvPr id="117" name="Obdĺžniková bublina 116"/>
          <p:cNvSpPr/>
          <p:nvPr/>
        </p:nvSpPr>
        <p:spPr>
          <a:xfrm>
            <a:off x="4920296" y="4818342"/>
            <a:ext cx="2760146" cy="457200"/>
          </a:xfrm>
          <a:prstGeom prst="wedgeRectCallout">
            <a:avLst>
              <a:gd name="adj1" fmla="val -83496"/>
              <a:gd name="adj2" fmla="val -16442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8" name="BlokTextu 117"/>
          <p:cNvSpPr txBox="1"/>
          <p:nvPr/>
        </p:nvSpPr>
        <p:spPr>
          <a:xfrm>
            <a:off x="4977807" y="4862276"/>
            <a:ext cx="28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C++ zdrojový kód</a:t>
            </a:r>
          </a:p>
        </p:txBody>
      </p:sp>
    </p:spTree>
    <p:extLst>
      <p:ext uri="{BB962C8B-B14F-4D97-AF65-F5344CB8AC3E}">
        <p14:creationId xmlns:p14="http://schemas.microsoft.com/office/powerpoint/2010/main" val="41898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BlinkTimer</a:t>
            </a:r>
            <a:r>
              <a:rPr lang="sk-SK" dirty="0"/>
              <a:t>.</a:t>
            </a:r>
            <a:r>
              <a:rPr lang="sk-SK" dirty="0" smtClean="0"/>
              <a:t>xml</a:t>
            </a:r>
            <a:endParaRPr lang="sk-SK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6099" y="1839171"/>
            <a:ext cx="8553215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sk-SK" altLang="sk-SK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sk-SK" altLang="sk-SK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sk-SK" altLang="sk-SK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sk-SK" altLang="sk-SK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sk-SK" altLang="sk-SK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 </a:t>
            </a:r>
            <a:r>
              <a:rPr kumimoji="0" lang="sk-SK" altLang="sk-SK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standalone</a:t>
            </a:r>
            <a:r>
              <a:rPr kumimoji="0" lang="sk-SK" altLang="sk-SK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="no"</a:t>
            </a:r>
            <a:r>
              <a:rPr kumimoji="0" lang="sk-SK" altLang="sk-SK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sk-SK" altLang="sk-SK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sk-SK" altLang="sk-SK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sk-SK" altLang="sk-SK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platform</a:t>
            </a:r>
            <a:r>
              <a:rPr kumimoji="0" lang="sk-SK" altLang="sk-SK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sk-SK" altLang="sk-SK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ArduinoUno</a:t>
            </a:r>
            <a:r>
              <a:rPr kumimoji="0" lang="sk-SK" altLang="sk-SK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sk-SK" altLang="sk-SK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</a:t>
            </a: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sk-SK" altLang="sk-SK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kumimoji="0" lang="sk-SK" altLang="sk-SK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sk-SK" altLang="sk-SK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blinkTimer</a:t>
            </a: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sk-SK" altLang="sk-SK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kumimoji="0" lang="sk-SK" altLang="sk-SK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sk-SK" altLang="sk-SK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acp.common.timer</a:t>
            </a: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sk-SK" altLang="sk-SK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kumimoji="0" lang="sk-SK" altLang="sk-SK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sk-SK" altLang="sk-SK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kumimoji="0" lang="sk-SK" altLang="sk-SK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sk-SK" altLang="sk-SK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sk-SK" altLang="sk-SK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kumimoji="0" lang="sk-SK" altLang="sk-SK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sk-SK" altLang="sk-SK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sk-SK" altLang="sk-SK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sk-SK" altLang="sk-SK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kumimoji="0" lang="sk-SK" altLang="sk-SK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sk-SK" altLang="sk-SK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="Interval"</a:t>
            </a: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&gt;1000&lt;/</a:t>
            </a:r>
            <a:r>
              <a:rPr kumimoji="0" lang="sk-SK" altLang="sk-SK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kumimoji="0" lang="sk-SK" altLang="sk-SK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kumimoji="0" lang="sk-SK" altLang="sk-SK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</a:t>
            </a: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sk-SK" altLang="sk-SK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sk-SK" altLang="sk-SK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sk-SK" altLang="sk-SK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sk-SK" altLang="sk-SK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OnTick</a:t>
            </a:r>
            <a:r>
              <a:rPr kumimoji="0" lang="sk-SK" altLang="sk-SK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sk-SK" altLang="sk-SK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onBlink</a:t>
            </a: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sk-SK" altLang="sk-SK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kumimoji="0" lang="sk-SK" altLang="sk-SK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</a:t>
            </a: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sk-SK" altLang="sk-SK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kumimoji="0" lang="sk-SK" altLang="sk-SK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</a:t>
            </a: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sk-SK" altLang="sk-SK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</a:t>
            </a: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&gt;...&lt;/</a:t>
            </a:r>
            <a:r>
              <a:rPr kumimoji="0" lang="sk-SK" altLang="sk-SK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</a:t>
            </a: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sk-SK" altLang="sk-SK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sk-SK" altLang="sk-SK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9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BlinkTimer.ino</a:t>
            </a:r>
            <a:endParaRPr lang="sk-SK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22960" y="1948981"/>
            <a:ext cx="8321041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</a:t>
            </a:r>
            <a:b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sk-SK" altLang="sk-SK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Includes</a:t>
            </a: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kumimoji="0" lang="sk-SK" altLang="sk-SK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sketch</a:t>
            </a: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sk-SK" altLang="sk-SK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including</a:t>
            </a: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sk-SK" altLang="sk-SK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Blink.h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</a:t>
            </a:r>
            <a:b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</a:t>
            </a:r>
            <a:b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sk-SK" altLang="sk-SK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sk-SK" altLang="sk-SK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sk-SK" altLang="sk-SK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blinkTimer</a:t>
            </a: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sk-SK" altLang="sk-SK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acp.common.timer</a:t>
            </a: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sk-SK" altLang="sk-SK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</a:t>
            </a: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sk-SK" altLang="sk-SK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acp.common.switch</a:t>
            </a: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</a:t>
            </a:r>
            <a:b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</a:t>
            </a:r>
            <a:b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sk-SK" altLang="sk-SK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blinkTimer.OnTick</a:t>
            </a: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onBlink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led.revert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sk-SK" alt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1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a">
  <a:themeElements>
    <a:clrScheme name="Retrospektí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FACB87B0-BEC7-4F1E-AD0E-EC15B46EC60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D18BC9F-1E13-43CF-A7DC-704402CA948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441</TotalTime>
  <Words>314</Words>
  <Application>Microsoft Office PowerPoint</Application>
  <PresentationFormat>Prezentácia na obrazovke (4:3)</PresentationFormat>
  <Paragraphs>91</Paragraphs>
  <Slides>15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Segoe UI</vt:lpstr>
      <vt:lpstr>Retrospektíva</vt:lpstr>
      <vt:lpstr>Komponentovo orientované a udalosťami riadené programovanie Arduino zariadení</vt:lpstr>
      <vt:lpstr>Motivácia</vt:lpstr>
      <vt:lpstr>Demo projekt</vt:lpstr>
      <vt:lpstr>Demo projekt</vt:lpstr>
      <vt:lpstr>Prezentácia programu PowerPoint</vt:lpstr>
      <vt:lpstr>Náš spôsob - komponenty</vt:lpstr>
      <vt:lpstr>Štruktúra projektu</vt:lpstr>
      <vt:lpstr>BlinkTimer.xml</vt:lpstr>
      <vt:lpstr>BlinkTimer.ino</vt:lpstr>
      <vt:lpstr>IDE Editor</vt:lpstr>
      <vt:lpstr>IDE Editor - zlepšenie</vt:lpstr>
      <vt:lpstr>Ciele práce</vt:lpstr>
      <vt:lpstr>Ciele práce</vt:lpstr>
      <vt:lpstr>Literatúra</vt:lpstr>
      <vt:lpstr>Ďakujem za pozornosť!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Komponentovo orientované a udalosťami riadené programovanie Arduino zariadení.</dc:title>
  <dc:creator>patrik fm</dc:creator>
  <cp:lastModifiedBy>patrik fm</cp:lastModifiedBy>
  <cp:revision>32</cp:revision>
  <dcterms:created xsi:type="dcterms:W3CDTF">2016-11-17T17:35:13Z</dcterms:created>
  <dcterms:modified xsi:type="dcterms:W3CDTF">2017-12-13T13:13:49Z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