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66" r:id="rId3"/>
    <p:sldId id="259" r:id="rId4"/>
    <p:sldId id="269" r:id="rId5"/>
    <p:sldId id="260" r:id="rId6"/>
    <p:sldId id="267" r:id="rId7"/>
    <p:sldId id="274" r:id="rId8"/>
    <p:sldId id="275" r:id="rId9"/>
    <p:sldId id="265" r:id="rId10"/>
    <p:sldId id="268" r:id="rId11"/>
    <p:sldId id="261" r:id="rId12"/>
    <p:sldId id="276" r:id="rId13"/>
    <p:sldId id="273" r:id="rId14"/>
    <p:sldId id="257" r:id="rId15"/>
    <p:sldId id="270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k fm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Štýl s motívom 2 - zvýrazneni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2" y="1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BC873-594E-428D-B555-A2FF5C533890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D0391-8265-4269-93B7-356634E1ADB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338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89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646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D0391-8265-4269-93B7-356634E1ADBE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15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35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0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48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11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11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245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09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96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5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7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0B05AF-427F-4A9B-9C35-E082EAC8C421}" type="datetimeFigureOut">
              <a:rPr lang="sk-SK" smtClean="0"/>
              <a:t>27. 09. 2017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A0234C-009F-4D78-AED9-39025785CD0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3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Komponentovo orientované a udalosťami riadené programovanie </a:t>
            </a:r>
            <a:r>
              <a:rPr lang="sk-SK" sz="4000" dirty="0" err="1" smtClean="0"/>
              <a:t>Arduino</a:t>
            </a:r>
            <a:r>
              <a:rPr lang="sk-SK" sz="4000" dirty="0" smtClean="0"/>
              <a:t> zariadení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Autor: </a:t>
            </a:r>
            <a:r>
              <a:rPr lang="sk-SK" b="1" dirty="0" smtClean="0"/>
              <a:t>Patrik Pekarčík</a:t>
            </a:r>
          </a:p>
          <a:p>
            <a:r>
              <a:rPr lang="sk-SK" dirty="0" smtClean="0"/>
              <a:t>Vedúci: </a:t>
            </a:r>
            <a:r>
              <a:rPr lang="sk-SK" b="1" dirty="0"/>
              <a:t>RNDr. František </a:t>
            </a:r>
            <a:r>
              <a:rPr lang="sk-SK" b="1" dirty="0" err="1"/>
              <a:t>Galčík</a:t>
            </a:r>
            <a:r>
              <a:rPr lang="sk-SK" b="1" dirty="0"/>
              <a:t>, PhD</a:t>
            </a:r>
            <a:r>
              <a:rPr lang="sk-SK" b="1" dirty="0" smtClean="0"/>
              <a:t>.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36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83678" y="695589"/>
            <a:ext cx="6295292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FooPanel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btn.addActionListener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actionPerformed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clicked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bdĺžniková bublina 2"/>
          <p:cNvSpPr/>
          <p:nvPr/>
        </p:nvSpPr>
        <p:spPr>
          <a:xfrm>
            <a:off x="4475285" y="1415562"/>
            <a:ext cx="1301261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4490183" y="1459524"/>
            <a:ext cx="12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Komponent</a:t>
            </a:r>
            <a:endParaRPr lang="sk-SK" dirty="0"/>
          </a:p>
        </p:txBody>
      </p:sp>
      <p:sp>
        <p:nvSpPr>
          <p:cNvPr id="6" name="Obdĺžniková bublina 5"/>
          <p:cNvSpPr/>
          <p:nvPr/>
        </p:nvSpPr>
        <p:spPr>
          <a:xfrm>
            <a:off x="3414347" y="3216631"/>
            <a:ext cx="2124807" cy="457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429245" y="3260593"/>
            <a:ext cx="210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Spracovanie udalosti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67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Naša vízia - komponenty</a:t>
            </a:r>
            <a:endParaRPr lang="sk-SK" dirty="0"/>
          </a:p>
        </p:txBody>
      </p:sp>
      <p:sp>
        <p:nvSpPr>
          <p:cNvPr id="6" name="Obdĺžnik s dvoma protiľahlými odstrihnutými rohmi 5"/>
          <p:cNvSpPr/>
          <p:nvPr/>
        </p:nvSpPr>
        <p:spPr>
          <a:xfrm>
            <a:off x="685797" y="1964592"/>
            <a:ext cx="2335166" cy="2087945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852850" y="2074269"/>
            <a:ext cx="1463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/>
              <a:t>Č</a:t>
            </a:r>
            <a:r>
              <a:rPr lang="sk-SK" sz="3000" b="1" dirty="0" smtClean="0"/>
              <a:t>asovač</a:t>
            </a:r>
            <a:endParaRPr lang="sk-SK" sz="3000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753291" y="2622528"/>
            <a:ext cx="2267672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Názov:	</a:t>
            </a:r>
            <a:r>
              <a:rPr lang="sk-SK" b="1" dirty="0" err="1" smtClean="0"/>
              <a:t>blinkTimer</a:t>
            </a:r>
            <a:endParaRPr lang="sk-SK" b="1" dirty="0" smtClean="0"/>
          </a:p>
          <a:p>
            <a:pPr>
              <a:lnSpc>
                <a:spcPct val="150000"/>
              </a:lnSpc>
            </a:pPr>
            <a:r>
              <a:rPr lang="sk-SK" dirty="0" smtClean="0"/>
              <a:t>Interval:	</a:t>
            </a:r>
            <a:r>
              <a:rPr lang="sk-SK" b="1" dirty="0" smtClean="0"/>
              <a:t>1000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OnTick</a:t>
            </a:r>
            <a:r>
              <a:rPr lang="sk-SK" dirty="0" smtClean="0"/>
              <a:t>:	</a:t>
            </a:r>
            <a:r>
              <a:rPr lang="sk-SK" b="1" dirty="0" err="1" smtClean="0"/>
              <a:t>changeLed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12" name="Obdĺžnik s dvoma protiľahlými odstrihnutými rohmi 11"/>
          <p:cNvSpPr/>
          <p:nvPr/>
        </p:nvSpPr>
        <p:spPr>
          <a:xfrm>
            <a:off x="896813" y="4197382"/>
            <a:ext cx="2335166" cy="1605540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1063865" y="4307058"/>
            <a:ext cx="1573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Prepínač</a:t>
            </a:r>
            <a:endParaRPr lang="sk-SK" sz="3000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964307" y="4855317"/>
            <a:ext cx="140294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led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13</a:t>
            </a:r>
            <a:endParaRPr lang="sk-SK" b="1" dirty="0"/>
          </a:p>
        </p:txBody>
      </p:sp>
      <p:sp>
        <p:nvSpPr>
          <p:cNvPr id="16" name="Obdĺžnik s dvoma protiľahlými odstrihnutými rohmi 15"/>
          <p:cNvSpPr/>
          <p:nvPr/>
        </p:nvSpPr>
        <p:spPr>
          <a:xfrm>
            <a:off x="3188016" y="2183944"/>
            <a:ext cx="2335166" cy="2087946"/>
          </a:xfrm>
          <a:prstGeom prst="snip2DiagRect">
            <a:avLst>
              <a:gd name="adj1" fmla="val 0"/>
              <a:gd name="adj2" fmla="val 908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3306786" y="2293621"/>
            <a:ext cx="1422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000" b="1" dirty="0" smtClean="0"/>
              <a:t>Tlačidlo</a:t>
            </a:r>
            <a:endParaRPr lang="sk-SK" sz="30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3207227" y="2841880"/>
            <a:ext cx="234218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dirty="0"/>
              <a:t>Názov:	</a:t>
            </a:r>
            <a:r>
              <a:rPr lang="sk-SK" b="1" dirty="0" err="1" smtClean="0"/>
              <a:t>button</a:t>
            </a:r>
            <a:endParaRPr lang="sk-SK" b="1" dirty="0"/>
          </a:p>
          <a:p>
            <a:pPr>
              <a:lnSpc>
                <a:spcPct val="150000"/>
              </a:lnSpc>
            </a:pPr>
            <a:r>
              <a:rPr lang="sk-SK" dirty="0" err="1"/>
              <a:t>Pin</a:t>
            </a:r>
            <a:r>
              <a:rPr lang="sk-SK" dirty="0"/>
              <a:t>:		</a:t>
            </a:r>
            <a:r>
              <a:rPr lang="sk-SK" b="1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sk-SK" dirty="0" err="1" smtClean="0"/>
              <a:t>OnClick</a:t>
            </a:r>
            <a:r>
              <a:rPr lang="sk-SK" dirty="0" smtClean="0"/>
              <a:t>:	</a:t>
            </a:r>
            <a:r>
              <a:rPr lang="sk-SK" b="1" dirty="0" err="1" smtClean="0"/>
              <a:t>buttonClick</a:t>
            </a:r>
            <a:r>
              <a:rPr lang="sk-SK" b="1" dirty="0" smtClean="0"/>
              <a:t>()</a:t>
            </a:r>
            <a:endParaRPr lang="sk-SK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90235" y="3845990"/>
            <a:ext cx="291595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buttonClick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!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changeLed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blika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.revert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už máme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0" y="1810566"/>
            <a:ext cx="7806837" cy="443279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371" y="4150309"/>
            <a:ext cx="2158146" cy="2093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59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Analýza </a:t>
            </a:r>
            <a:r>
              <a:rPr lang="sk-SK" sz="2400" dirty="0" smtClean="0"/>
              <a:t>alebo čomu sa budeme venovať</a:t>
            </a:r>
            <a:endParaRPr lang="sk-SK" sz="24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sz="2400" dirty="0" smtClean="0"/>
              <a:t> Plánovač úloh procesora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strike="sngStrike" dirty="0" smtClean="0"/>
              <a:t>Kompilátor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Analyzátor logiky programu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smtClean="0"/>
              <a:t>Implementovať komponenty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strike="sngStrike" dirty="0" smtClean="0"/>
              <a:t>GUI</a:t>
            </a:r>
            <a:endParaRPr lang="sk-SK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 err="1" smtClean="0"/>
              <a:t>Abstract</a:t>
            </a:r>
            <a:r>
              <a:rPr lang="sk-SK" sz="2400" dirty="0" smtClean="0"/>
              <a:t> syntax </a:t>
            </a:r>
            <a:r>
              <a:rPr lang="sk-SK" sz="2400" dirty="0" err="1" smtClean="0"/>
              <a:t>tree</a:t>
            </a:r>
            <a:r>
              <a:rPr lang="sk-SK" sz="2400" dirty="0" smtClean="0"/>
              <a:t> pre editor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34416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práce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</a:t>
            </a:r>
            <a:r>
              <a:rPr lang="sk-SK" sz="2800" dirty="0"/>
              <a:t>, analyzovať a porovnať existujúce prístupy, softvérové aplikácie a knižnice využívané pri programovaní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  <a:p>
            <a:pPr marL="457200" indent="-457200">
              <a:buFont typeface="+mj-lt"/>
              <a:buAutoNum type="arabicPeriod"/>
            </a:pPr>
            <a:r>
              <a:rPr lang="sk-SK" sz="2800" dirty="0" smtClean="0"/>
              <a:t>Preskúmať </a:t>
            </a:r>
            <a:r>
              <a:rPr lang="sk-SK" sz="2800" dirty="0"/>
              <a:t>a analyzovať možnosti komponentového a udalosťami riadeného programovania s ohľadom na hardvérové obmedzenia </a:t>
            </a:r>
            <a:r>
              <a:rPr lang="sk-SK" sz="2800" dirty="0" err="1"/>
              <a:t>Arduino</a:t>
            </a:r>
            <a:r>
              <a:rPr lang="sk-SK" sz="2800" dirty="0"/>
              <a:t> </a:t>
            </a:r>
            <a:r>
              <a:rPr lang="sk-SK" sz="2800" dirty="0" smtClean="0"/>
              <a:t>zariadení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366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Vychádzajúc z existujúcich </a:t>
            </a:r>
            <a:r>
              <a:rPr lang="sk-SK" sz="2800" dirty="0" err="1"/>
              <a:t>open-source</a:t>
            </a:r>
            <a:r>
              <a:rPr lang="sk-SK" sz="2800" dirty="0"/>
              <a:t> projektov a knižníc navrhnúť a implementovať </a:t>
            </a:r>
            <a:r>
              <a:rPr lang="sk-SK" sz="2800" dirty="0" err="1"/>
              <a:t>uživateľsky</a:t>
            </a:r>
            <a:r>
              <a:rPr lang="sk-SK" sz="2800" dirty="0"/>
              <a:t> prívetivé riešenie na jednoduché </a:t>
            </a:r>
            <a:r>
              <a:rPr lang="sk-SK" sz="2800" dirty="0" err="1"/>
              <a:t>komponentovo-orientované</a:t>
            </a:r>
            <a:r>
              <a:rPr lang="sk-SK" sz="2800" dirty="0"/>
              <a:t> a udalosťami riadené programovanie </a:t>
            </a:r>
            <a:r>
              <a:rPr lang="sk-SK" sz="2800" dirty="0" err="1"/>
              <a:t>Arduino</a:t>
            </a:r>
            <a:r>
              <a:rPr lang="sk-SK" sz="2800" dirty="0"/>
              <a:t> zariadení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sk-SK" sz="2800" dirty="0"/>
              <a:t>Implementovať vzorové komponenty využiteľné pri návrhu a implementácii </a:t>
            </a:r>
            <a:r>
              <a:rPr lang="sk-SK" sz="2800" dirty="0" err="1"/>
              <a:t>IoT</a:t>
            </a:r>
            <a:r>
              <a:rPr lang="sk-SK" sz="2800" dirty="0"/>
              <a:t> riešení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7009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Literatúra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Doukas</a:t>
            </a:r>
            <a:r>
              <a:rPr lang="sk-SK" dirty="0"/>
              <a:t>, C. (2012) </a:t>
            </a:r>
            <a:r>
              <a:rPr lang="sk-SK" b="1" dirty="0" err="1"/>
              <a:t>Building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dirty="0"/>
              <a:t>. </a:t>
            </a:r>
            <a:r>
              <a:rPr lang="sk-SK" dirty="0" err="1"/>
              <a:t>CreateSpace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, ISBN: 978-1470023430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smtClean="0"/>
              <a:t>Schwartz</a:t>
            </a:r>
            <a:r>
              <a:rPr lang="sk-SK" dirty="0"/>
              <a:t>, M. (2016) </a:t>
            </a:r>
            <a:r>
              <a:rPr lang="sk-SK" b="1" dirty="0"/>
              <a:t>Internet of </a:t>
            </a:r>
            <a:r>
              <a:rPr lang="sk-SK" b="1" dirty="0" err="1"/>
              <a:t>Things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Arduino</a:t>
            </a:r>
            <a:r>
              <a:rPr lang="sk-SK" b="1" dirty="0"/>
              <a:t> </a:t>
            </a:r>
            <a:r>
              <a:rPr lang="sk-SK" b="1" dirty="0" err="1"/>
              <a:t>Cookbook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ISBN: 978-1785286582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 smtClean="0"/>
              <a:t>Waher</a:t>
            </a:r>
            <a:r>
              <a:rPr lang="sk-SK" dirty="0"/>
              <a:t>, P. (2015) </a:t>
            </a:r>
            <a:r>
              <a:rPr lang="sk-SK" b="1" dirty="0" err="1"/>
              <a:t>Learning</a:t>
            </a:r>
            <a:r>
              <a:rPr lang="sk-SK" b="1" dirty="0"/>
              <a:t> Internet of </a:t>
            </a:r>
            <a:r>
              <a:rPr lang="sk-SK" b="1" dirty="0" err="1"/>
              <a:t>Things</a:t>
            </a:r>
            <a:r>
              <a:rPr lang="sk-SK" dirty="0"/>
              <a:t>. </a:t>
            </a:r>
            <a:r>
              <a:rPr lang="sk-SK" dirty="0" err="1"/>
              <a:t>Packt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, ISBN 978-1783553532.</a:t>
            </a:r>
          </a:p>
        </p:txBody>
      </p:sp>
    </p:spTree>
    <p:extLst>
      <p:ext uri="{BB962C8B-B14F-4D97-AF65-F5344CB8AC3E}">
        <p14:creationId xmlns:p14="http://schemas.microsoft.com/office/powerpoint/2010/main" val="108260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4888523" y="-1072662"/>
            <a:ext cx="5020408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50000" dirty="0" smtClean="0">
                <a:solidFill>
                  <a:srgbClr val="63A537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?</a:t>
            </a:r>
            <a:endParaRPr lang="sk-SK" sz="50000" dirty="0">
              <a:solidFill>
                <a:srgbClr val="63A537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69633"/>
          </a:xfrm>
        </p:spPr>
        <p:txBody>
          <a:bodyPr/>
          <a:lstStyle/>
          <a:p>
            <a:r>
              <a:rPr lang="sk-SK" dirty="0" smtClean="0"/>
              <a:t>Motivácia</a:t>
            </a:r>
            <a:endParaRPr lang="sk-SK" dirty="0"/>
          </a:p>
        </p:txBody>
      </p:sp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89020"/>
              </p:ext>
            </p:extLst>
          </p:nvPr>
        </p:nvGraphicFramePr>
        <p:xfrm>
          <a:off x="822960" y="1652951"/>
          <a:ext cx="7543800" cy="450840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79563">
                  <a:extLst>
                    <a:ext uri="{9D8B030D-6E8A-4147-A177-3AD203B41FA5}">
                      <a16:colId xmlns:a16="http://schemas.microsoft.com/office/drawing/2014/main" val="20472823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5227217"/>
                    </a:ext>
                  </a:extLst>
                </a:gridCol>
                <a:gridCol w="3021037">
                  <a:extLst>
                    <a:ext uri="{9D8B030D-6E8A-4147-A177-3AD203B41FA5}">
                      <a16:colId xmlns:a16="http://schemas.microsoft.com/office/drawing/2014/main" val="3165361554"/>
                    </a:ext>
                  </a:extLst>
                </a:gridCol>
              </a:tblGrid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Parametre</a:t>
                      </a:r>
                      <a:endParaRPr lang="sk-SK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Arduino</a:t>
                      </a:r>
                      <a:r>
                        <a:rPr lang="sk-SK" sz="1600" u="none" strike="noStrike" dirty="0">
                          <a:effectLst/>
                        </a:rPr>
                        <a:t> UNO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Arduino Nano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55596448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Microcontroller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ATmega328P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Atmel</a:t>
                      </a:r>
                      <a:r>
                        <a:rPr lang="sk-SK" sz="1600" u="none" strike="noStrike" dirty="0">
                          <a:effectLst/>
                        </a:rPr>
                        <a:t> ATmega168 or ATmega328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44355597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Operating Voltage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5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647423309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Input</a:t>
                      </a:r>
                      <a:r>
                        <a:rPr lang="sk-SK" sz="1600" u="none" strike="noStrike" dirty="0">
                          <a:effectLst/>
                        </a:rPr>
                        <a:t> </a:t>
                      </a:r>
                      <a:r>
                        <a:rPr lang="sk-SK" sz="1600" u="none" strike="noStrike" dirty="0" err="1">
                          <a:effectLst/>
                        </a:rPr>
                        <a:t>Voltage</a:t>
                      </a:r>
                      <a:r>
                        <a:rPr lang="sk-SK" sz="1600" u="none" strike="noStrike" dirty="0">
                          <a:effectLst/>
                        </a:rPr>
                        <a:t> (limit)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6-20V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6-20 V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7267843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Digital I/O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 (of which 6 provide PWM output)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1328294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Analog Input Pins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8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948294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Flash </a:t>
                      </a:r>
                      <a:r>
                        <a:rPr lang="sk-SK" sz="1600" u="none" strike="noStrike" dirty="0" err="1">
                          <a:effectLst/>
                        </a:rPr>
                        <a:t>Memory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600" u="none" strike="noStrike" dirty="0">
                          <a:effectLst/>
                        </a:rPr>
                        <a:t>(ATmega328P) of which 0.5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 KB </a:t>
                      </a:r>
                      <a:r>
                        <a:rPr lang="en-US" sz="1600" u="none" strike="noStrike" dirty="0">
                          <a:effectLst/>
                        </a:rPr>
                        <a:t>(ATmega168) or 32 KB (ATmega328) of which 2 KB used by bootloader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233837522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SRAM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2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(ATmega168) or 2 KB (ATmega328)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36558958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EEPROM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 KB (ATmega328P)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600" u="none" strike="noStrike" dirty="0">
                          <a:effectLst/>
                        </a:rPr>
                        <a:t>512 bytes (ATmega168) or 1 KB (ATmega328)</a:t>
                      </a:r>
                      <a:endParaRPr lang="nn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60759475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Clock Speed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 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16 MHz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750802187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 smtClean="0">
                          <a:effectLst/>
                        </a:rPr>
                        <a:t>Size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68.6 </a:t>
                      </a:r>
                      <a:r>
                        <a:rPr lang="sk-SK" sz="1600" u="none" strike="noStrike" dirty="0" smtClean="0">
                          <a:effectLst/>
                        </a:rPr>
                        <a:t>mm * 53.4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45 </a:t>
                      </a:r>
                      <a:r>
                        <a:rPr lang="sk-SK" sz="1600" u="none" strike="noStrike" dirty="0" smtClean="0">
                          <a:effectLst/>
                        </a:rPr>
                        <a:t>mm * 18</a:t>
                      </a:r>
                      <a:r>
                        <a:rPr lang="sk-SK" sz="1600" u="none" strike="noStrike" baseline="0" dirty="0" smtClean="0">
                          <a:effectLst/>
                        </a:rPr>
                        <a:t> mm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1404649896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 err="1">
                          <a:effectLst/>
                        </a:rPr>
                        <a:t>Weight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>
                          <a:effectLst/>
                        </a:rPr>
                        <a:t>25 g</a:t>
                      </a:r>
                      <a:endParaRPr lang="sk-S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u="none" strike="noStrike" dirty="0">
                          <a:effectLst/>
                        </a:rPr>
                        <a:t>5 g</a:t>
                      </a:r>
                      <a:endParaRPr lang="sk-S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3637975113"/>
                  </a:ext>
                </a:extLst>
              </a:tr>
              <a:tr h="25387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sk-SK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$ 2.00</a:t>
                      </a:r>
                      <a:endParaRPr lang="sk-SK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$ 2.00</a:t>
                      </a:r>
                      <a:endParaRPr lang="sk-SK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5" marR="7235" marT="7235" marB="0" anchor="ctr"/>
                </a:tc>
                <a:extLst>
                  <a:ext uri="{0D108BD9-81ED-4DB2-BD59-A6C34878D82A}">
                    <a16:rowId xmlns:a16="http://schemas.microsoft.com/office/drawing/2014/main" val="2955753735"/>
                  </a:ext>
                </a:extLst>
              </a:tr>
            </a:tbl>
          </a:graphicData>
        </a:graphic>
      </p:graphicFrame>
      <p:pic>
        <p:nvPicPr>
          <p:cNvPr id="5" name="Picture 4" descr="http://www.iberobotics.com/shop/images/arduino1_rev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506" y="189890"/>
            <a:ext cx="1559740" cy="121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arduino.org/media/k2/galleries/82/A000005-Arduino-Nano-2tr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3515" r="5845" b="11965"/>
          <a:stretch/>
        </p:blipFill>
        <p:spPr bwMode="auto">
          <a:xfrm>
            <a:off x="5968919" y="388063"/>
            <a:ext cx="1364036" cy="82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2"/>
          <a:srcRect l="22916" t="23148" r="35521" b="23148"/>
          <a:stretch/>
        </p:blipFill>
        <p:spPr>
          <a:xfrm>
            <a:off x="1365739" y="2092853"/>
            <a:ext cx="5676900" cy="4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projekt</a:t>
            </a:r>
            <a:endParaRPr lang="sk-SK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5608" y="1799888"/>
            <a:ext cx="604031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INPUT);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sk-SK" altLang="sk-SK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Problém?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22957" y="1845734"/>
            <a:ext cx="7543801" cy="4023360"/>
          </a:xfrm>
        </p:spPr>
        <p:txBody>
          <a:bodyPr/>
          <a:lstStyle/>
          <a:p>
            <a:r>
              <a:rPr lang="sk-SK" dirty="0" smtClean="0"/>
              <a:t>Po stlačení tlačidla sa nič nedeje!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b="1" dirty="0" smtClean="0"/>
          </a:p>
          <a:p>
            <a:pPr marL="0" indent="0">
              <a:buNone/>
            </a:pPr>
            <a:endParaRPr lang="sk-SK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sk-SK" b="1" dirty="0" err="1" smtClean="0">
                <a:solidFill>
                  <a:srgbClr val="FF0000"/>
                </a:solidFill>
              </a:rPr>
              <a:t>delay</a:t>
            </a:r>
            <a:r>
              <a:rPr lang="sk-SK" b="1" dirty="0" smtClean="0">
                <a:solidFill>
                  <a:srgbClr val="FF0000"/>
                </a:solidFill>
              </a:rPr>
              <a:t>(1000)</a:t>
            </a:r>
            <a:br>
              <a:rPr lang="sk-SK" b="1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program je uspatý na 1 sekundu a neprijíma žiadne stlačenia.</a:t>
            </a:r>
          </a:p>
          <a:p>
            <a:endParaRPr lang="sk-SK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010" y="2222088"/>
            <a:ext cx="7209693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altLang="sk-SK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k-SK" altLang="sk-SK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HIGH) {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buttonState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sk-SK" altLang="sk-SK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dĺžnik 4"/>
          <p:cNvSpPr/>
          <p:nvPr/>
        </p:nvSpPr>
        <p:spPr>
          <a:xfrm rot="20545833">
            <a:off x="553355" y="1207824"/>
            <a:ext cx="7879030" cy="33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 rot="20545833">
            <a:off x="152063" y="696905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 smtClean="0">
                <a:solidFill>
                  <a:schemeClr val="bg1"/>
                </a:solidFill>
              </a:rPr>
              <a:t>Máme riešenie (</a:t>
            </a:r>
            <a:r>
              <a:rPr lang="sk-SK" dirty="0" err="1" smtClean="0">
                <a:solidFill>
                  <a:schemeClr val="bg1"/>
                </a:solidFill>
              </a:rPr>
              <a:t>millis</a:t>
            </a:r>
            <a:r>
              <a:rPr lang="sk-SK" dirty="0" smtClean="0">
                <a:solidFill>
                  <a:schemeClr val="bg1"/>
                </a:solidFill>
              </a:rPr>
              <a:t>)</a:t>
            </a:r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45"/>
          <a:stretch/>
        </p:blipFill>
        <p:spPr>
          <a:xfrm>
            <a:off x="878958" y="1846263"/>
            <a:ext cx="7500111" cy="4326764"/>
          </a:xfrm>
        </p:spPr>
      </p:pic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41" y="497619"/>
            <a:ext cx="2456344" cy="100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eveloper.android.com/studio/images/hero_image_studio_2-2_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817" y="19050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a">
  <a:themeElements>
    <a:clrScheme name="Retrospektí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340</Words>
  <Application>Microsoft Office PowerPoint</Application>
  <PresentationFormat>Prezentácia na obrazovke (4:3)</PresentationFormat>
  <Paragraphs>113</Paragraphs>
  <Slides>17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Open Sans Extrabold</vt:lpstr>
      <vt:lpstr>Retrospektíva</vt:lpstr>
      <vt:lpstr>Komponentovo orientované a udalosťami riadené programovanie Arduino zariadení</vt:lpstr>
      <vt:lpstr>Motivácia</vt:lpstr>
      <vt:lpstr>Demo projekt</vt:lpstr>
      <vt:lpstr>Demo projekt</vt:lpstr>
      <vt:lpstr>Problém?</vt:lpstr>
      <vt:lpstr>Problém?</vt:lpstr>
      <vt:lpstr>Problém?</vt:lpstr>
      <vt:lpstr>Prezentácia programu PowerPoint</vt:lpstr>
      <vt:lpstr>Prezentácia programu PowerPoint</vt:lpstr>
      <vt:lpstr>Prezentácia programu PowerPoint</vt:lpstr>
      <vt:lpstr>Naša vízia - komponenty</vt:lpstr>
      <vt:lpstr>Čo už máme</vt:lpstr>
      <vt:lpstr>Analýza alebo čomu sa budeme venovať</vt:lpstr>
      <vt:lpstr>Ciele práce</vt:lpstr>
      <vt:lpstr>Ciele práce</vt:lpstr>
      <vt:lpstr>Literatúra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Komponentovo orientované a udalosťami riadené programovanie Arduino zariadení.</dc:title>
  <dc:creator>patrik fm</dc:creator>
  <cp:lastModifiedBy>patrik fm</cp:lastModifiedBy>
  <cp:revision>27</cp:revision>
  <dcterms:created xsi:type="dcterms:W3CDTF">2016-11-17T17:35:13Z</dcterms:created>
  <dcterms:modified xsi:type="dcterms:W3CDTF">2017-09-27T12:54:43Z</dcterms:modified>
</cp:coreProperties>
</file>