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FAE9-194C-4790-A945-25BD67049D41}" type="datetimeFigureOut">
              <a:rPr lang="sk-SK" smtClean="0"/>
              <a:t>08. 04. 2018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6F66-F1B5-4734-A363-00C730D4AE4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23674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FAE9-194C-4790-A945-25BD67049D41}" type="datetimeFigureOut">
              <a:rPr lang="sk-SK" smtClean="0"/>
              <a:t>08. 04. 2018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6F66-F1B5-4734-A363-00C730D4AE4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54552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FAE9-194C-4790-A945-25BD67049D41}" type="datetimeFigureOut">
              <a:rPr lang="sk-SK" smtClean="0"/>
              <a:t>08. 04. 2018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6F66-F1B5-4734-A363-00C730D4AE4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01213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FAE9-194C-4790-A945-25BD67049D41}" type="datetimeFigureOut">
              <a:rPr lang="sk-SK" smtClean="0"/>
              <a:t>08. 04. 2018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6F66-F1B5-4734-A363-00C730D4AE4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45997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FAE9-194C-4790-A945-25BD67049D41}" type="datetimeFigureOut">
              <a:rPr lang="sk-SK" smtClean="0"/>
              <a:t>08. 04. 2018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6F66-F1B5-4734-A363-00C730D4AE4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71712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FAE9-194C-4790-A945-25BD67049D41}" type="datetimeFigureOut">
              <a:rPr lang="sk-SK" smtClean="0"/>
              <a:t>08. 04. 2018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6F66-F1B5-4734-A363-00C730D4AE4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15775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objekt pre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Zástupný objekt pre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objekt pre dá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FAE9-194C-4790-A945-25BD67049D41}" type="datetimeFigureOut">
              <a:rPr lang="sk-SK" smtClean="0"/>
              <a:t>08. 04. 2018</a:t>
            </a:fld>
            <a:endParaRPr lang="sk-SK"/>
          </a:p>
        </p:txBody>
      </p:sp>
      <p:sp>
        <p:nvSpPr>
          <p:cNvPr id="8" name="Zástupný objekt pre pät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6F66-F1B5-4734-A363-00C730D4AE4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53379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FAE9-194C-4790-A945-25BD67049D41}" type="datetimeFigureOut">
              <a:rPr lang="sk-SK" smtClean="0"/>
              <a:t>08. 04. 2018</a:t>
            </a:fld>
            <a:endParaRPr lang="sk-SK"/>
          </a:p>
        </p:txBody>
      </p:sp>
      <p:sp>
        <p:nvSpPr>
          <p:cNvPr id="4" name="Zástupný objekt pre pät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6F66-F1B5-4734-A363-00C730D4AE4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49492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FAE9-194C-4790-A945-25BD67049D41}" type="datetimeFigureOut">
              <a:rPr lang="sk-SK" smtClean="0"/>
              <a:t>08. 04. 2018</a:t>
            </a:fld>
            <a:endParaRPr lang="sk-SK"/>
          </a:p>
        </p:txBody>
      </p:sp>
      <p:sp>
        <p:nvSpPr>
          <p:cNvPr id="3" name="Zástupný objekt pre pät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6F66-F1B5-4734-A363-00C730D4AE4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2193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FAE9-194C-4790-A945-25BD67049D41}" type="datetimeFigureOut">
              <a:rPr lang="sk-SK" smtClean="0"/>
              <a:t>08. 04. 2018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6F66-F1B5-4734-A363-00C730D4AE4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85885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rázo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FAE9-194C-4790-A945-25BD67049D41}" type="datetimeFigureOut">
              <a:rPr lang="sk-SK" smtClean="0"/>
              <a:t>08. 04. 2018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6F66-F1B5-4734-A363-00C730D4AE4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22334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AFAE9-194C-4790-A945-25BD67049D41}" type="datetimeFigureOut">
              <a:rPr lang="sk-SK" smtClean="0"/>
              <a:t>08. 04. 2018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C6F66-F1B5-4734-A363-00C730D4AE4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85427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bdĺžnik 61"/>
          <p:cNvSpPr/>
          <p:nvPr/>
        </p:nvSpPr>
        <p:spPr>
          <a:xfrm>
            <a:off x="127000" y="142875"/>
            <a:ext cx="4667582" cy="2959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0" name="Vývojový diagram: preddefinovaný proces 9"/>
          <p:cNvSpPr/>
          <p:nvPr/>
        </p:nvSpPr>
        <p:spPr>
          <a:xfrm>
            <a:off x="2063850" y="1579681"/>
            <a:ext cx="789709" cy="645186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2" name="Kocka 11"/>
          <p:cNvSpPr/>
          <p:nvPr/>
        </p:nvSpPr>
        <p:spPr>
          <a:xfrm>
            <a:off x="3884339" y="1554767"/>
            <a:ext cx="590203" cy="641525"/>
          </a:xfrm>
          <a:prstGeom prst="cube">
            <a:avLst>
              <a:gd name="adj" fmla="val 78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3" name="BlokTextu 12"/>
          <p:cNvSpPr txBox="1"/>
          <p:nvPr/>
        </p:nvSpPr>
        <p:spPr>
          <a:xfrm>
            <a:off x="1843561" y="2366183"/>
            <a:ext cx="1230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Generátor</a:t>
            </a: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BlokTextu 13"/>
          <p:cNvSpPr txBox="1"/>
          <p:nvPr/>
        </p:nvSpPr>
        <p:spPr>
          <a:xfrm>
            <a:off x="3564297" y="2318558"/>
            <a:ext cx="1280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Arduino Knižnica</a:t>
            </a: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Vývojový diagram: preddefinovaný proces 14"/>
          <p:cNvSpPr/>
          <p:nvPr/>
        </p:nvSpPr>
        <p:spPr>
          <a:xfrm>
            <a:off x="5505322" y="1532056"/>
            <a:ext cx="789709" cy="645186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6" name="BlokTextu 15"/>
          <p:cNvSpPr txBox="1"/>
          <p:nvPr/>
        </p:nvSpPr>
        <p:spPr>
          <a:xfrm>
            <a:off x="5285033" y="2318558"/>
            <a:ext cx="1280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</a:p>
          <a:p>
            <a:pPr algn="ctr"/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Kompilátor</a:t>
            </a: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Kocka 16"/>
          <p:cNvSpPr/>
          <p:nvPr/>
        </p:nvSpPr>
        <p:spPr>
          <a:xfrm>
            <a:off x="7325812" y="1535717"/>
            <a:ext cx="538368" cy="585183"/>
          </a:xfrm>
          <a:prstGeom prst="cube">
            <a:avLst>
              <a:gd name="adj" fmla="val 99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8" name="BlokTextu 17"/>
          <p:cNvSpPr txBox="1"/>
          <p:nvPr/>
        </p:nvSpPr>
        <p:spPr>
          <a:xfrm>
            <a:off x="7005769" y="2318558"/>
            <a:ext cx="128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Executable</a:t>
            </a: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BlokTextu 19"/>
          <p:cNvSpPr txBox="1"/>
          <p:nvPr/>
        </p:nvSpPr>
        <p:spPr>
          <a:xfrm>
            <a:off x="8680451" y="2318558"/>
            <a:ext cx="1409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Spustenie na</a:t>
            </a:r>
          </a:p>
          <a:p>
            <a:pPr algn="ctr"/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zariadení</a:t>
            </a: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" name="Skupina 18"/>
          <p:cNvGrpSpPr/>
          <p:nvPr/>
        </p:nvGrpSpPr>
        <p:grpSpPr>
          <a:xfrm>
            <a:off x="247517" y="276686"/>
            <a:ext cx="1596044" cy="964276"/>
            <a:chOff x="407324" y="432261"/>
            <a:chExt cx="1596044" cy="964276"/>
          </a:xfrm>
        </p:grpSpPr>
        <p:grpSp>
          <p:nvGrpSpPr>
            <p:cNvPr id="9" name="Skupina 8"/>
            <p:cNvGrpSpPr/>
            <p:nvPr/>
          </p:nvGrpSpPr>
          <p:grpSpPr>
            <a:xfrm>
              <a:off x="407324" y="432261"/>
              <a:ext cx="1596044" cy="964276"/>
              <a:chOff x="482138" y="440574"/>
              <a:chExt cx="1596044" cy="964276"/>
            </a:xfrm>
          </p:grpSpPr>
          <p:sp>
            <p:nvSpPr>
              <p:cNvPr id="4" name="Obdĺžnik 3"/>
              <p:cNvSpPr/>
              <p:nvPr/>
            </p:nvSpPr>
            <p:spPr>
              <a:xfrm>
                <a:off x="482138" y="698269"/>
                <a:ext cx="1596044" cy="706581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5" name="Obdĺžnik 4"/>
              <p:cNvSpPr/>
              <p:nvPr/>
            </p:nvSpPr>
            <p:spPr>
              <a:xfrm>
                <a:off x="482139" y="440574"/>
                <a:ext cx="665018" cy="2576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k-SK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Projekt</a:t>
                </a:r>
                <a:endParaRPr lang="sk-SK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BlokTextu 5"/>
              <p:cNvSpPr txBox="1"/>
              <p:nvPr/>
            </p:nvSpPr>
            <p:spPr>
              <a:xfrm>
                <a:off x="691635" y="728394"/>
                <a:ext cx="1205715" cy="36933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sk-SK" dirty="0" err="1" smtClean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Projekt</a:t>
                </a:r>
                <a:r>
                  <a:rPr lang="sk-SK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.ino</a:t>
                </a:r>
                <a:endParaRPr lang="sk-SK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Obdĺžnik s jedným odstrihnutým a jedným zaobleným rohom 6"/>
              <p:cNvSpPr/>
              <p:nvPr/>
            </p:nvSpPr>
            <p:spPr>
              <a:xfrm>
                <a:off x="567505" y="826592"/>
                <a:ext cx="124130" cy="174568"/>
              </a:xfrm>
              <a:prstGeom prst="snip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8" name="Obdĺžnik s jedným odstrihnutým a jedným zaobleným rohom 7"/>
              <p:cNvSpPr/>
              <p:nvPr/>
            </p:nvSpPr>
            <p:spPr>
              <a:xfrm>
                <a:off x="567505" y="1099358"/>
                <a:ext cx="124130" cy="174568"/>
              </a:xfrm>
              <a:prstGeom prst="snip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</p:grpSp>
        <p:sp>
          <p:nvSpPr>
            <p:cNvPr id="21" name="BlokTextu 20"/>
            <p:cNvSpPr txBox="1"/>
            <p:nvPr/>
          </p:nvSpPr>
          <p:spPr>
            <a:xfrm>
              <a:off x="618311" y="996101"/>
              <a:ext cx="1268696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sk-SK" dirty="0" smtClean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Projekt</a:t>
              </a:r>
              <a:r>
                <a:rPr lang="sk-SK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.xml</a:t>
              </a:r>
              <a:endParaRPr lang="sk-SK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3" name="Zaoblená spojnica 22"/>
          <p:cNvCxnSpPr>
            <a:stCxn id="21" idx="3"/>
            <a:endCxn id="10" idx="0"/>
          </p:cNvCxnSpPr>
          <p:nvPr/>
        </p:nvCxnSpPr>
        <p:spPr>
          <a:xfrm>
            <a:off x="1727200" y="1025192"/>
            <a:ext cx="731505" cy="55448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Zaoblená spojnica 28"/>
          <p:cNvCxnSpPr>
            <a:stCxn id="10" idx="3"/>
            <a:endCxn id="12" idx="2"/>
          </p:cNvCxnSpPr>
          <p:nvPr/>
        </p:nvCxnSpPr>
        <p:spPr>
          <a:xfrm flipV="1">
            <a:off x="2853559" y="1898592"/>
            <a:ext cx="1030780" cy="368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Zaoblená spojnica 30"/>
          <p:cNvCxnSpPr>
            <a:stCxn id="12" idx="5"/>
            <a:endCxn id="15" idx="1"/>
          </p:cNvCxnSpPr>
          <p:nvPr/>
        </p:nvCxnSpPr>
        <p:spPr>
          <a:xfrm>
            <a:off x="4474542" y="1852467"/>
            <a:ext cx="1030780" cy="218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Zaoblená spojnica 32"/>
          <p:cNvCxnSpPr>
            <a:stCxn id="15" idx="3"/>
            <a:endCxn id="17" idx="2"/>
          </p:cNvCxnSpPr>
          <p:nvPr/>
        </p:nvCxnSpPr>
        <p:spPr>
          <a:xfrm>
            <a:off x="6295031" y="1854649"/>
            <a:ext cx="1030781" cy="4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Zaoblená spojnica 34"/>
          <p:cNvCxnSpPr>
            <a:stCxn id="17" idx="5"/>
            <a:endCxn id="1028" idx="1"/>
          </p:cNvCxnSpPr>
          <p:nvPr/>
        </p:nvCxnSpPr>
        <p:spPr>
          <a:xfrm flipV="1">
            <a:off x="7864180" y="1798126"/>
            <a:ext cx="1053007" cy="335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Zaoblená spojnica 36"/>
          <p:cNvCxnSpPr>
            <a:stCxn id="6" idx="3"/>
            <a:endCxn id="15" idx="0"/>
          </p:cNvCxnSpPr>
          <p:nvPr/>
        </p:nvCxnSpPr>
        <p:spPr>
          <a:xfrm>
            <a:off x="1662729" y="749172"/>
            <a:ext cx="4237448" cy="78288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3" name="BlokTextu 62"/>
          <p:cNvSpPr txBox="1"/>
          <p:nvPr/>
        </p:nvSpPr>
        <p:spPr>
          <a:xfrm>
            <a:off x="127000" y="2825792"/>
            <a:ext cx="1136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Naše rozšírenie</a:t>
            </a:r>
            <a:endParaRPr lang="sk-SK" sz="12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7" name="Ovál 1026"/>
          <p:cNvSpPr/>
          <p:nvPr/>
        </p:nvSpPr>
        <p:spPr>
          <a:xfrm>
            <a:off x="1033054" y="235915"/>
            <a:ext cx="211731" cy="21173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sk-SK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Ovál 67"/>
          <p:cNvSpPr/>
          <p:nvPr/>
        </p:nvSpPr>
        <p:spPr>
          <a:xfrm>
            <a:off x="2905392" y="1611339"/>
            <a:ext cx="211731" cy="21173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69" name="Ovál 68"/>
          <p:cNvSpPr/>
          <p:nvPr/>
        </p:nvSpPr>
        <p:spPr>
          <a:xfrm>
            <a:off x="4568487" y="1586396"/>
            <a:ext cx="211731" cy="21173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70" name="Ovál 69"/>
          <p:cNvSpPr/>
          <p:nvPr/>
        </p:nvSpPr>
        <p:spPr>
          <a:xfrm>
            <a:off x="6366869" y="1586395"/>
            <a:ext cx="211731" cy="21173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sk-SK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Ovál 70"/>
          <p:cNvSpPr/>
          <p:nvPr/>
        </p:nvSpPr>
        <p:spPr>
          <a:xfrm>
            <a:off x="7940942" y="1516559"/>
            <a:ext cx="211731" cy="21173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sk-SK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https://cdn.arduino.cc/homepage/images/what_is-boar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187" y="1495954"/>
            <a:ext cx="777518" cy="604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31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311400" y="330557"/>
            <a:ext cx="7061200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DefaultMutableTreeNode rootTreeNode, treeNode;</a:t>
            </a:r>
            <a:b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200" b="0" i="1" u="none" strike="noStrike" cap="none" normalizeH="0" baseline="0" noProof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Koreňový element stromu</a:t>
            </a:r>
            <a:br>
              <a:rPr kumimoji="0" lang="sk-SK" altLang="sk-SK" sz="1200" b="0" i="1" u="none" strike="noStrike" cap="none" normalizeH="0" baseline="0" noProof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rootTreeNode = </a:t>
            </a:r>
            <a:r>
              <a:rPr kumimoji="0" lang="sk-SK" altLang="sk-SK" sz="1200" b="1" i="0" u="none" strike="noStrike" cap="none" normalizeH="0" baseline="0" noProof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DefaultMutableTreeNode(</a:t>
            </a:r>
            <a:r>
              <a:rPr kumimoji="0" lang="sk-SK" altLang="sk-SK" sz="1200" b="1" i="0" u="none" strike="noStrike" cap="none" normalizeH="0" baseline="0" noProof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"Nástroje"</a:t>
            </a:r>
            <a: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sk-SK" altLang="sk-SK" sz="1200" b="1" i="0" u="none" strike="noStrike" cap="none" normalizeH="0" baseline="0" noProof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200" b="0" i="1" u="none" strike="noStrike" cap="none" normalizeH="0" baseline="0" noProof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Pridanie stromu elementov</a:t>
            </a:r>
            <a:br>
              <a:rPr kumimoji="0" lang="sk-SK" altLang="sk-SK" sz="1200" b="0" i="1" u="none" strike="noStrike" cap="none" normalizeH="0" baseline="0" noProof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treeNode = </a:t>
            </a:r>
            <a:r>
              <a:rPr kumimoji="0" lang="sk-SK" altLang="sk-SK" sz="1200" b="1" i="0" u="none" strike="noStrike" cap="none" normalizeH="0" baseline="0" noProof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DefaultMutableTreeNode(</a:t>
            </a:r>
            <a:r>
              <a:rPr kumimoji="0" lang="sk-SK" altLang="sk-SK" sz="1200" b="1" i="0" u="none" strike="noStrike" cap="none" normalizeH="0" baseline="0" noProof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"Priečinok 1"</a:t>
            </a:r>
            <a: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treeNode.add(</a:t>
            </a:r>
            <a:r>
              <a:rPr kumimoji="0" lang="sk-SK" altLang="sk-SK" sz="1200" b="1" i="0" u="none" strike="noStrike" cap="none" normalizeH="0" baseline="0" noProof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DefaultMutableTreeNode(</a:t>
            </a:r>
            <a:r>
              <a:rPr kumimoji="0" lang="sk-SK" altLang="sk-SK" sz="1200" b="1" i="0" u="none" strike="noStrike" cap="none" normalizeH="0" baseline="0" noProof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"Komponent 1.1"</a:t>
            </a:r>
            <a: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treeNode.add(</a:t>
            </a:r>
            <a:r>
              <a:rPr kumimoji="0" lang="sk-SK" altLang="sk-SK" sz="1200" b="1" i="0" u="none" strike="noStrike" cap="none" normalizeH="0" baseline="0" noProof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DefaultMutableTreeNode(</a:t>
            </a:r>
            <a:r>
              <a:rPr kumimoji="0" lang="sk-SK" altLang="sk-SK" sz="1200" b="1" i="0" u="none" strike="noStrike" cap="none" normalizeH="0" baseline="0" noProof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"Komponent 1.2"</a:t>
            </a:r>
            <a: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rootTreeNode.add(treeNode);</a:t>
            </a:r>
            <a:b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treeNode = </a:t>
            </a:r>
            <a:r>
              <a:rPr kumimoji="0" lang="sk-SK" altLang="sk-SK" sz="1200" b="1" i="0" u="none" strike="noStrike" cap="none" normalizeH="0" baseline="0" noProof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DefaultMutableTreeNode(</a:t>
            </a:r>
            <a:r>
              <a:rPr kumimoji="0" lang="sk-SK" altLang="sk-SK" sz="1200" b="1" i="0" u="none" strike="noStrike" cap="none" normalizeH="0" baseline="0" noProof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"Priečinok 2"</a:t>
            </a:r>
            <a: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treeNode.add(</a:t>
            </a:r>
            <a:r>
              <a:rPr kumimoji="0" lang="sk-SK" altLang="sk-SK" sz="1200" b="1" i="0" u="none" strike="noStrike" cap="none" normalizeH="0" baseline="0" noProof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DefaultMutableTreeNode(</a:t>
            </a:r>
            <a:r>
              <a:rPr kumimoji="0" lang="sk-SK" altLang="sk-SK" sz="1200" b="1" i="0" u="none" strike="noStrike" cap="none" normalizeH="0" baseline="0" noProof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"Komponent 2.1"</a:t>
            </a:r>
            <a: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treeNode.add(</a:t>
            </a:r>
            <a:r>
              <a:rPr kumimoji="0" lang="sk-SK" altLang="sk-SK" sz="1200" b="1" i="0" u="none" strike="noStrike" cap="none" normalizeH="0" baseline="0" noProof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DefaultMutableTreeNode(</a:t>
            </a:r>
            <a:r>
              <a:rPr kumimoji="0" lang="sk-SK" altLang="sk-SK" sz="1200" b="1" i="0" u="none" strike="noStrike" cap="none" normalizeH="0" baseline="0" noProof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"Komponent 2.2"</a:t>
            </a:r>
            <a: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treeNode.add(</a:t>
            </a:r>
            <a:r>
              <a:rPr kumimoji="0" lang="sk-SK" altLang="sk-SK" sz="1200" b="1" i="0" u="none" strike="noStrike" cap="none" normalizeH="0" baseline="0" noProof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DefaultMutableTreeNode(</a:t>
            </a:r>
            <a:r>
              <a:rPr kumimoji="0" lang="sk-SK" altLang="sk-SK" sz="1200" b="1" i="0" u="none" strike="noStrike" cap="none" normalizeH="0" baseline="0" noProof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"Komponent 2.3"</a:t>
            </a:r>
            <a: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rootTreeNode.add(treeNode);</a:t>
            </a:r>
            <a:b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200" b="0" i="1" u="none" strike="noStrike" cap="none" normalizeH="0" baseline="0" noProof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Vytvorenie modelu</a:t>
            </a:r>
            <a:br>
              <a:rPr kumimoji="0" lang="sk-SK" altLang="sk-SK" sz="1200" b="0" i="1" u="none" strike="noStrike" cap="none" normalizeH="0" baseline="0" noProof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TreeModel treeModel = </a:t>
            </a:r>
            <a:r>
              <a:rPr kumimoji="0" lang="sk-SK" altLang="sk-SK" sz="1200" b="1" i="0" u="none" strike="noStrike" cap="none" normalizeH="0" baseline="0" noProof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DefaultTreeModel(rootTreeNode);</a:t>
            </a:r>
            <a:b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200" b="0" i="1" u="none" strike="noStrike" cap="none" normalizeH="0" baseline="0" noProof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Grafický element stromu a vloženie do okna swing</a:t>
            </a:r>
            <a:br>
              <a:rPr kumimoji="0" lang="sk-SK" altLang="sk-SK" sz="1200" b="0" i="1" u="none" strike="noStrike" cap="none" normalizeH="0" baseline="0" noProof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JTree jTree = </a:t>
            </a:r>
            <a:r>
              <a:rPr kumimoji="0" lang="sk-SK" altLang="sk-SK" sz="1200" b="1" i="0" u="none" strike="noStrike" cap="none" normalizeH="0" baseline="0" noProof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JTree(treeModel);</a:t>
            </a:r>
            <a:b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add(jTree, BorderLayout.</a:t>
            </a:r>
            <a:r>
              <a:rPr kumimoji="0" lang="sk-SK" altLang="sk-SK" sz="1200" b="1" i="1" u="none" strike="noStrike" cap="none" normalizeH="0" baseline="0" noProof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CENTER</a:t>
            </a:r>
            <a: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sk-SK" altLang="sk-SK" sz="12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Obrázo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50" y="513266"/>
            <a:ext cx="1936750" cy="305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210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49811" y="127415"/>
            <a:ext cx="3454400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2000" b="1" i="0" u="none" strike="noStrike" cap="none" normalizeH="0" baseline="0" noProof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sk-SK" altLang="sk-SK" sz="20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 != </a:t>
            </a:r>
            <a:r>
              <a:rPr kumimoji="0" lang="sk-SK" altLang="sk-SK" sz="2000" b="0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sk-SK" altLang="sk-SK" sz="20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sk-SK" altLang="sk-SK" sz="20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20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k-SK" altLang="sk-SK" sz="2000" b="1" i="0" u="none" strike="noStrike" cap="none" normalizeH="0" baseline="0" noProof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sk-SK" altLang="sk-SK" sz="20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 &gt; b) {</a:t>
            </a:r>
            <a:br>
              <a:rPr kumimoji="0" lang="sk-SK" altLang="sk-SK" sz="20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20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sk-SK" altLang="sk-SK" sz="2000" b="1" i="0" u="none" strike="noStrike" cap="none" normalizeH="0" baseline="0" noProof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kumimoji="0" lang="sk-SK" altLang="sk-SK" sz="20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a - b;</a:t>
            </a:r>
            <a:br>
              <a:rPr kumimoji="0" lang="sk-SK" altLang="sk-SK" sz="20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20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kumimoji="0" lang="sk-SK" altLang="sk-SK" sz="2000" b="1" i="0" u="none" strike="noStrike" cap="none" normalizeH="0" baseline="0" noProof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sk-SK" altLang="sk-SK" sz="20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sk-SK" altLang="sk-SK" sz="20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20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sk-SK" altLang="sk-SK" sz="2000" b="1" i="0" u="none" strike="noStrike" cap="none" normalizeH="0" baseline="0" noProof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kumimoji="0" lang="sk-SK" altLang="sk-SK" sz="20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b - a;</a:t>
            </a:r>
            <a:br>
              <a:rPr kumimoji="0" lang="sk-SK" altLang="sk-SK" sz="20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20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sk-SK" altLang="sk-SK" sz="20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20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sk-SK" altLang="sk-SK" sz="20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2000" b="1" i="0" u="none" strike="noStrike" cap="none" normalizeH="0" baseline="0" noProof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sk-SK" altLang="sk-SK" sz="20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a;</a:t>
            </a:r>
            <a:endParaRPr kumimoji="0" lang="sk-SK" altLang="sk-SK" sz="20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9" name="Rovná spojnica 18"/>
          <p:cNvCxnSpPr>
            <a:stCxn id="4" idx="2"/>
          </p:cNvCxnSpPr>
          <p:nvPr/>
        </p:nvCxnSpPr>
        <p:spPr>
          <a:xfrm flipH="1">
            <a:off x="4210911" y="678071"/>
            <a:ext cx="1429806" cy="3346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Rovná spojnica 20"/>
          <p:cNvCxnSpPr>
            <a:stCxn id="4" idx="2"/>
            <a:endCxn id="6" idx="0"/>
          </p:cNvCxnSpPr>
          <p:nvPr/>
        </p:nvCxnSpPr>
        <p:spPr>
          <a:xfrm>
            <a:off x="5640717" y="678071"/>
            <a:ext cx="1299716" cy="3346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Rovná spojnica 22"/>
          <p:cNvCxnSpPr>
            <a:stCxn id="5" idx="2"/>
            <a:endCxn id="7" idx="0"/>
          </p:cNvCxnSpPr>
          <p:nvPr/>
        </p:nvCxnSpPr>
        <p:spPr>
          <a:xfrm flipH="1">
            <a:off x="3457989" y="1382014"/>
            <a:ext cx="752923" cy="5192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Rovná spojnica 24"/>
          <p:cNvCxnSpPr>
            <a:stCxn id="5" idx="2"/>
            <a:endCxn id="10" idx="0"/>
          </p:cNvCxnSpPr>
          <p:nvPr/>
        </p:nvCxnSpPr>
        <p:spPr>
          <a:xfrm>
            <a:off x="4210912" y="1382014"/>
            <a:ext cx="1512729" cy="5192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Rovná spojnica 26"/>
          <p:cNvCxnSpPr>
            <a:stCxn id="6" idx="2"/>
            <a:endCxn id="11" idx="0"/>
          </p:cNvCxnSpPr>
          <p:nvPr/>
        </p:nvCxnSpPr>
        <p:spPr>
          <a:xfrm>
            <a:off x="6940433" y="1382014"/>
            <a:ext cx="1185934" cy="5192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Rovná spojnica 28"/>
          <p:cNvCxnSpPr>
            <a:stCxn id="10" idx="2"/>
            <a:endCxn id="13" idx="0"/>
          </p:cNvCxnSpPr>
          <p:nvPr/>
        </p:nvCxnSpPr>
        <p:spPr>
          <a:xfrm flipH="1">
            <a:off x="4934980" y="2270623"/>
            <a:ext cx="788661" cy="7084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Rovná spojnica 30"/>
          <p:cNvCxnSpPr>
            <a:stCxn id="10" idx="2"/>
            <a:endCxn id="16" idx="0"/>
          </p:cNvCxnSpPr>
          <p:nvPr/>
        </p:nvCxnSpPr>
        <p:spPr>
          <a:xfrm>
            <a:off x="5723641" y="2270623"/>
            <a:ext cx="1069315" cy="7084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Rovná spojnica 32"/>
          <p:cNvCxnSpPr>
            <a:stCxn id="10" idx="2"/>
            <a:endCxn id="17" idx="0"/>
          </p:cNvCxnSpPr>
          <p:nvPr/>
        </p:nvCxnSpPr>
        <p:spPr>
          <a:xfrm>
            <a:off x="5723641" y="2270623"/>
            <a:ext cx="2727942" cy="7084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Rovná spojnica 34"/>
          <p:cNvCxnSpPr>
            <a:stCxn id="16" idx="2"/>
          </p:cNvCxnSpPr>
          <p:nvPr/>
        </p:nvCxnSpPr>
        <p:spPr>
          <a:xfrm>
            <a:off x="6792956" y="3348441"/>
            <a:ext cx="47617" cy="3198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Rovná spojnica 36"/>
          <p:cNvCxnSpPr>
            <a:stCxn id="17" idx="2"/>
          </p:cNvCxnSpPr>
          <p:nvPr/>
        </p:nvCxnSpPr>
        <p:spPr>
          <a:xfrm>
            <a:off x="8451583" y="3348441"/>
            <a:ext cx="126360" cy="2220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Rovná spojnica 38"/>
          <p:cNvCxnSpPr>
            <a:stCxn id="7" idx="2"/>
            <a:endCxn id="8" idx="0"/>
          </p:cNvCxnSpPr>
          <p:nvPr/>
        </p:nvCxnSpPr>
        <p:spPr>
          <a:xfrm flipH="1">
            <a:off x="1807467" y="2270623"/>
            <a:ext cx="1650522" cy="7465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Rovná spojnica 40"/>
          <p:cNvCxnSpPr>
            <a:stCxn id="7" idx="2"/>
            <a:endCxn id="9" idx="0"/>
          </p:cNvCxnSpPr>
          <p:nvPr/>
        </p:nvCxnSpPr>
        <p:spPr>
          <a:xfrm>
            <a:off x="3457989" y="2270623"/>
            <a:ext cx="0" cy="7465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Rovná spojnica 42"/>
          <p:cNvCxnSpPr>
            <a:stCxn id="13" idx="2"/>
            <a:endCxn id="14" idx="0"/>
          </p:cNvCxnSpPr>
          <p:nvPr/>
        </p:nvCxnSpPr>
        <p:spPr>
          <a:xfrm flipH="1">
            <a:off x="3938296" y="3348441"/>
            <a:ext cx="996684" cy="7084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Rovná spojnica 44"/>
          <p:cNvCxnSpPr>
            <a:stCxn id="13" idx="2"/>
            <a:endCxn id="15" idx="0"/>
          </p:cNvCxnSpPr>
          <p:nvPr/>
        </p:nvCxnSpPr>
        <p:spPr>
          <a:xfrm>
            <a:off x="4934980" y="3348441"/>
            <a:ext cx="669545" cy="7084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BlokTextu 3"/>
          <p:cNvSpPr txBox="1"/>
          <p:nvPr/>
        </p:nvSpPr>
        <p:spPr>
          <a:xfrm>
            <a:off x="5050972" y="308739"/>
            <a:ext cx="1179490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PROGRAM</a:t>
            </a:r>
          </a:p>
        </p:txBody>
      </p:sp>
      <p:sp>
        <p:nvSpPr>
          <p:cNvPr id="5" name="BlokTextu 4"/>
          <p:cNvSpPr txBox="1"/>
          <p:nvPr/>
        </p:nvSpPr>
        <p:spPr>
          <a:xfrm>
            <a:off x="3810000" y="1012682"/>
            <a:ext cx="801823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WHILE</a:t>
            </a:r>
          </a:p>
        </p:txBody>
      </p:sp>
      <p:sp>
        <p:nvSpPr>
          <p:cNvPr id="6" name="BlokTextu 5"/>
          <p:cNvSpPr txBox="1"/>
          <p:nvPr/>
        </p:nvSpPr>
        <p:spPr>
          <a:xfrm>
            <a:off x="6462577" y="1012682"/>
            <a:ext cx="955711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RETURN</a:t>
            </a:r>
          </a:p>
        </p:txBody>
      </p:sp>
      <p:sp>
        <p:nvSpPr>
          <p:cNvPr id="7" name="BlokTextu 6"/>
          <p:cNvSpPr txBox="1"/>
          <p:nvPr/>
        </p:nvSpPr>
        <p:spPr>
          <a:xfrm>
            <a:off x="2890590" y="1901291"/>
            <a:ext cx="1134798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COND (!=)</a:t>
            </a:r>
          </a:p>
        </p:txBody>
      </p:sp>
      <p:sp>
        <p:nvSpPr>
          <p:cNvPr id="8" name="BlokTextu 7"/>
          <p:cNvSpPr txBox="1"/>
          <p:nvPr/>
        </p:nvSpPr>
        <p:spPr>
          <a:xfrm>
            <a:off x="1099388" y="3017172"/>
            <a:ext cx="1416157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VARIABLE (A)</a:t>
            </a:r>
          </a:p>
        </p:txBody>
      </p:sp>
      <p:sp>
        <p:nvSpPr>
          <p:cNvPr id="9" name="BlokTextu 8"/>
          <p:cNvSpPr txBox="1"/>
          <p:nvPr/>
        </p:nvSpPr>
        <p:spPr>
          <a:xfrm>
            <a:off x="2890590" y="3017172"/>
            <a:ext cx="1134798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CONST (0)</a:t>
            </a:r>
          </a:p>
        </p:txBody>
      </p:sp>
      <p:sp>
        <p:nvSpPr>
          <p:cNvPr id="10" name="BlokTextu 9"/>
          <p:cNvSpPr txBox="1"/>
          <p:nvPr/>
        </p:nvSpPr>
        <p:spPr>
          <a:xfrm>
            <a:off x="5549555" y="1901291"/>
            <a:ext cx="348172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IF</a:t>
            </a:r>
          </a:p>
        </p:txBody>
      </p:sp>
      <p:sp>
        <p:nvSpPr>
          <p:cNvPr id="11" name="BlokTextu 10"/>
          <p:cNvSpPr txBox="1"/>
          <p:nvPr/>
        </p:nvSpPr>
        <p:spPr>
          <a:xfrm>
            <a:off x="7418288" y="1901291"/>
            <a:ext cx="1416157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VARIABLE (A)</a:t>
            </a:r>
          </a:p>
        </p:txBody>
      </p:sp>
      <p:sp>
        <p:nvSpPr>
          <p:cNvPr id="13" name="BlokTextu 12"/>
          <p:cNvSpPr txBox="1"/>
          <p:nvPr/>
        </p:nvSpPr>
        <p:spPr>
          <a:xfrm>
            <a:off x="4405251" y="2979109"/>
            <a:ext cx="1059457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COND (&gt;)</a:t>
            </a:r>
          </a:p>
        </p:txBody>
      </p:sp>
      <p:sp>
        <p:nvSpPr>
          <p:cNvPr id="14" name="BlokTextu 13"/>
          <p:cNvSpPr txBox="1"/>
          <p:nvPr/>
        </p:nvSpPr>
        <p:spPr>
          <a:xfrm>
            <a:off x="3230217" y="4056927"/>
            <a:ext cx="1416157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VARIABLE (A)</a:t>
            </a:r>
          </a:p>
        </p:txBody>
      </p:sp>
      <p:sp>
        <p:nvSpPr>
          <p:cNvPr id="15" name="BlokTextu 14"/>
          <p:cNvSpPr txBox="1"/>
          <p:nvPr/>
        </p:nvSpPr>
        <p:spPr>
          <a:xfrm>
            <a:off x="4900454" y="4056927"/>
            <a:ext cx="1408142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VARIABLE (B)</a:t>
            </a:r>
          </a:p>
        </p:txBody>
      </p:sp>
      <p:sp>
        <p:nvSpPr>
          <p:cNvPr id="16" name="BlokTextu 15"/>
          <p:cNvSpPr txBox="1"/>
          <p:nvPr/>
        </p:nvSpPr>
        <p:spPr>
          <a:xfrm>
            <a:off x="6462577" y="2979109"/>
            <a:ext cx="660758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EXPR</a:t>
            </a:r>
          </a:p>
        </p:txBody>
      </p:sp>
      <p:sp>
        <p:nvSpPr>
          <p:cNvPr id="17" name="BlokTextu 16"/>
          <p:cNvSpPr txBox="1"/>
          <p:nvPr/>
        </p:nvSpPr>
        <p:spPr>
          <a:xfrm>
            <a:off x="8121204" y="2979109"/>
            <a:ext cx="660758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EXPR</a:t>
            </a:r>
          </a:p>
        </p:txBody>
      </p:sp>
      <p:sp>
        <p:nvSpPr>
          <p:cNvPr id="48" name="BlokTextu 47"/>
          <p:cNvSpPr txBox="1"/>
          <p:nvPr/>
        </p:nvSpPr>
        <p:spPr>
          <a:xfrm>
            <a:off x="6661678" y="354892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...</a:t>
            </a:r>
            <a:endParaRPr lang="sk-SK" dirty="0"/>
          </a:p>
        </p:txBody>
      </p:sp>
      <p:sp>
        <p:nvSpPr>
          <p:cNvPr id="49" name="BlokTextu 48"/>
          <p:cNvSpPr txBox="1"/>
          <p:nvPr/>
        </p:nvSpPr>
        <p:spPr>
          <a:xfrm>
            <a:off x="8424172" y="3448384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...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1002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251732"/>
            <a:ext cx="2133600" cy="1390650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1785937"/>
            <a:ext cx="2133600" cy="1419225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251732"/>
            <a:ext cx="2133600" cy="2390775"/>
          </a:xfrm>
          <a:prstGeom prst="rect">
            <a:avLst/>
          </a:prstGeom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579" y="2015987"/>
            <a:ext cx="167971" cy="167971"/>
          </a:xfrm>
          <a:prstGeom prst="rect">
            <a:avLst/>
          </a:prstGeom>
        </p:spPr>
      </p:pic>
      <p:pic>
        <p:nvPicPr>
          <p:cNvPr id="8" name="Obrázok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578" y="482462"/>
            <a:ext cx="167971" cy="167971"/>
          </a:xfrm>
          <a:prstGeom prst="rect">
            <a:avLst/>
          </a:prstGeom>
        </p:spPr>
      </p:pic>
      <p:pic>
        <p:nvPicPr>
          <p:cNvPr id="9" name="Obrázok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052" y="975632"/>
            <a:ext cx="167971" cy="167971"/>
          </a:xfrm>
          <a:prstGeom prst="rect">
            <a:avLst/>
          </a:prstGeom>
        </p:spPr>
      </p:pic>
      <p:pic>
        <p:nvPicPr>
          <p:cNvPr id="10" name="Obrázok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804" y="1298198"/>
            <a:ext cx="167971" cy="167971"/>
          </a:xfrm>
          <a:prstGeom prst="rect">
            <a:avLst/>
          </a:prstGeom>
        </p:spPr>
      </p:pic>
      <p:sp>
        <p:nvSpPr>
          <p:cNvPr id="11" name="BlokTextu 10"/>
          <p:cNvSpPr txBox="1"/>
          <p:nvPr/>
        </p:nvSpPr>
        <p:spPr>
          <a:xfrm>
            <a:off x="2741612" y="767229"/>
            <a:ext cx="2390775" cy="584775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sz="1600" dirty="0" smtClean="0"/>
              <a:t>Použitie rovnakého názvu komponentu!</a:t>
            </a:r>
            <a:endParaRPr lang="sk-SK" sz="1600" dirty="0"/>
          </a:p>
        </p:txBody>
      </p:sp>
      <p:sp>
        <p:nvSpPr>
          <p:cNvPr id="12" name="BlokTextu 11"/>
          <p:cNvSpPr txBox="1"/>
          <p:nvPr/>
        </p:nvSpPr>
        <p:spPr>
          <a:xfrm>
            <a:off x="2751139" y="1723599"/>
            <a:ext cx="2390775" cy="584775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sz="1600" dirty="0" smtClean="0"/>
              <a:t>Použitie rovnakého hardvérového prostriedku</a:t>
            </a:r>
            <a:endParaRPr lang="sk-SK" sz="1600" dirty="0"/>
          </a:p>
        </p:txBody>
      </p:sp>
      <p:cxnSp>
        <p:nvCxnSpPr>
          <p:cNvPr id="15" name="Rovná spojnica 14"/>
          <p:cNvCxnSpPr>
            <a:stCxn id="8" idx="3"/>
            <a:endCxn id="11" idx="1"/>
          </p:cNvCxnSpPr>
          <p:nvPr/>
        </p:nvCxnSpPr>
        <p:spPr>
          <a:xfrm>
            <a:off x="2368549" y="566448"/>
            <a:ext cx="373063" cy="49316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Rovná spojnica 16"/>
          <p:cNvCxnSpPr>
            <a:stCxn id="7" idx="3"/>
            <a:endCxn id="11" idx="1"/>
          </p:cNvCxnSpPr>
          <p:nvPr/>
        </p:nvCxnSpPr>
        <p:spPr>
          <a:xfrm flipV="1">
            <a:off x="2368550" y="1059617"/>
            <a:ext cx="373062" cy="104035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Rovná spojnica 18"/>
          <p:cNvCxnSpPr>
            <a:stCxn id="9" idx="3"/>
            <a:endCxn id="12" idx="1"/>
          </p:cNvCxnSpPr>
          <p:nvPr/>
        </p:nvCxnSpPr>
        <p:spPr>
          <a:xfrm>
            <a:off x="2359023" y="1059618"/>
            <a:ext cx="392116" cy="95636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Rovná spojnica 20"/>
          <p:cNvCxnSpPr>
            <a:stCxn id="6" idx="1"/>
            <a:endCxn id="12" idx="3"/>
          </p:cNvCxnSpPr>
          <p:nvPr/>
        </p:nvCxnSpPr>
        <p:spPr>
          <a:xfrm flipH="1">
            <a:off x="5141914" y="1447120"/>
            <a:ext cx="344486" cy="56886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31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95250" y="104775"/>
            <a:ext cx="3867150" cy="25717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5" name="Obdĺžnik 4"/>
          <p:cNvSpPr/>
          <p:nvPr/>
        </p:nvSpPr>
        <p:spPr>
          <a:xfrm>
            <a:off x="161925" y="1971675"/>
            <a:ext cx="3695700" cy="638175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bdĺžnik 5"/>
          <p:cNvSpPr/>
          <p:nvPr/>
        </p:nvSpPr>
        <p:spPr>
          <a:xfrm>
            <a:off x="161925" y="465654"/>
            <a:ext cx="723900" cy="1420296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962025" y="465654"/>
            <a:ext cx="1085850" cy="1420296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bdĺžnik 7"/>
          <p:cNvSpPr/>
          <p:nvPr/>
        </p:nvSpPr>
        <p:spPr>
          <a:xfrm>
            <a:off x="2133600" y="465654"/>
            <a:ext cx="971550" cy="1420296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bdĺžnik 8"/>
          <p:cNvSpPr/>
          <p:nvPr/>
        </p:nvSpPr>
        <p:spPr>
          <a:xfrm>
            <a:off x="3200400" y="465654"/>
            <a:ext cx="657225" cy="1420296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BlokTextu 9"/>
          <p:cNvSpPr txBox="1"/>
          <p:nvPr/>
        </p:nvSpPr>
        <p:spPr>
          <a:xfrm>
            <a:off x="95250" y="96322"/>
            <a:ext cx="281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Základné rozloženie záložiek</a:t>
            </a:r>
            <a:endParaRPr lang="sk-SK" dirty="0"/>
          </a:p>
        </p:txBody>
      </p:sp>
      <p:sp>
        <p:nvSpPr>
          <p:cNvPr id="11" name="BlokTextu 10"/>
          <p:cNvSpPr txBox="1"/>
          <p:nvPr/>
        </p:nvSpPr>
        <p:spPr>
          <a:xfrm rot="18900000">
            <a:off x="1692707" y="2152262"/>
            <a:ext cx="6722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dirty="0" smtClean="0"/>
              <a:t>Konzola</a:t>
            </a:r>
            <a:endParaRPr lang="sk-SK" sz="1200" dirty="0"/>
          </a:p>
        </p:txBody>
      </p:sp>
      <p:sp>
        <p:nvSpPr>
          <p:cNvPr id="12" name="BlokTextu 11"/>
          <p:cNvSpPr txBox="1"/>
          <p:nvPr/>
        </p:nvSpPr>
        <p:spPr>
          <a:xfrm rot="18900000">
            <a:off x="-48165" y="968459"/>
            <a:ext cx="1052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1200" dirty="0" smtClean="0"/>
              <a:t>Ponuka</a:t>
            </a:r>
          </a:p>
          <a:p>
            <a:pPr algn="ctr"/>
            <a:r>
              <a:rPr lang="sk-SK" sz="1200" dirty="0" smtClean="0"/>
              <a:t>komponentov</a:t>
            </a:r>
            <a:endParaRPr lang="sk-SK" sz="1200" dirty="0"/>
          </a:p>
        </p:txBody>
      </p:sp>
      <p:sp>
        <p:nvSpPr>
          <p:cNvPr id="13" name="BlokTextu 12"/>
          <p:cNvSpPr txBox="1"/>
          <p:nvPr/>
        </p:nvSpPr>
        <p:spPr>
          <a:xfrm rot="18900000">
            <a:off x="977831" y="852637"/>
            <a:ext cx="1052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1200" dirty="0" smtClean="0"/>
              <a:t>Inštancie </a:t>
            </a:r>
          </a:p>
          <a:p>
            <a:pPr algn="ctr"/>
            <a:r>
              <a:rPr lang="sk-SK" sz="1200" dirty="0"/>
              <a:t>k</a:t>
            </a:r>
            <a:r>
              <a:rPr lang="sk-SK" sz="1200" dirty="0" smtClean="0"/>
              <a:t>omponentov</a:t>
            </a:r>
          </a:p>
          <a:p>
            <a:pPr algn="ctr"/>
            <a:r>
              <a:rPr lang="sk-SK" sz="1200" dirty="0" smtClean="0"/>
              <a:t>projektu</a:t>
            </a:r>
            <a:endParaRPr lang="sk-SK" sz="1200" dirty="0"/>
          </a:p>
        </p:txBody>
      </p:sp>
      <p:sp>
        <p:nvSpPr>
          <p:cNvPr id="14" name="BlokTextu 13"/>
          <p:cNvSpPr txBox="1"/>
          <p:nvPr/>
        </p:nvSpPr>
        <p:spPr>
          <a:xfrm rot="18900000">
            <a:off x="2148098" y="838972"/>
            <a:ext cx="913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1200" dirty="0" smtClean="0"/>
              <a:t>Editor</a:t>
            </a:r>
          </a:p>
          <a:p>
            <a:pPr algn="ctr"/>
            <a:r>
              <a:rPr lang="sk-SK" sz="1200" dirty="0" smtClean="0"/>
              <a:t>zdrojového </a:t>
            </a:r>
          </a:p>
          <a:p>
            <a:pPr algn="ctr"/>
            <a:r>
              <a:rPr lang="sk-SK" sz="1200" dirty="0" smtClean="0"/>
              <a:t>kódu</a:t>
            </a:r>
          </a:p>
        </p:txBody>
      </p:sp>
      <p:sp>
        <p:nvSpPr>
          <p:cNvPr id="15" name="BlokTextu 14"/>
          <p:cNvSpPr txBox="1"/>
          <p:nvPr/>
        </p:nvSpPr>
        <p:spPr>
          <a:xfrm rot="18900000">
            <a:off x="3165359" y="931305"/>
            <a:ext cx="798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dirty="0" smtClean="0"/>
              <a:t>Vlastnosti</a:t>
            </a:r>
          </a:p>
          <a:p>
            <a:r>
              <a:rPr lang="sk-SK" sz="1200" dirty="0" smtClean="0"/>
              <a:t>inštancií</a:t>
            </a:r>
            <a:endParaRPr lang="sk-SK" sz="1200" dirty="0"/>
          </a:p>
        </p:txBody>
      </p:sp>
      <p:sp>
        <p:nvSpPr>
          <p:cNvPr id="16" name="Obdĺžnik 15"/>
          <p:cNvSpPr/>
          <p:nvPr/>
        </p:nvSpPr>
        <p:spPr>
          <a:xfrm>
            <a:off x="4127723" y="96322"/>
            <a:ext cx="3903861" cy="25717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7" name="Obdĺžnik 16"/>
          <p:cNvSpPr/>
          <p:nvPr/>
        </p:nvSpPr>
        <p:spPr>
          <a:xfrm>
            <a:off x="4231109" y="2298534"/>
            <a:ext cx="3695700" cy="302863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8" name="Obdĺžnik 17"/>
          <p:cNvSpPr/>
          <p:nvPr/>
        </p:nvSpPr>
        <p:spPr>
          <a:xfrm>
            <a:off x="4231109" y="457201"/>
            <a:ext cx="723900" cy="899530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9" name="Obdĺžnik 18"/>
          <p:cNvSpPr/>
          <p:nvPr/>
        </p:nvSpPr>
        <p:spPr>
          <a:xfrm>
            <a:off x="5031208" y="457201"/>
            <a:ext cx="1402405" cy="1752598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0" name="Obdĺžnik 19"/>
          <p:cNvSpPr/>
          <p:nvPr/>
        </p:nvSpPr>
        <p:spPr>
          <a:xfrm>
            <a:off x="6548066" y="457200"/>
            <a:ext cx="1365409" cy="1752599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1" name="Obdĺžnik 20"/>
          <p:cNvSpPr/>
          <p:nvPr/>
        </p:nvSpPr>
        <p:spPr>
          <a:xfrm>
            <a:off x="4231109" y="1407561"/>
            <a:ext cx="715069" cy="803660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2" name="BlokTextu 21"/>
          <p:cNvSpPr txBox="1"/>
          <p:nvPr/>
        </p:nvSpPr>
        <p:spPr>
          <a:xfrm>
            <a:off x="4164434" y="87869"/>
            <a:ext cx="3131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Alternatívne rozloženie záložiek</a:t>
            </a:r>
            <a:endParaRPr lang="sk-SK" dirty="0"/>
          </a:p>
        </p:txBody>
      </p:sp>
      <p:sp>
        <p:nvSpPr>
          <p:cNvPr id="23" name="BlokTextu 22"/>
          <p:cNvSpPr txBox="1"/>
          <p:nvPr/>
        </p:nvSpPr>
        <p:spPr>
          <a:xfrm>
            <a:off x="5742841" y="2311465"/>
            <a:ext cx="6722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dirty="0" smtClean="0"/>
              <a:t>Konzola</a:t>
            </a:r>
            <a:endParaRPr lang="sk-SK" sz="1200" dirty="0"/>
          </a:p>
        </p:txBody>
      </p:sp>
      <p:sp>
        <p:nvSpPr>
          <p:cNvPr id="24" name="BlokTextu 23"/>
          <p:cNvSpPr txBox="1"/>
          <p:nvPr/>
        </p:nvSpPr>
        <p:spPr>
          <a:xfrm rot="18900000">
            <a:off x="5208721" y="1012170"/>
            <a:ext cx="1052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1200" dirty="0" smtClean="0"/>
              <a:t>Inštancie </a:t>
            </a:r>
          </a:p>
          <a:p>
            <a:pPr algn="ctr"/>
            <a:r>
              <a:rPr lang="sk-SK" sz="1200" dirty="0"/>
              <a:t>k</a:t>
            </a:r>
            <a:r>
              <a:rPr lang="sk-SK" sz="1200" dirty="0" smtClean="0"/>
              <a:t>omponentov</a:t>
            </a:r>
          </a:p>
          <a:p>
            <a:pPr algn="ctr"/>
            <a:r>
              <a:rPr lang="sk-SK" sz="1200" dirty="0" smtClean="0"/>
              <a:t>projektu</a:t>
            </a:r>
            <a:endParaRPr lang="sk-SK" sz="1200" dirty="0"/>
          </a:p>
        </p:txBody>
      </p:sp>
      <p:sp>
        <p:nvSpPr>
          <p:cNvPr id="25" name="BlokTextu 24"/>
          <p:cNvSpPr txBox="1"/>
          <p:nvPr/>
        </p:nvSpPr>
        <p:spPr>
          <a:xfrm rot="18900000">
            <a:off x="6787852" y="995704"/>
            <a:ext cx="913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1200" dirty="0" smtClean="0"/>
              <a:t>Editor</a:t>
            </a:r>
          </a:p>
          <a:p>
            <a:pPr algn="ctr"/>
            <a:r>
              <a:rPr lang="sk-SK" sz="1200" dirty="0" smtClean="0"/>
              <a:t>zdrojového </a:t>
            </a:r>
          </a:p>
          <a:p>
            <a:pPr algn="ctr"/>
            <a:r>
              <a:rPr lang="sk-SK" sz="1200" dirty="0" smtClean="0"/>
              <a:t>kódu</a:t>
            </a:r>
          </a:p>
        </p:txBody>
      </p:sp>
      <p:sp>
        <p:nvSpPr>
          <p:cNvPr id="26" name="BlokTextu 25"/>
          <p:cNvSpPr txBox="1"/>
          <p:nvPr/>
        </p:nvSpPr>
        <p:spPr>
          <a:xfrm rot="18900000">
            <a:off x="4239315" y="1585732"/>
            <a:ext cx="798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dirty="0" smtClean="0"/>
              <a:t>Vlastnosti</a:t>
            </a:r>
          </a:p>
          <a:p>
            <a:r>
              <a:rPr lang="sk-SK" sz="1200" dirty="0" smtClean="0"/>
              <a:t>inštancií</a:t>
            </a:r>
            <a:endParaRPr lang="sk-SK" sz="1200" dirty="0"/>
          </a:p>
        </p:txBody>
      </p:sp>
      <p:sp>
        <p:nvSpPr>
          <p:cNvPr id="27" name="BlokTextu 26"/>
          <p:cNvSpPr txBox="1"/>
          <p:nvPr/>
        </p:nvSpPr>
        <p:spPr>
          <a:xfrm rot="18900000">
            <a:off x="4025828" y="643884"/>
            <a:ext cx="1052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1200" dirty="0" smtClean="0"/>
              <a:t>Ponuka</a:t>
            </a:r>
          </a:p>
          <a:p>
            <a:pPr algn="ctr"/>
            <a:r>
              <a:rPr lang="sk-SK" sz="1200" dirty="0" smtClean="0"/>
              <a:t>komponentov</a:t>
            </a:r>
            <a:endParaRPr lang="sk-SK" sz="1200" dirty="0"/>
          </a:p>
        </p:txBody>
      </p:sp>
    </p:spTree>
    <p:extLst>
      <p:ext uri="{BB962C8B-B14F-4D97-AF65-F5344CB8AC3E}">
        <p14:creationId xmlns:p14="http://schemas.microsoft.com/office/powerpoint/2010/main" val="107238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ublina v tvare zaobleného obdĺžnika 5"/>
          <p:cNvSpPr/>
          <p:nvPr/>
        </p:nvSpPr>
        <p:spPr>
          <a:xfrm>
            <a:off x="457729" y="1221970"/>
            <a:ext cx="2128059" cy="947651"/>
          </a:xfrm>
          <a:prstGeom prst="wedgeRoundRectCallout">
            <a:avLst>
              <a:gd name="adj1" fmla="val -21224"/>
              <a:gd name="adj2" fmla="val -57676"/>
              <a:gd name="adj3" fmla="val 16667"/>
            </a:avLst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sk-SK" noProof="1"/>
          </a:p>
        </p:txBody>
      </p:sp>
      <p:sp>
        <p:nvSpPr>
          <p:cNvPr id="4" name="Zaoblený obdĺžnik 3"/>
          <p:cNvSpPr/>
          <p:nvPr/>
        </p:nvSpPr>
        <p:spPr>
          <a:xfrm>
            <a:off x="440575" y="556953"/>
            <a:ext cx="1704109" cy="465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noProof="1" smtClean="0"/>
              <a:t>Stlač ma</a:t>
            </a:r>
            <a:endParaRPr lang="sk-SK" noProof="1"/>
          </a:p>
        </p:txBody>
      </p:sp>
      <p:sp>
        <p:nvSpPr>
          <p:cNvPr id="5" name="BlokTextu 4"/>
          <p:cNvSpPr txBox="1"/>
          <p:nvPr/>
        </p:nvSpPr>
        <p:spPr>
          <a:xfrm>
            <a:off x="606828" y="1372629"/>
            <a:ext cx="1829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noProof="1" smtClean="0"/>
              <a:t>Typ komponentu:</a:t>
            </a:r>
          </a:p>
          <a:p>
            <a:r>
              <a:rPr lang="sk-SK" b="1" noProof="1" smtClean="0"/>
              <a:t>Tlačidlo</a:t>
            </a:r>
            <a:endParaRPr lang="sk-SK" b="1" noProof="1"/>
          </a:p>
        </p:txBody>
      </p:sp>
      <p:sp>
        <p:nvSpPr>
          <p:cNvPr id="7" name="Ovál 6"/>
          <p:cNvSpPr/>
          <p:nvPr/>
        </p:nvSpPr>
        <p:spPr>
          <a:xfrm>
            <a:off x="3227126" y="556953"/>
            <a:ext cx="798022" cy="798022"/>
          </a:xfrm>
          <a:prstGeom prst="ellips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 noProof="1"/>
          </a:p>
        </p:txBody>
      </p:sp>
      <p:sp>
        <p:nvSpPr>
          <p:cNvPr id="8" name="Ovál 7"/>
          <p:cNvSpPr/>
          <p:nvPr/>
        </p:nvSpPr>
        <p:spPr>
          <a:xfrm>
            <a:off x="6480173" y="556953"/>
            <a:ext cx="798022" cy="798022"/>
          </a:xfrm>
          <a:prstGeom prst="ellips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 noProof="1"/>
          </a:p>
        </p:txBody>
      </p:sp>
      <p:sp>
        <p:nvSpPr>
          <p:cNvPr id="9" name="Ovál 8"/>
          <p:cNvSpPr/>
          <p:nvPr/>
        </p:nvSpPr>
        <p:spPr>
          <a:xfrm>
            <a:off x="5075320" y="2510443"/>
            <a:ext cx="920455" cy="920455"/>
          </a:xfrm>
          <a:prstGeom prst="ellips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 noProof="1"/>
          </a:p>
        </p:txBody>
      </p:sp>
      <p:cxnSp>
        <p:nvCxnSpPr>
          <p:cNvPr id="11" name="Zaoblená spojnica 10"/>
          <p:cNvCxnSpPr>
            <a:stCxn id="8" idx="1"/>
            <a:endCxn id="7" idx="7"/>
          </p:cNvCxnSpPr>
          <p:nvPr/>
        </p:nvCxnSpPr>
        <p:spPr>
          <a:xfrm rot="16200000" flipV="1">
            <a:off x="5252661" y="-670560"/>
            <a:ext cx="12700" cy="2688761"/>
          </a:xfrm>
          <a:prstGeom prst="curvedConnector3">
            <a:avLst>
              <a:gd name="adj1" fmla="val 1214748"/>
            </a:avLst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Zaoblená spojnica 12"/>
          <p:cNvCxnSpPr>
            <a:stCxn id="7" idx="5"/>
            <a:endCxn id="8" idx="3"/>
          </p:cNvCxnSpPr>
          <p:nvPr/>
        </p:nvCxnSpPr>
        <p:spPr>
          <a:xfrm rot="16200000" flipH="1">
            <a:off x="5252660" y="-106274"/>
            <a:ext cx="12700" cy="2688761"/>
          </a:xfrm>
          <a:prstGeom prst="curvedConnector3">
            <a:avLst>
              <a:gd name="adj1" fmla="val 1214748"/>
            </a:avLst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Zaoblená spojnica 14"/>
          <p:cNvCxnSpPr>
            <a:stCxn id="7" idx="3"/>
            <a:endCxn id="9" idx="2"/>
          </p:cNvCxnSpPr>
          <p:nvPr/>
        </p:nvCxnSpPr>
        <p:spPr>
          <a:xfrm rot="16200000" flipH="1">
            <a:off x="3343375" y="1238726"/>
            <a:ext cx="1732564" cy="1731326"/>
          </a:xfrm>
          <a:prstGeom prst="curvedConnector2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Zaoblená spojnica 16"/>
          <p:cNvCxnSpPr>
            <a:stCxn id="9" idx="7"/>
            <a:endCxn id="7" idx="4"/>
          </p:cNvCxnSpPr>
          <p:nvPr/>
        </p:nvCxnSpPr>
        <p:spPr>
          <a:xfrm rot="16200000" flipV="1">
            <a:off x="4098424" y="882688"/>
            <a:ext cx="1290266" cy="2234840"/>
          </a:xfrm>
          <a:prstGeom prst="curvedConnector3">
            <a:avLst>
              <a:gd name="adj1" fmla="val 55154"/>
            </a:avLst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BlokTextu 26"/>
          <p:cNvSpPr txBox="1"/>
          <p:nvPr/>
        </p:nvSpPr>
        <p:spPr>
          <a:xfrm>
            <a:off x="3186016" y="805977"/>
            <a:ext cx="880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noProof="1" smtClean="0"/>
              <a:t>Nestlačené</a:t>
            </a:r>
            <a:endParaRPr lang="sk-SK" sz="1200" noProof="1"/>
          </a:p>
        </p:txBody>
      </p:sp>
      <p:sp>
        <p:nvSpPr>
          <p:cNvPr id="28" name="BlokTextu 27"/>
          <p:cNvSpPr txBox="1"/>
          <p:nvPr/>
        </p:nvSpPr>
        <p:spPr>
          <a:xfrm>
            <a:off x="6521282" y="817464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noProof="1" smtClean="0"/>
              <a:t>Stlačené</a:t>
            </a:r>
            <a:endParaRPr lang="sk-SK" sz="1200" noProof="1"/>
          </a:p>
        </p:txBody>
      </p:sp>
      <p:sp>
        <p:nvSpPr>
          <p:cNvPr id="29" name="BlokTextu 28"/>
          <p:cNvSpPr txBox="1"/>
          <p:nvPr/>
        </p:nvSpPr>
        <p:spPr>
          <a:xfrm>
            <a:off x="5075320" y="2848802"/>
            <a:ext cx="9708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noProof="1" smtClean="0"/>
              <a:t>Zablokované</a:t>
            </a:r>
            <a:endParaRPr lang="sk-SK" sz="1200" noProof="1"/>
          </a:p>
        </p:txBody>
      </p:sp>
      <p:sp>
        <p:nvSpPr>
          <p:cNvPr id="35" name="BlokTextu 34"/>
          <p:cNvSpPr txBox="1"/>
          <p:nvPr/>
        </p:nvSpPr>
        <p:spPr>
          <a:xfrm>
            <a:off x="4669524" y="103761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onPressed()</a:t>
            </a:r>
            <a:endParaRPr lang="sk-SK" sz="1200" noProof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BlokTextu 35"/>
          <p:cNvSpPr txBox="1"/>
          <p:nvPr/>
        </p:nvSpPr>
        <p:spPr>
          <a:xfrm>
            <a:off x="4608832" y="231793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onReleased()</a:t>
            </a:r>
            <a:endParaRPr lang="sk-SK" sz="1200" noProof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BlokTextu 36"/>
          <p:cNvSpPr txBox="1"/>
          <p:nvPr/>
        </p:nvSpPr>
        <p:spPr>
          <a:xfrm>
            <a:off x="3343994" y="2225015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onDisabled()</a:t>
            </a:r>
            <a:endParaRPr lang="sk-SK" sz="1200" noProof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BlokTextu 37"/>
          <p:cNvSpPr txBox="1"/>
          <p:nvPr/>
        </p:nvSpPr>
        <p:spPr>
          <a:xfrm>
            <a:off x="4229051" y="1688962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onEnabled()</a:t>
            </a:r>
            <a:endParaRPr lang="sk-SK" sz="1200" noProof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600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Rovná spojovacia šípka 4"/>
          <p:cNvCxnSpPr/>
          <p:nvPr/>
        </p:nvCxnSpPr>
        <p:spPr>
          <a:xfrm>
            <a:off x="490451" y="432262"/>
            <a:ext cx="0" cy="9642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BlokTextu 5"/>
          <p:cNvSpPr txBox="1"/>
          <p:nvPr/>
        </p:nvSpPr>
        <p:spPr>
          <a:xfrm>
            <a:off x="289915" y="1396538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noProof="1" smtClean="0"/>
              <a:t>Čas</a:t>
            </a:r>
            <a:endParaRPr lang="sk-SK" sz="1200" noProof="1"/>
          </a:p>
        </p:txBody>
      </p:sp>
      <p:sp>
        <p:nvSpPr>
          <p:cNvPr id="9" name="Obdĺžnik 8"/>
          <p:cNvSpPr/>
          <p:nvPr/>
        </p:nvSpPr>
        <p:spPr>
          <a:xfrm>
            <a:off x="889462" y="99753"/>
            <a:ext cx="1662545" cy="4422371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 noProof="1"/>
          </a:p>
        </p:txBody>
      </p:sp>
      <p:sp>
        <p:nvSpPr>
          <p:cNvPr id="10" name="Obdĺžnik 9"/>
          <p:cNvSpPr/>
          <p:nvPr/>
        </p:nvSpPr>
        <p:spPr>
          <a:xfrm>
            <a:off x="2552007" y="99753"/>
            <a:ext cx="1662545" cy="4422371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 noProof="1"/>
          </a:p>
        </p:txBody>
      </p:sp>
      <p:sp>
        <p:nvSpPr>
          <p:cNvPr id="11" name="Obdĺžnik 10"/>
          <p:cNvSpPr/>
          <p:nvPr/>
        </p:nvSpPr>
        <p:spPr>
          <a:xfrm>
            <a:off x="4214552" y="99753"/>
            <a:ext cx="2021663" cy="4422371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 noProof="1"/>
          </a:p>
        </p:txBody>
      </p:sp>
      <p:sp>
        <p:nvSpPr>
          <p:cNvPr id="12" name="BlokTextu 11"/>
          <p:cNvSpPr txBox="1"/>
          <p:nvPr/>
        </p:nvSpPr>
        <p:spPr>
          <a:xfrm>
            <a:off x="1037406" y="157736"/>
            <a:ext cx="13960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400" b="1" noProof="1" smtClean="0"/>
              <a:t>Správca udalostí</a:t>
            </a:r>
            <a:endParaRPr lang="sk-SK" sz="1400" b="1" noProof="1"/>
          </a:p>
        </p:txBody>
      </p:sp>
      <p:sp>
        <p:nvSpPr>
          <p:cNvPr id="13" name="BlokTextu 12"/>
          <p:cNvSpPr txBox="1"/>
          <p:nvPr/>
        </p:nvSpPr>
        <p:spPr>
          <a:xfrm>
            <a:off x="3001603" y="157736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400" b="1" noProof="1" smtClean="0"/>
              <a:t>Tlačidlo</a:t>
            </a:r>
            <a:endParaRPr lang="sk-SK" sz="1400" b="1" noProof="1"/>
          </a:p>
        </p:txBody>
      </p:sp>
      <p:sp>
        <p:nvSpPr>
          <p:cNvPr id="14" name="BlokTextu 13"/>
          <p:cNvSpPr txBox="1"/>
          <p:nvPr/>
        </p:nvSpPr>
        <p:spPr>
          <a:xfrm>
            <a:off x="4333130" y="157736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400" b="1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spracujUdalosť()</a:t>
            </a:r>
            <a:endParaRPr lang="sk-SK" sz="14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Rovná spojnica 15"/>
          <p:cNvCxnSpPr/>
          <p:nvPr/>
        </p:nvCxnSpPr>
        <p:spPr>
          <a:xfrm>
            <a:off x="889462" y="465513"/>
            <a:ext cx="53467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Rovná spojnica 16"/>
          <p:cNvCxnSpPr/>
          <p:nvPr/>
        </p:nvCxnSpPr>
        <p:spPr>
          <a:xfrm>
            <a:off x="889462" y="484910"/>
            <a:ext cx="53467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Rovná spojovacia šípka 18"/>
          <p:cNvCxnSpPr/>
          <p:nvPr/>
        </p:nvCxnSpPr>
        <p:spPr>
          <a:xfrm>
            <a:off x="1662545" y="872836"/>
            <a:ext cx="0" cy="854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Rovná spojovacia šípka 19"/>
          <p:cNvCxnSpPr/>
          <p:nvPr/>
        </p:nvCxnSpPr>
        <p:spPr>
          <a:xfrm>
            <a:off x="1663254" y="2545080"/>
            <a:ext cx="0" cy="1211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Rovná spojovacia šípka 20"/>
          <p:cNvCxnSpPr/>
          <p:nvPr/>
        </p:nvCxnSpPr>
        <p:spPr>
          <a:xfrm>
            <a:off x="5273749" y="892140"/>
            <a:ext cx="0" cy="708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Rovná spojnica 22"/>
          <p:cNvCxnSpPr/>
          <p:nvPr/>
        </p:nvCxnSpPr>
        <p:spPr>
          <a:xfrm>
            <a:off x="5273749" y="667696"/>
            <a:ext cx="0" cy="523702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Rovná spojovacia šípka 24"/>
          <p:cNvCxnSpPr/>
          <p:nvPr/>
        </p:nvCxnSpPr>
        <p:spPr>
          <a:xfrm flipH="1">
            <a:off x="1662545" y="1203960"/>
            <a:ext cx="3611204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ovná spojnica 25"/>
          <p:cNvCxnSpPr/>
          <p:nvPr/>
        </p:nvCxnSpPr>
        <p:spPr>
          <a:xfrm>
            <a:off x="1670874" y="1203960"/>
            <a:ext cx="0" cy="19257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Rovná spojnica 26"/>
          <p:cNvCxnSpPr/>
          <p:nvPr/>
        </p:nvCxnSpPr>
        <p:spPr>
          <a:xfrm>
            <a:off x="3393009" y="2232660"/>
            <a:ext cx="0" cy="31242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Rovná spojovacia šípka 31"/>
          <p:cNvCxnSpPr/>
          <p:nvPr/>
        </p:nvCxnSpPr>
        <p:spPr>
          <a:xfrm>
            <a:off x="5275134" y="1600200"/>
            <a:ext cx="0" cy="160991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lg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Rovná spojovacia šípka 35"/>
          <p:cNvCxnSpPr/>
          <p:nvPr/>
        </p:nvCxnSpPr>
        <p:spPr>
          <a:xfrm>
            <a:off x="1663254" y="1727662"/>
            <a:ext cx="0" cy="81741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lg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Rovná spojovacia šípka 36"/>
          <p:cNvCxnSpPr/>
          <p:nvPr/>
        </p:nvCxnSpPr>
        <p:spPr>
          <a:xfrm>
            <a:off x="3393009" y="872836"/>
            <a:ext cx="0" cy="135982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lg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Rovná spojovacia šípka 40"/>
          <p:cNvCxnSpPr/>
          <p:nvPr/>
        </p:nvCxnSpPr>
        <p:spPr>
          <a:xfrm flipH="1">
            <a:off x="1662545" y="2545080"/>
            <a:ext cx="1730464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ovná spojnica 41"/>
          <p:cNvCxnSpPr/>
          <p:nvPr/>
        </p:nvCxnSpPr>
        <p:spPr>
          <a:xfrm>
            <a:off x="1662545" y="2545080"/>
            <a:ext cx="0" cy="665035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Rovná spojovacia šípka 42"/>
          <p:cNvCxnSpPr/>
          <p:nvPr/>
        </p:nvCxnSpPr>
        <p:spPr>
          <a:xfrm>
            <a:off x="5273749" y="3210115"/>
            <a:ext cx="0" cy="1011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Rovná spojovacia šípka 46"/>
          <p:cNvCxnSpPr/>
          <p:nvPr/>
        </p:nvCxnSpPr>
        <p:spPr>
          <a:xfrm>
            <a:off x="1673468" y="3210115"/>
            <a:ext cx="3611204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Rovná spojnica 49"/>
          <p:cNvCxnSpPr/>
          <p:nvPr/>
        </p:nvCxnSpPr>
        <p:spPr>
          <a:xfrm>
            <a:off x="5273749" y="3210115"/>
            <a:ext cx="0" cy="523702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Rovná spojovacia šípka 51"/>
          <p:cNvCxnSpPr/>
          <p:nvPr/>
        </p:nvCxnSpPr>
        <p:spPr>
          <a:xfrm>
            <a:off x="3387483" y="2232660"/>
            <a:ext cx="0" cy="510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BlokTextu 53"/>
          <p:cNvSpPr txBox="1"/>
          <p:nvPr/>
        </p:nvSpPr>
        <p:spPr>
          <a:xfrm>
            <a:off x="3658400" y="753585"/>
            <a:ext cx="1587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sk-SK" sz="1200" noProof="1" smtClean="0"/>
              <a:t>Registrácia na udalosť:</a:t>
            </a:r>
          </a:p>
          <a:p>
            <a:pPr algn="r"/>
            <a:r>
              <a:rPr lang="sk-SK" sz="1200" b="1" noProof="1" smtClean="0"/>
              <a:t>Stlačenie tlačidla</a:t>
            </a:r>
            <a:endParaRPr lang="sk-SK" sz="1200" b="1" noProof="1"/>
          </a:p>
        </p:txBody>
      </p:sp>
      <p:sp>
        <p:nvSpPr>
          <p:cNvPr id="55" name="BlokTextu 54"/>
          <p:cNvSpPr txBox="1"/>
          <p:nvPr/>
        </p:nvSpPr>
        <p:spPr>
          <a:xfrm>
            <a:off x="1662544" y="1176159"/>
            <a:ext cx="11044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noProof="1" smtClean="0"/>
              <a:t>Zaregistrované</a:t>
            </a:r>
            <a:endParaRPr lang="sk-SK" sz="1200" b="1" noProof="1"/>
          </a:p>
        </p:txBody>
      </p:sp>
      <p:sp>
        <p:nvSpPr>
          <p:cNvPr id="56" name="BlokTextu 55"/>
          <p:cNvSpPr txBox="1"/>
          <p:nvPr/>
        </p:nvSpPr>
        <p:spPr>
          <a:xfrm>
            <a:off x="2130205" y="2084992"/>
            <a:ext cx="1251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sk-SK" sz="1200" noProof="1" smtClean="0"/>
              <a:t>Používateľ stlačil</a:t>
            </a:r>
          </a:p>
          <a:p>
            <a:pPr algn="r"/>
            <a:r>
              <a:rPr lang="sk-SK" sz="1200" noProof="1" smtClean="0"/>
              <a:t>tlačidlo</a:t>
            </a:r>
            <a:endParaRPr lang="sk-SK" sz="1200" b="1" noProof="1"/>
          </a:p>
        </p:txBody>
      </p:sp>
      <p:sp>
        <p:nvSpPr>
          <p:cNvPr id="57" name="BlokTextu 56"/>
          <p:cNvSpPr txBox="1"/>
          <p:nvPr/>
        </p:nvSpPr>
        <p:spPr>
          <a:xfrm>
            <a:off x="1670874" y="2774071"/>
            <a:ext cx="2054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noProof="1" smtClean="0"/>
              <a:t>Správca udalostí spustí </a:t>
            </a:r>
          </a:p>
          <a:p>
            <a:r>
              <a:rPr lang="sk-SK" sz="1200" noProof="1" smtClean="0"/>
              <a:t>všetky zaregistrované udalosti</a:t>
            </a:r>
            <a:endParaRPr lang="sk-SK" sz="1200" noProof="1"/>
          </a:p>
        </p:txBody>
      </p:sp>
      <p:sp>
        <p:nvSpPr>
          <p:cNvPr id="63" name="BlokTextu 62"/>
          <p:cNvSpPr txBox="1"/>
          <p:nvPr/>
        </p:nvSpPr>
        <p:spPr>
          <a:xfrm>
            <a:off x="4318022" y="3294995"/>
            <a:ext cx="937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sk-SK" sz="1200" noProof="1" smtClean="0"/>
              <a:t>Spracovanie</a:t>
            </a:r>
          </a:p>
          <a:p>
            <a:pPr algn="r"/>
            <a:r>
              <a:rPr lang="sk-SK" sz="1200" noProof="1" smtClean="0"/>
              <a:t> udalosti</a:t>
            </a:r>
          </a:p>
        </p:txBody>
      </p:sp>
    </p:spTree>
    <p:extLst>
      <p:ext uri="{BB962C8B-B14F-4D97-AF65-F5344CB8AC3E}">
        <p14:creationId xmlns:p14="http://schemas.microsoft.com/office/powerpoint/2010/main" val="207646642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140</Words>
  <Application>Microsoft Office PowerPoint</Application>
  <PresentationFormat>Širokouhlá</PresentationFormat>
  <Paragraphs>82</Paragraphs>
  <Slides>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Times New Roman</vt:lpstr>
      <vt:lpstr>Motív balíka Office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patrik fm</dc:creator>
  <cp:lastModifiedBy>patrik fm</cp:lastModifiedBy>
  <cp:revision>20</cp:revision>
  <dcterms:created xsi:type="dcterms:W3CDTF">2018-01-05T17:28:41Z</dcterms:created>
  <dcterms:modified xsi:type="dcterms:W3CDTF">2018-04-08T19:58:17Z</dcterms:modified>
</cp:coreProperties>
</file>