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8" r:id="rId3"/>
    <p:sldId id="266" r:id="rId4"/>
    <p:sldId id="259" r:id="rId5"/>
    <p:sldId id="260" r:id="rId6"/>
    <p:sldId id="265" r:id="rId7"/>
    <p:sldId id="261" r:id="rId8"/>
    <p:sldId id="264" r:id="rId9"/>
    <p:sldId id="257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k fm" initials="pf" lastIdx="1" clrIdx="0">
    <p:extLst>
      <p:ext uri="{19B8F6BF-5375-455C-9EA6-DF929625EA0E}">
        <p15:presenceInfo xmlns:p15="http://schemas.microsoft.com/office/powerpoint/2012/main" userId="c5e607f29bec92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Štýl s motívom 2 - zvýrazneni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BC873-594E-428D-B555-A2FF5C533890}" type="datetimeFigureOut">
              <a:rPr lang="sk-SK" smtClean="0"/>
              <a:t>17.11.2016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D0391-8265-4269-93B7-356634E1AD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733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589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Uviesť</a:t>
            </a:r>
            <a:r>
              <a:rPr lang="sk-SK" baseline="0" dirty="0" smtClean="0"/>
              <a:t> </a:t>
            </a:r>
            <a:r>
              <a:rPr lang="sk-SK" baseline="0" dirty="0" err="1" smtClean="0"/>
              <a:t>arduino</a:t>
            </a:r>
            <a:r>
              <a:rPr lang="sk-SK" baseline="0" dirty="0" smtClean="0"/>
              <a:t> čo to je a na čo to </a:t>
            </a:r>
            <a:r>
              <a:rPr lang="sk-SK" baseline="0" dirty="0" err="1" smtClean="0"/>
              <a:t>služi</a:t>
            </a:r>
            <a:r>
              <a:rPr lang="sk-SK" baseline="0" dirty="0" smtClean="0"/>
              <a:t> aby vznikla predstava. </a:t>
            </a:r>
            <a:r>
              <a:rPr lang="sk-SK" baseline="0" dirty="0" err="1" smtClean="0"/>
              <a:t>Upozornit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ze</a:t>
            </a:r>
            <a:r>
              <a:rPr lang="sk-SK" baseline="0" dirty="0" smtClean="0"/>
              <a:t> to to </a:t>
            </a:r>
            <a:r>
              <a:rPr lang="sk-SK" baseline="0" dirty="0" err="1" smtClean="0"/>
              <a:t>nema</a:t>
            </a:r>
            <a:r>
              <a:rPr lang="sk-SK" baseline="0" dirty="0" smtClean="0"/>
              <a:t> OS a </a:t>
            </a:r>
            <a:r>
              <a:rPr lang="sk-SK" baseline="0" dirty="0" err="1" smtClean="0"/>
              <a:t>ukazat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ze</a:t>
            </a:r>
            <a:r>
              <a:rPr lang="sk-SK" baseline="0" dirty="0" smtClean="0"/>
              <a:t> to má nejaké </a:t>
            </a:r>
            <a:r>
              <a:rPr lang="sk-SK" baseline="0" dirty="0" err="1" smtClean="0"/>
              <a:t>piny</a:t>
            </a:r>
            <a:r>
              <a:rPr lang="sk-SK" baseline="0" dirty="0" smtClean="0"/>
              <a:t> a načo tie </a:t>
            </a:r>
            <a:r>
              <a:rPr lang="sk-SK" baseline="0" dirty="0" err="1" smtClean="0"/>
              <a:t>piny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sluzia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365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646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17.11.2016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17.11.2016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35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17.11.2016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0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17.11.2016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548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17.11.2016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1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17.11.2016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1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17.11.2016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245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17.11.2016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093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17.11.2016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96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70B05AF-427F-4A9B-9C35-E082EAC8C421}" type="datetimeFigureOut">
              <a:rPr lang="sk-SK" smtClean="0"/>
              <a:t>17.11.2016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25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17.11.2016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70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0B05AF-427F-4A9B-9C35-E082EAC8C421}" type="datetimeFigureOut">
              <a:rPr lang="sk-SK" smtClean="0"/>
              <a:t>17.11.2016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3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Komponentovo orientované a udalosťami riadené programovanie </a:t>
            </a:r>
            <a:r>
              <a:rPr lang="sk-SK" sz="4000" dirty="0" err="1" smtClean="0"/>
              <a:t>Arduino</a:t>
            </a:r>
            <a:r>
              <a:rPr lang="sk-SK" sz="4000" dirty="0" smtClean="0"/>
              <a:t> zariadení.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Autor: </a:t>
            </a:r>
            <a:r>
              <a:rPr lang="sk-SK" b="1" dirty="0" smtClean="0"/>
              <a:t>Patrik Pekarčík</a:t>
            </a:r>
          </a:p>
          <a:p>
            <a:r>
              <a:rPr lang="sk-SK" dirty="0" smtClean="0"/>
              <a:t>Vedúci: </a:t>
            </a:r>
            <a:r>
              <a:rPr lang="sk-SK" b="1" dirty="0"/>
              <a:t>RNDr. František </a:t>
            </a:r>
            <a:r>
              <a:rPr lang="sk-SK" b="1" dirty="0" err="1"/>
              <a:t>Galčík</a:t>
            </a:r>
            <a:r>
              <a:rPr lang="sk-SK" b="1" dirty="0"/>
              <a:t>, PhD</a:t>
            </a:r>
            <a:r>
              <a:rPr lang="sk-SK" b="1" dirty="0" smtClean="0"/>
              <a:t>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03638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Literatúra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Doukas</a:t>
            </a:r>
            <a:r>
              <a:rPr lang="sk-SK" dirty="0"/>
              <a:t>, C. (2012) </a:t>
            </a:r>
            <a:r>
              <a:rPr lang="sk-SK" b="1" dirty="0" err="1"/>
              <a:t>Building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dirty="0"/>
              <a:t>. </a:t>
            </a:r>
            <a:r>
              <a:rPr lang="sk-SK" dirty="0" err="1"/>
              <a:t>CreateSpace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 </a:t>
            </a:r>
            <a:r>
              <a:rPr lang="sk-SK" dirty="0" err="1"/>
              <a:t>Platform</a:t>
            </a:r>
            <a:r>
              <a:rPr lang="sk-SK" dirty="0"/>
              <a:t>, ISBN: 978-1470023430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Schwartz</a:t>
            </a:r>
            <a:r>
              <a:rPr lang="sk-SK" dirty="0"/>
              <a:t>, M. (2016) </a:t>
            </a:r>
            <a:r>
              <a:rPr lang="sk-SK" b="1" dirty="0"/>
              <a:t>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b="1" dirty="0"/>
              <a:t> </a:t>
            </a:r>
            <a:r>
              <a:rPr lang="sk-SK" b="1" dirty="0" err="1"/>
              <a:t>Cookbook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ISBN: 978-1785286582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Waher</a:t>
            </a:r>
            <a:r>
              <a:rPr lang="sk-SK" dirty="0"/>
              <a:t>, P. (2015) </a:t>
            </a:r>
            <a:r>
              <a:rPr lang="sk-SK" b="1" dirty="0" err="1"/>
              <a:t>Learning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 978-1783553532.</a:t>
            </a:r>
          </a:p>
        </p:txBody>
      </p:sp>
    </p:spTree>
    <p:extLst>
      <p:ext uri="{BB962C8B-B14F-4D97-AF65-F5344CB8AC3E}">
        <p14:creationId xmlns:p14="http://schemas.microsoft.com/office/powerpoint/2010/main" val="108260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695092" y="-1828800"/>
            <a:ext cx="4596130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0" dirty="0" smtClean="0">
                <a:solidFill>
                  <a:srgbClr val="63A537"/>
                </a:solidFill>
                <a:latin typeface="Arial Rounded MT Bold" panose="020F0704030504030204" pitchFamily="34" charset="0"/>
              </a:rPr>
              <a:t>?</a:t>
            </a:r>
            <a:endParaRPr lang="sk-SK" sz="60000" dirty="0">
              <a:solidFill>
                <a:srgbClr val="63A53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sk-SK" dirty="0"/>
          </a:p>
        </p:txBody>
      </p:sp>
      <p:pic>
        <p:nvPicPr>
          <p:cNvPr id="1026" name="Picture 2" descr="http://www.arduino.org/media/k2/galleries/82/A000005-Arduino-Nano-2tr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13515" r="5845" b="11965"/>
          <a:stretch/>
        </p:blipFill>
        <p:spPr bwMode="auto">
          <a:xfrm>
            <a:off x="5247779" y="4036864"/>
            <a:ext cx="3118981" cy="188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berobotics.com/shop/images/arduino1_rev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98" y="2056701"/>
            <a:ext cx="4462768" cy="33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9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269633"/>
          </a:xfrm>
        </p:spPr>
        <p:txBody>
          <a:bodyPr/>
          <a:lstStyle/>
          <a:p>
            <a:r>
              <a:rPr lang="sk-SK" dirty="0" smtClean="0"/>
              <a:t>Parametre</a:t>
            </a:r>
            <a:endParaRPr lang="sk-SK" dirty="0"/>
          </a:p>
        </p:txBody>
      </p:sp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50266"/>
              </p:ext>
            </p:extLst>
          </p:nvPr>
        </p:nvGraphicFramePr>
        <p:xfrm>
          <a:off x="822960" y="1652951"/>
          <a:ext cx="7543800" cy="425452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79563">
                  <a:extLst>
                    <a:ext uri="{9D8B030D-6E8A-4147-A177-3AD203B41FA5}">
                      <a16:colId xmlns:a16="http://schemas.microsoft.com/office/drawing/2014/main" val="20472823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95227217"/>
                    </a:ext>
                  </a:extLst>
                </a:gridCol>
                <a:gridCol w="3021037">
                  <a:extLst>
                    <a:ext uri="{9D8B030D-6E8A-4147-A177-3AD203B41FA5}">
                      <a16:colId xmlns:a16="http://schemas.microsoft.com/office/drawing/2014/main" val="3165361554"/>
                    </a:ext>
                  </a:extLst>
                </a:gridCol>
              </a:tblGrid>
              <a:tr h="253878">
                <a:tc>
                  <a:txBody>
                    <a:bodyPr/>
                    <a:lstStyle/>
                    <a:p>
                      <a:pPr algn="ctr" fontAlgn="b"/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Arduino</a:t>
                      </a:r>
                      <a:r>
                        <a:rPr lang="sk-SK" sz="1600" u="none" strike="noStrike" dirty="0">
                          <a:effectLst/>
                        </a:rPr>
                        <a:t> UNO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Arduino Nano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55596448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Microcontroller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ATmega328P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Atmel ATmega168 or ATmega328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44355597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Operating Voltage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5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647423309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Input</a:t>
                      </a:r>
                      <a:r>
                        <a:rPr lang="sk-SK" sz="1600" u="none" strike="noStrike" dirty="0">
                          <a:effectLst/>
                        </a:rPr>
                        <a:t> </a:t>
                      </a:r>
                      <a:r>
                        <a:rPr lang="sk-SK" sz="1600" u="none" strike="noStrike" dirty="0" err="1">
                          <a:effectLst/>
                        </a:rPr>
                        <a:t>Voltage</a:t>
                      </a:r>
                      <a:r>
                        <a:rPr lang="sk-SK" sz="1600" u="none" strike="noStrike" dirty="0">
                          <a:effectLst/>
                        </a:rPr>
                        <a:t> (limit)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6-20V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6-20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7267843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Digital I/O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1328294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Analog Input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8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948294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Flash </a:t>
                      </a:r>
                      <a:r>
                        <a:rPr lang="sk-SK" sz="1600" u="none" strike="noStrike" dirty="0" err="1">
                          <a:effectLst/>
                        </a:rPr>
                        <a:t>Memory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32 KB </a:t>
                      </a:r>
                      <a:r>
                        <a:rPr lang="en-US" sz="1600" u="none" strike="noStrike" dirty="0">
                          <a:effectLst/>
                        </a:rPr>
                        <a:t>(ATmega328P) of which 0.5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 KB </a:t>
                      </a:r>
                      <a:r>
                        <a:rPr lang="en-US" sz="1600" u="none" strike="noStrike" dirty="0">
                          <a:effectLst/>
                        </a:rPr>
                        <a:t>(ATmega168) or 32 KB (ATmega328) of which 2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3383752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SRAM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2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(ATmega168) or 2 KB (ATmega328)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3655895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EEPROM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 dirty="0">
                          <a:effectLst/>
                        </a:rPr>
                        <a:t>512 bytes (ATmega168) or 1 KB (ATmega328)</a:t>
                      </a:r>
                      <a:endParaRPr lang="nn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60759475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Clock Speed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 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 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750802187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 smtClean="0">
                          <a:effectLst/>
                        </a:rPr>
                        <a:t>Size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68.6 </a:t>
                      </a:r>
                      <a:r>
                        <a:rPr lang="sk-SK" sz="1600" u="none" strike="noStrike" dirty="0" smtClean="0">
                          <a:effectLst/>
                        </a:rPr>
                        <a:t>mm * 53.4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45 </a:t>
                      </a:r>
                      <a:r>
                        <a:rPr lang="sk-SK" sz="1600" u="none" strike="noStrike" dirty="0" smtClean="0">
                          <a:effectLst/>
                        </a:rPr>
                        <a:t>mm * 18</a:t>
                      </a:r>
                      <a:r>
                        <a:rPr lang="sk-SK" sz="1600" u="none" strike="noStrike" baseline="0" dirty="0" smtClean="0">
                          <a:effectLst/>
                        </a:rPr>
                        <a:t>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0464989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Weight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25 g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 g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63797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84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projekt</a:t>
            </a:r>
            <a:endParaRPr lang="sk-SK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6815" y="1830680"/>
            <a:ext cx="706901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6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nedeje.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r>
              <a:rPr lang="sk-SK" b="1" dirty="0" err="1" smtClean="0">
                <a:solidFill>
                  <a:srgbClr val="FF0000"/>
                </a:solidFill>
              </a:rPr>
              <a:t>delay</a:t>
            </a:r>
            <a:r>
              <a:rPr lang="sk-SK" b="1" dirty="0" smtClean="0">
                <a:solidFill>
                  <a:srgbClr val="FF0000"/>
                </a:solidFill>
              </a:rPr>
              <a:t>(1000)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program je uspatý na 1 sekundu a neprijíma žiadne stlačenia.</a:t>
            </a:r>
          </a:p>
          <a:p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437531"/>
            <a:ext cx="720969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eveloper.android.com/studio/images/hero_image_studio_2-2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17" y="19050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Naša vízia (komponenty)</a:t>
            </a:r>
            <a:endParaRPr lang="sk-SK" dirty="0"/>
          </a:p>
        </p:txBody>
      </p:sp>
      <p:sp>
        <p:nvSpPr>
          <p:cNvPr id="6" name="Obdĺžnik s dvoma protiľahlými odstrihnutými rohmi 5"/>
          <p:cNvSpPr/>
          <p:nvPr/>
        </p:nvSpPr>
        <p:spPr>
          <a:xfrm>
            <a:off x="1002323" y="2062024"/>
            <a:ext cx="2734407" cy="2694613"/>
          </a:xfrm>
          <a:prstGeom prst="snip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169377" y="2171701"/>
            <a:ext cx="1720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/>
              <a:t>Č</a:t>
            </a:r>
            <a:r>
              <a:rPr lang="sk-SK" sz="3600" b="1" dirty="0" smtClean="0"/>
              <a:t>asovač</a:t>
            </a:r>
            <a:endParaRPr lang="sk-SK" sz="36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1080746" y="2927709"/>
            <a:ext cx="259398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Názov:		</a:t>
            </a:r>
            <a:r>
              <a:rPr lang="sk-SK" b="1" dirty="0" err="1" smtClean="0"/>
              <a:t>blinkTimer</a:t>
            </a:r>
            <a:endParaRPr lang="sk-SK" b="1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Interval:		</a:t>
            </a:r>
            <a:r>
              <a:rPr lang="sk-SK" b="1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OnTick</a:t>
            </a:r>
            <a:r>
              <a:rPr lang="sk-SK" dirty="0" smtClean="0"/>
              <a:t>:		</a:t>
            </a:r>
            <a:r>
              <a:rPr lang="sk-SK" b="1" dirty="0" err="1" smtClean="0"/>
              <a:t>onBlink</a:t>
            </a:r>
            <a:r>
              <a:rPr lang="sk-SK" b="1" dirty="0" smtClean="0"/>
              <a:t>()</a:t>
            </a:r>
            <a:endParaRPr lang="sk-SK" b="1" dirty="0"/>
          </a:p>
        </p:txBody>
      </p:sp>
      <p:sp>
        <p:nvSpPr>
          <p:cNvPr id="9" name="Obdĺžnik s dvoma protiľahlými odstrihnutými rohmi 8"/>
          <p:cNvSpPr/>
          <p:nvPr/>
        </p:nvSpPr>
        <p:spPr>
          <a:xfrm>
            <a:off x="4594860" y="2062024"/>
            <a:ext cx="2734407" cy="2204513"/>
          </a:xfrm>
          <a:prstGeom prst="snip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4761914" y="2171701"/>
            <a:ext cx="185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/>
              <a:t>Prepínač</a:t>
            </a:r>
            <a:endParaRPr lang="sk-SK" sz="36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4673283" y="2927709"/>
            <a:ext cx="1864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Názov:		</a:t>
            </a:r>
            <a:r>
              <a:rPr lang="sk-SK" b="1" dirty="0" err="1" smtClean="0"/>
              <a:t>led</a:t>
            </a:r>
            <a:endParaRPr lang="sk-SK" b="1" dirty="0" smtClean="0"/>
          </a:p>
          <a:p>
            <a:pPr>
              <a:lnSpc>
                <a:spcPct val="150000"/>
              </a:lnSpc>
            </a:pPr>
            <a:r>
              <a:rPr lang="sk-SK" dirty="0" err="1" smtClean="0"/>
              <a:t>Pin</a:t>
            </a:r>
            <a:r>
              <a:rPr lang="sk-SK" dirty="0" smtClean="0"/>
              <a:t>:			</a:t>
            </a:r>
            <a:r>
              <a:rPr lang="sk-SK" b="1" dirty="0" smtClean="0"/>
              <a:t>13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4826977" y="4756637"/>
            <a:ext cx="3727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sk-SK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795DA3"/>
                </a:solidFill>
                <a:latin typeface="Consolas" panose="020B0609020204030204" pitchFamily="49" charset="0"/>
              </a:rPr>
              <a:t>onBlink</a:t>
            </a:r>
            <a:r>
              <a:rPr lang="sk-SK" dirty="0">
                <a:solidFill>
                  <a:srgbClr val="33333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k-SK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sk-SK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led.</a:t>
            </a:r>
            <a:r>
              <a:rPr lang="sk-SK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revert</a:t>
            </a:r>
            <a:r>
              <a:rPr lang="sk-SK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k-SK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sk-SK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Podobné riešenia</a:t>
            </a:r>
            <a:endParaRPr lang="sk-SK" dirty="0"/>
          </a:p>
        </p:txBody>
      </p:sp>
      <p:pic>
        <p:nvPicPr>
          <p:cNvPr id="6146" name="Picture 2" descr="https://i.ytimg.com/vi/4PoYotGZ-I8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78" b="53865"/>
          <a:stretch/>
        </p:blipFill>
        <p:spPr bwMode="auto">
          <a:xfrm>
            <a:off x="1386499" y="2200082"/>
            <a:ext cx="4231787" cy="157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tate-machine.com/img/logo_qm2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1" y="2200082"/>
            <a:ext cx="1574068" cy="15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984738" y="4202723"/>
            <a:ext cx="738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g</a:t>
            </a:r>
            <a:r>
              <a:rPr lang="sk-SK" dirty="0" smtClean="0"/>
              <a:t>ithub.com/</a:t>
            </a:r>
            <a:r>
              <a:rPr lang="sk-SK" dirty="0" err="1" smtClean="0"/>
              <a:t>igormiktor</a:t>
            </a:r>
            <a:r>
              <a:rPr lang="sk-SK" dirty="0" smtClean="0"/>
              <a:t>/</a:t>
            </a:r>
            <a:r>
              <a:rPr lang="sk-SK" b="1" dirty="0" err="1" smtClean="0"/>
              <a:t>arduino-EventManager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19492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práce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smtClean="0"/>
              <a:t>Preskúmať</a:t>
            </a:r>
            <a:r>
              <a:rPr lang="sk-SK" dirty="0"/>
              <a:t>, analyzovať a porovnať existujúce prístupy, softvérové aplikácie a knižnice využívané pri programovaní </a:t>
            </a:r>
            <a:r>
              <a:rPr lang="sk-SK" dirty="0" err="1"/>
              <a:t>Arduino</a:t>
            </a:r>
            <a:r>
              <a:rPr lang="sk-SK" dirty="0"/>
              <a:t> zariadení.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Preskúmať </a:t>
            </a:r>
            <a:r>
              <a:rPr lang="sk-SK" dirty="0"/>
              <a:t>a analyzovať možnosti komponentového a udalosťami riadeného programovania s ohľadom na hardvérové obmedzenia </a:t>
            </a:r>
            <a:r>
              <a:rPr lang="sk-SK" dirty="0" err="1"/>
              <a:t>Arduino</a:t>
            </a:r>
            <a:r>
              <a:rPr lang="sk-SK" dirty="0"/>
              <a:t> zariadení.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Vychádzajúc </a:t>
            </a:r>
            <a:r>
              <a:rPr lang="sk-SK" dirty="0"/>
              <a:t>z existujúcich </a:t>
            </a:r>
            <a:r>
              <a:rPr lang="sk-SK" dirty="0" err="1"/>
              <a:t>open-source</a:t>
            </a:r>
            <a:r>
              <a:rPr lang="sk-SK" dirty="0"/>
              <a:t> projektov a knižníc navrhnúť a implementovať </a:t>
            </a:r>
            <a:r>
              <a:rPr lang="sk-SK" dirty="0" err="1"/>
              <a:t>uživateľsky</a:t>
            </a:r>
            <a:r>
              <a:rPr lang="sk-SK" dirty="0"/>
              <a:t> prívetivé riešenie na jednoduché komponentovo-orientované a udalosťami riadené programovanie </a:t>
            </a:r>
            <a:r>
              <a:rPr lang="sk-SK" dirty="0" err="1"/>
              <a:t>Arduino</a:t>
            </a:r>
            <a:r>
              <a:rPr lang="sk-SK" dirty="0"/>
              <a:t> zariadení.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Implementovať </a:t>
            </a:r>
            <a:r>
              <a:rPr lang="sk-SK" dirty="0"/>
              <a:t>vzorové komponenty využiteľné pri návrhu a implementácii </a:t>
            </a:r>
            <a:r>
              <a:rPr lang="sk-SK" dirty="0" err="1"/>
              <a:t>IoT</a:t>
            </a:r>
            <a:r>
              <a:rPr lang="sk-SK" dirty="0"/>
              <a:t> riešení.</a:t>
            </a:r>
          </a:p>
        </p:txBody>
      </p:sp>
    </p:spTree>
    <p:extLst>
      <p:ext uri="{BB962C8B-B14F-4D97-AF65-F5344CB8AC3E}">
        <p14:creationId xmlns:p14="http://schemas.microsoft.com/office/powerpoint/2010/main" val="3366293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301</Words>
  <Application>Microsoft Office PowerPoint</Application>
  <PresentationFormat>Prezentácia na obrazovke (4:3)</PresentationFormat>
  <Paragraphs>79</Paragraphs>
  <Slides>11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Consolas</vt:lpstr>
      <vt:lpstr>Courier New</vt:lpstr>
      <vt:lpstr>Retrospektíva</vt:lpstr>
      <vt:lpstr>Komponentovo orientované a udalosťami riadené programovanie Arduino zariadení.</vt:lpstr>
      <vt:lpstr>Motivácia</vt:lpstr>
      <vt:lpstr>Parametre</vt:lpstr>
      <vt:lpstr>Demo projekt</vt:lpstr>
      <vt:lpstr>Problém?</vt:lpstr>
      <vt:lpstr>Prezentácia programu PowerPoint</vt:lpstr>
      <vt:lpstr>Naša vízia (komponenty)</vt:lpstr>
      <vt:lpstr>Podobné riešenia</vt:lpstr>
      <vt:lpstr>Ciele práce</vt:lpstr>
      <vt:lpstr>Literatúra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Komponentovo orientované a udalosťami riadené programovanie Arduino zariadení.</dc:title>
  <dc:creator>patrik fm</dc:creator>
  <cp:lastModifiedBy>patrik fm</cp:lastModifiedBy>
  <cp:revision>13</cp:revision>
  <dcterms:created xsi:type="dcterms:W3CDTF">2016-11-17T17:35:13Z</dcterms:created>
  <dcterms:modified xsi:type="dcterms:W3CDTF">2016-11-17T19:52:10Z</dcterms:modified>
</cp:coreProperties>
</file>