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D86C4-AF02-43C3-963C-DFEEFBC91BF3}" type="datetimeFigureOut">
              <a:rPr lang="hr-HR" smtClean="0"/>
              <a:t>5.7.2024.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D367-E4CD-4FDD-9889-D81AA6BEA0D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283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AADE-C455-4847-A095-8A0523FF028A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4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71D0-FB7B-47A6-84E7-EFA2EC8D1FF8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397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56C7-FD1E-436B-B1C2-85244D55AB49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705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28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349D-0FC1-437D-BF69-DC19ABF8C858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5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6D9E5-F6A0-4EDE-AFC0-1B4987C44BBE}" type="datetime1">
              <a:rPr lang="hr-HR" smtClean="0"/>
              <a:t>5.7.2024.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46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03B80-9620-42D1-BBF8-BD1861E09340}" type="datetime1">
              <a:rPr lang="hr-HR" smtClean="0"/>
              <a:t>5.7.2024.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87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B81B-F8DB-4625-87E4-0E3F12AC6C57}" type="datetime1">
              <a:rPr lang="hr-HR" smtClean="0"/>
              <a:t>5.7.2024.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985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8F97-2E27-44C5-BA24-AAA8D384414D}" type="datetime1">
              <a:rPr lang="hr-HR" smtClean="0"/>
              <a:t>5.7.2024.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52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DF23B6-36B9-4424-8C49-F4C73FBBBA5A}" type="datetime1">
              <a:rPr lang="hr-HR" smtClean="0"/>
              <a:t>5.7.2024.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41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3BF6-1C36-476F-8627-DB95DE6AA63B}" type="datetime1">
              <a:rPr lang="hr-HR" smtClean="0"/>
              <a:t>5.7.2024.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147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E99FBC-A351-4065-87B0-6F43775AB00D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D7F2AF-24D2-41CE-A529-D7D7B9AE3788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spravi.me/api/isprav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5627B8-5FE6-C7A6-31B5-3E3B6706A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502" y="603115"/>
            <a:ext cx="9922213" cy="3677055"/>
          </a:xfrm>
        </p:spPr>
        <p:txBody>
          <a:bodyPr>
            <a:normAutofit/>
          </a:bodyPr>
          <a:lstStyle/>
          <a:p>
            <a:r>
              <a:rPr lang="hr-HR" sz="6000" dirty="0"/>
              <a:t>Aplikacija za vježbu pravopisa uz pomoć umjetne inteligencije i usluge strojne provjere pravopisa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E9EA274-B629-7BC4-D1CF-BB5639E11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500" y="4542816"/>
            <a:ext cx="9922214" cy="1536971"/>
          </a:xfrm>
        </p:spPr>
        <p:txBody>
          <a:bodyPr>
            <a:normAutofit/>
          </a:bodyPr>
          <a:lstStyle/>
          <a:p>
            <a:r>
              <a:rPr lang="hr-HR" sz="1600" b="1" dirty="0"/>
              <a:t>Petar Krešimir Pavičić			           mentor: doc. dr. sc. Tomislav </a:t>
            </a:r>
            <a:r>
              <a:rPr lang="hr-HR" sz="1600" b="1" dirty="0" err="1"/>
              <a:t>jagušt</a:t>
            </a:r>
            <a:endParaRPr lang="hr-HR" sz="1600" b="1" dirty="0"/>
          </a:p>
          <a:p>
            <a:r>
              <a:rPr lang="hr-HR" sz="1600" b="1" dirty="0"/>
              <a:t>Diplomski rad</a:t>
            </a:r>
          </a:p>
          <a:p>
            <a:r>
              <a:rPr lang="hr-HR" sz="1600" b="1" dirty="0"/>
              <a:t>Zagreb, srpanj 2024.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B1CB9AC-F63F-A106-7823-77AEB543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6E80-9D7B-448D-AD4D-B10508EA9B9C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9FE697FC-E7DC-BF6E-8FC9-AF3B8164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321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 descr="Slika na kojoj se prikazuje tekst, snimka zaslona, softver, broj&#10;&#10;Opis je automatski generiran">
            <a:extLst>
              <a:ext uri="{FF2B5EF4-FFF2-40B4-BE49-F238E27FC236}">
                <a16:creationId xmlns:a16="http://schemas.microsoft.com/office/drawing/2014/main" id="{C5C71550-25E8-ADF9-DA4C-6B65C1093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85" y="1905016"/>
            <a:ext cx="9000030" cy="3892216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5C792DEF-3B39-4A71-4CB8-788D717E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Korisnička aplikacija</a:t>
            </a:r>
          </a:p>
        </p:txBody>
      </p:sp>
      <p:pic>
        <p:nvPicPr>
          <p:cNvPr id="13" name="Rezervirano mjesto sadržaja 12" descr="Slika na kojoj se prikazuje tekst, snimka zaslona, softver, broj&#10;&#10;Opis je automatski generiran">
            <a:extLst>
              <a:ext uri="{FF2B5EF4-FFF2-40B4-BE49-F238E27FC236}">
                <a16:creationId xmlns:a16="http://schemas.microsoft.com/office/drawing/2014/main" id="{BD04E5E1-6E29-9AA4-BB85-0253F6E99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85" y="1905016"/>
            <a:ext cx="8980575" cy="3892216"/>
          </a:xfrm>
          <a:ln>
            <a:solidFill>
              <a:schemeClr val="tx1"/>
            </a:solidFill>
          </a:ln>
        </p:spPr>
      </p:pic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D70C8DB-9B8D-5A83-E1A1-07475D96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2C76108-2904-9B1D-BB56-5ACCD2AC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10</a:t>
            </a:fld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AEB36C3B-5F6A-950E-4AB9-174849390E0D}"/>
              </a:ext>
            </a:extLst>
          </p:cNvPr>
          <p:cNvSpPr txBox="1"/>
          <p:nvPr/>
        </p:nvSpPr>
        <p:spPr>
          <a:xfrm>
            <a:off x="4327995" y="5797232"/>
            <a:ext cx="314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/>
              <a:t>Nastavnikova profilna stranica</a:t>
            </a:r>
          </a:p>
        </p:txBody>
      </p:sp>
    </p:spTree>
    <p:extLst>
      <p:ext uri="{BB962C8B-B14F-4D97-AF65-F5344CB8AC3E}">
        <p14:creationId xmlns:p14="http://schemas.microsoft.com/office/powerpoint/2010/main" val="193972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792DEF-3B39-4A71-4CB8-788D717E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Korisnička aplikacija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D70C8DB-9B8D-5A83-E1A1-07475D96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2C76108-2904-9B1D-BB56-5ACCD2AC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11</a:t>
            </a:fld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AEB36C3B-5F6A-950E-4AB9-174849390E0D}"/>
              </a:ext>
            </a:extLst>
          </p:cNvPr>
          <p:cNvSpPr txBox="1"/>
          <p:nvPr/>
        </p:nvSpPr>
        <p:spPr>
          <a:xfrm>
            <a:off x="3874119" y="5784497"/>
            <a:ext cx="450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/>
              <a:t>Primjer stvaranja novog zadatka vrste „diktat”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55B8CC0D-71F7-9ABE-870A-F88C03EE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00" y="1996864"/>
            <a:ext cx="8741399" cy="3712795"/>
          </a:xfrm>
          <a:ln>
            <a:solidFill>
              <a:schemeClr val="tx1"/>
            </a:solidFill>
          </a:ln>
        </p:spPr>
      </p:pic>
      <p:pic>
        <p:nvPicPr>
          <p:cNvPr id="10" name="Slika 9" descr="Slika na kojoj se prikazuje tekst, softver, Font, web-stranica&#10;&#10;Opis je automatski generiran">
            <a:extLst>
              <a:ext uri="{FF2B5EF4-FFF2-40B4-BE49-F238E27FC236}">
                <a16:creationId xmlns:a16="http://schemas.microsoft.com/office/drawing/2014/main" id="{2A3BD0CB-3532-64F6-6809-D553A0F25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81" y="1983005"/>
            <a:ext cx="9144195" cy="3726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90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59F836-5A15-2544-B02B-EDCF6B86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Korisnička aplikacija</a:t>
            </a:r>
          </a:p>
        </p:txBody>
      </p:sp>
      <p:pic>
        <p:nvPicPr>
          <p:cNvPr id="7" name="Rezervirano mjesto sadržaja 6" descr="Slika na kojoj se prikazuje tekst, snimka zaslona, softver, Font&#10;&#10;Opis je automatski generiran">
            <a:extLst>
              <a:ext uri="{FF2B5EF4-FFF2-40B4-BE49-F238E27FC236}">
                <a16:creationId xmlns:a16="http://schemas.microsoft.com/office/drawing/2014/main" id="{EF7E586C-C45F-AEC5-F941-9DD4389C4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25" y="2040816"/>
            <a:ext cx="8925549" cy="3659475"/>
          </a:xfrm>
          <a:ln>
            <a:solidFill>
              <a:schemeClr val="tx1"/>
            </a:solidFill>
          </a:ln>
        </p:spPr>
      </p:pic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04874B0-C455-BDC6-A0DC-54D15BE7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05B004D-FBFF-D580-912D-EB67B34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12</a:t>
            </a:fld>
            <a:endParaRPr lang="hr-HR"/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76CD7F22-0D5F-BB3D-4F7A-9B3DBDA508DD}"/>
              </a:ext>
            </a:extLst>
          </p:cNvPr>
          <p:cNvSpPr txBox="1"/>
          <p:nvPr/>
        </p:nvSpPr>
        <p:spPr>
          <a:xfrm>
            <a:off x="4542005" y="5819081"/>
            <a:ext cx="310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/>
              <a:t>Primjer stvaranja nove vježbe</a:t>
            </a:r>
          </a:p>
        </p:txBody>
      </p:sp>
    </p:spTree>
    <p:extLst>
      <p:ext uri="{BB962C8B-B14F-4D97-AF65-F5344CB8AC3E}">
        <p14:creationId xmlns:p14="http://schemas.microsoft.com/office/powerpoint/2010/main" val="403607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59F836-5A15-2544-B02B-EDCF6B86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Korisnička aplikacija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04874B0-C455-BDC6-A0DC-54D15BE7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05B004D-FBFF-D580-912D-EB67B34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13</a:t>
            </a:fld>
            <a:endParaRPr lang="hr-HR" dirty="0"/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76CD7F22-0D5F-BB3D-4F7A-9B3DBDA508DD}"/>
              </a:ext>
            </a:extLst>
          </p:cNvPr>
          <p:cNvSpPr txBox="1"/>
          <p:nvPr/>
        </p:nvSpPr>
        <p:spPr>
          <a:xfrm>
            <a:off x="3339099" y="5819081"/>
            <a:ext cx="55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/>
              <a:t>Primjer rješavanja „tabličnog” zadatka (Drag </a:t>
            </a:r>
            <a:r>
              <a:rPr lang="hr-HR" i="1" dirty="0" err="1"/>
              <a:t>and</a:t>
            </a:r>
            <a:r>
              <a:rPr lang="hr-HR" i="1" dirty="0"/>
              <a:t> Drop)</a:t>
            </a:r>
          </a:p>
        </p:txBody>
      </p:sp>
      <p:pic>
        <p:nvPicPr>
          <p:cNvPr id="10" name="Rezervirano mjesto sadržaja 9" descr="Slika na kojoj se prikazuje tekst, snimka zaslona, softver&#10;&#10;Opis je automatski generiran">
            <a:extLst>
              <a:ext uri="{FF2B5EF4-FFF2-40B4-BE49-F238E27FC236}">
                <a16:creationId xmlns:a16="http://schemas.microsoft.com/office/drawing/2014/main" id="{9ABB3382-E3B9-7D1C-FD8B-9190CE908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33" y="2241272"/>
            <a:ext cx="9436133" cy="3191488"/>
          </a:xfrm>
          <a:ln>
            <a:solidFill>
              <a:schemeClr val="tx1"/>
            </a:solidFill>
          </a:ln>
        </p:spPr>
      </p:pic>
      <p:pic>
        <p:nvPicPr>
          <p:cNvPr id="12" name="Slika 11" descr="Slika na kojoj se prikazuje tekst, snimka zaslona, softver, Ikona na računalu&#10;&#10;Opis je automatski generiran">
            <a:extLst>
              <a:ext uri="{FF2B5EF4-FFF2-40B4-BE49-F238E27FC236}">
                <a16:creationId xmlns:a16="http://schemas.microsoft.com/office/drawing/2014/main" id="{4F1795C4-8132-2BAE-6EA5-4801B553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33" y="2241272"/>
            <a:ext cx="9436133" cy="3415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60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59F836-5A15-2544-B02B-EDCF6B86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Korisnička aplikacija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04874B0-C455-BDC6-A0DC-54D15BE7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05B004D-FBFF-D580-912D-EB67B34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14</a:t>
            </a:fld>
            <a:endParaRPr lang="hr-HR"/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76CD7F22-0D5F-BB3D-4F7A-9B3DBDA508DD}"/>
              </a:ext>
            </a:extLst>
          </p:cNvPr>
          <p:cNvSpPr txBox="1"/>
          <p:nvPr/>
        </p:nvSpPr>
        <p:spPr>
          <a:xfrm>
            <a:off x="4542004" y="5819081"/>
            <a:ext cx="380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/>
              <a:t>Primjer rješavanja digitalnog diktata</a:t>
            </a:r>
          </a:p>
        </p:txBody>
      </p:sp>
      <p:pic>
        <p:nvPicPr>
          <p:cNvPr id="14" name="Rezervirano mjesto sadržaja 13" descr="Slika na kojoj se prikazuje tekst, snimka zaslona, softver, web-stranica&#10;&#10;Opis je automatski generiran">
            <a:extLst>
              <a:ext uri="{FF2B5EF4-FFF2-40B4-BE49-F238E27FC236}">
                <a16:creationId xmlns:a16="http://schemas.microsoft.com/office/drawing/2014/main" id="{82F279B6-6CB2-04FF-F98C-C3B027D69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35" y="1846382"/>
            <a:ext cx="8678890" cy="397269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08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AB5133-0B59-F4CD-A555-831219AC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Moguća poboljšanja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4154FA-DAC8-C252-AE24-306F91D9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Dodavanje novih vrsta zadataka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Stvaranje lekcija i grupiranje vježbi po lekcijama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latin typeface="Calibri" panose="020F0502020204030204" pitchFamily="34" charset="0"/>
                <a:ea typeface="Aptos" panose="020B0004020202020204" pitchFamily="34" charset="0"/>
              </a:rPr>
              <a:t>S</a:t>
            </a: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tvaranje statistika za učenike i razrede, bilo za cjelokupno vrijeme ili po pojedinim vježbama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32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Mogućnost komunikacije uživo između nastavnika i učenika tijekom rješavanja vježbi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Integracija s dodatnim vanjskim tehnologijama, poput podrške za više jezika ili mogućnosti prijevoda teksta (Google </a:t>
            </a:r>
            <a:r>
              <a:rPr lang="hr-HR" sz="24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Translate</a:t>
            </a: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API) </a:t>
            </a:r>
            <a:endParaRPr lang="hr-HR" sz="2400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AC60562-ACFC-F09D-B5A7-A868BC6F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C67BB134-A20F-42C1-FE3D-442DD107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1704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3C5D4D-9F4F-683E-59EF-650B5227D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HR" dirty="0"/>
              <a:t>Hvala na pažnji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78ECD58-A13D-45F4-9CA9-C3377EA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AADE-C455-4847-A095-8A0523FF028A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319F780-EAA1-E0CF-4964-74B7B78B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257F6FB-0496-EEA4-87E7-BBFD371A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2EECEAD-FA90-2467-C54C-15BDFB9CA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6279"/>
            <a:ext cx="10114820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Motivacija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Arhitektura i model podataka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Korisnička aplikacija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Moguća poboljšanja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64F8C62-1A4A-2EBB-EF98-FF0EDD45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DD21AEEC-988E-F112-349F-421C370C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352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1D231D-676A-46C2-FE98-DF57E914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Motivacija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7167E88-6C3D-C379-D7B9-92E6F84D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Primjena prednosti uporabe tehnologije u obrazovanju na primjeru učenja pravopisa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Smanjenje administrativnog opterećenja nastavnika (sastavljanje i ispravljanje zadataka)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Integracija s vanjskim tehnologijama (API)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Funkcionalnost digitalnog diktata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3160E02-8F10-C90E-40D9-5BBEE9E7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0C492DF-D7B8-860E-7E29-3275DF50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64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FF19A7-5D4E-ECE6-95AE-4AEB22F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i model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0EA68C6-8F4C-1FAD-AC0F-B97E1889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Klijent – poslužitelj arhitektura</a:t>
            </a:r>
          </a:p>
          <a:p>
            <a:pPr lvl="2"/>
            <a:r>
              <a:rPr lang="hr-HR" sz="2000" dirty="0"/>
              <a:t>Klijentska strana – React.js</a:t>
            </a:r>
          </a:p>
          <a:p>
            <a:pPr lvl="2"/>
            <a:r>
              <a:rPr lang="hr-HR" sz="2000" dirty="0"/>
              <a:t>Poslužiteljska strana – Node.js (Express)</a:t>
            </a:r>
          </a:p>
          <a:p>
            <a:pPr lvl="2"/>
            <a:endParaRPr lang="hr-H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Baza podataka – </a:t>
            </a:r>
            <a:r>
              <a:rPr lang="hr-HR" sz="2400" dirty="0" err="1"/>
              <a:t>PostgreSQL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Posluživanje resursa – </a:t>
            </a:r>
            <a:r>
              <a:rPr lang="hr-HR" sz="2400" dirty="0" err="1"/>
              <a:t>Render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Korišteni vanjski API-</a:t>
            </a:r>
            <a:r>
              <a:rPr lang="hr-HR" sz="2400" dirty="0" err="1"/>
              <a:t>ji</a:t>
            </a:r>
            <a:r>
              <a:rPr lang="hr-HR" sz="2400" dirty="0"/>
              <a:t>:</a:t>
            </a:r>
          </a:p>
          <a:p>
            <a:pPr lvl="2"/>
            <a:r>
              <a:rPr lang="hr-HR" sz="2000" dirty="0" err="1"/>
              <a:t>ChatGPT</a:t>
            </a:r>
            <a:r>
              <a:rPr lang="hr-HR" sz="2000" dirty="0"/>
              <a:t> API</a:t>
            </a:r>
            <a:endParaRPr lang="hr-HR" sz="1600" dirty="0"/>
          </a:p>
          <a:p>
            <a:pPr lvl="2"/>
            <a:r>
              <a:rPr lang="hr-HR" sz="2000" dirty="0" err="1"/>
              <a:t>ElevenLabs</a:t>
            </a:r>
            <a:r>
              <a:rPr lang="hr-HR" sz="2000" dirty="0"/>
              <a:t> TTS API</a:t>
            </a:r>
          </a:p>
          <a:p>
            <a:pPr lvl="2"/>
            <a:r>
              <a:rPr lang="hr-HR" sz="2000" dirty="0" err="1"/>
              <a:t>Ispravi.me</a:t>
            </a:r>
            <a:r>
              <a:rPr lang="hr-HR" sz="2000" dirty="0"/>
              <a:t> API</a:t>
            </a:r>
          </a:p>
          <a:p>
            <a:pPr marL="384048" lvl="2" indent="0">
              <a:buNone/>
            </a:pPr>
            <a:endParaRPr lang="hr-HR" sz="2000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F1DFCDB-05A9-6B33-AD84-DB1463B8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1A18A07-3A1C-EFA3-FADB-F24C0760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4</a:t>
            </a:fld>
            <a:endParaRPr lang="hr-HR"/>
          </a:p>
        </p:txBody>
      </p:sp>
      <p:pic>
        <p:nvPicPr>
          <p:cNvPr id="7" name="Slika 6" descr="Slika na kojoj se prikazuje tekst, Font, dijagram, snimka zaslona&#10;&#10;Opis je automatski generiran">
            <a:extLst>
              <a:ext uri="{FF2B5EF4-FFF2-40B4-BE49-F238E27FC236}">
                <a16:creationId xmlns:a16="http://schemas.microsoft.com/office/drawing/2014/main" id="{72BFECCF-14C1-6A7D-CAB5-822F99B6F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97" y="2283895"/>
            <a:ext cx="3939883" cy="25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8AAA6AA-5AF6-51AE-857C-C1AAC0F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ChatGPT</a:t>
            </a:r>
            <a:r>
              <a:rPr lang="hr-HR" dirty="0"/>
              <a:t> API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5662B18-FA85-A877-4F73-105FFD71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Omogućuje generiranja teksta, odgovaranje na upite, vođenje razgovora i pružanje kontekstualnih informacija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Potreban je API ključ koji se šalje putem POST zahtjeva za praćenje korisnika</a:t>
            </a:r>
            <a:endParaRPr lang="hr-HR" sz="24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latin typeface="Calibri" panose="020F0502020204030204" pitchFamily="34" charset="0"/>
                <a:ea typeface="Aptos" panose="020B0004020202020204" pitchFamily="34" charset="0"/>
              </a:rPr>
              <a:t>Ostali parametri u POST zahtjevu:</a:t>
            </a:r>
          </a:p>
          <a:p>
            <a:pPr lvl="2"/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tekstualni upit (eng. </a:t>
            </a:r>
            <a:r>
              <a:rPr lang="hr-HR" sz="1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prompt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)</a:t>
            </a:r>
          </a:p>
          <a:p>
            <a:pPr lvl="2"/>
            <a:r>
              <a:rPr lang="hr-HR" sz="1800" dirty="0">
                <a:latin typeface="Calibri" panose="020F0502020204030204" pitchFamily="34" charset="0"/>
              </a:rPr>
              <a:t>model - specificira koji model umjetne inteligencije se koristi za generiranje odgovora</a:t>
            </a:r>
          </a:p>
          <a:p>
            <a:pPr lvl="2"/>
            <a:r>
              <a:rPr lang="hr-HR" sz="1800" dirty="0">
                <a:latin typeface="Calibri" panose="020F0502020204030204" pitchFamily="34" charset="0"/>
              </a:rPr>
              <a:t>role - definira ulogu koju određena poruka ima unutar konteksta razgovora (npr. system, </a:t>
            </a:r>
            <a:r>
              <a:rPr lang="hr-HR" sz="1800" dirty="0" err="1">
                <a:latin typeface="Calibri" panose="020F0502020204030204" pitchFamily="34" charset="0"/>
              </a:rPr>
              <a:t>user</a:t>
            </a:r>
            <a:r>
              <a:rPr lang="hr-HR" sz="1800" dirty="0">
                <a:latin typeface="Calibri" panose="020F0502020204030204" pitchFamily="34" charset="0"/>
              </a:rPr>
              <a:t>)</a:t>
            </a:r>
          </a:p>
          <a:p>
            <a:pPr lvl="2"/>
            <a:r>
              <a:rPr lang="hr-HR" sz="1800" dirty="0"/>
              <a:t>temperature - kontrolira kreativnost odgovora (0-1)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330FE7A-FE9F-F2F6-4C90-4721D2DF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E33F39C7-5EFD-BF2F-1D2B-4D598EE0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367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5721CD2-98D4-4154-4500-2BA25697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hr-HR" sz="3600">
                <a:solidFill>
                  <a:srgbClr val="FFFFFF"/>
                </a:solidFill>
              </a:rPr>
              <a:t>ElevenLabs TTS API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A1A5E30-C150-CE5F-3AC9-32962DCE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B6F63F-68C9-4D55-BE6A-CE69F07E88A7}" type="datetime1">
              <a:rPr lang="hr-HR" smtClean="0"/>
              <a:pPr>
                <a:spcAft>
                  <a:spcPts val="600"/>
                </a:spcAft>
              </a:pPr>
              <a:t>5.7.2024.</a:t>
            </a:fld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BA35890-8E6D-DE6F-E93B-BA889875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204281"/>
            <a:ext cx="6413663" cy="6478621"/>
          </a:xfrm>
        </p:spPr>
        <p:txBody>
          <a:bodyPr anchor="ctr"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000" dirty="0"/>
              <a:t>Sustav za sintezu govora koji koristi umjetnu inteligenciju kako bi pretvorio tekstualni sadržaj u prirodni govor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ea typeface="Aptos" panose="020B0004020202020204" pitchFamily="34" charset="0"/>
              </a:rPr>
              <a:t>Niska</a:t>
            </a:r>
            <a:r>
              <a:rPr lang="hr-HR" sz="2000" dirty="0">
                <a:effectLst/>
                <a:ea typeface="Aptos" panose="020B0004020202020204" pitchFamily="34" charset="0"/>
              </a:rPr>
              <a:t> latencija (~400ms),</a:t>
            </a:r>
            <a:r>
              <a:rPr lang="hr-HR" sz="2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preko 1000 glasova dostupnih na 29 jezika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Potrebno je dobit API ključ za autentifikaciju korisnika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000" dirty="0">
                <a:latin typeface="Calibri" panose="020F0502020204030204" pitchFamily="34" charset="0"/>
                <a:ea typeface="Aptos" panose="020B0004020202020204" pitchFamily="34" charset="0"/>
              </a:rPr>
              <a:t>Parametri u POST zahtjevu:</a:t>
            </a:r>
          </a:p>
          <a:p>
            <a:pPr lvl="2"/>
            <a:r>
              <a:rPr lang="hr-HR" sz="1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voice_id</a:t>
            </a:r>
            <a:r>
              <a:rPr lang="hr-HR" sz="1800" dirty="0">
                <a:latin typeface="Calibri" panose="020F0502020204030204" pitchFamily="34" charset="0"/>
                <a:ea typeface="Aptos" panose="020B0004020202020204" pitchFamily="34" charset="0"/>
              </a:rPr>
              <a:t> - i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dentifikator glasa koji se koristi</a:t>
            </a:r>
          </a:p>
          <a:p>
            <a:pPr lvl="2"/>
            <a:r>
              <a:rPr lang="hr-H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optimize_streaming_latency</a:t>
            </a:r>
            <a:r>
              <a:rPr lang="hr-HR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- o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mogućuje optimizaciju latencije uz određeni gubitak kvalitete (0-4)</a:t>
            </a:r>
          </a:p>
          <a:p>
            <a:pPr lvl="2"/>
            <a:r>
              <a:rPr lang="hr-H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output_format</a:t>
            </a:r>
            <a:r>
              <a:rPr lang="hr-HR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- p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redstavlja format generiranog zvuka</a:t>
            </a:r>
          </a:p>
          <a:p>
            <a:pPr lvl="2"/>
            <a:r>
              <a:rPr lang="hr-HR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voice_settings.stability</a:t>
            </a:r>
            <a:r>
              <a:rPr lang="hr-HR" sz="18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- o</a:t>
            </a:r>
            <a:r>
              <a:rPr lang="hr-H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dređuje stabilnost glasa, a stabilnost se odnosi na konzistentnost intonacije, brzine govora i izraza glasa</a:t>
            </a:r>
          </a:p>
          <a:p>
            <a:pPr lvl="2"/>
            <a:r>
              <a:rPr lang="hr-HR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voice_settings.style</a:t>
            </a:r>
            <a:r>
              <a:rPr lang="hr-H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omogućuje prilagodbu stila izgovora glasa kako bi se postigao određeni ton, naglasak ili emocionalni izraz u glasu</a:t>
            </a:r>
          </a:p>
          <a:p>
            <a:pPr lvl="2"/>
            <a:r>
              <a:rPr lang="hr-HR" sz="1800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voice_settings.use_speaker_boost</a:t>
            </a:r>
            <a:r>
              <a:rPr lang="hr-HR" sz="18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-</a:t>
            </a:r>
            <a:r>
              <a:rPr lang="hr-H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određuje hoće li se koristiti dodatno pojačanje glasa kako bi se poboljšala jasnoća i snaga govora</a:t>
            </a:r>
            <a:endParaRPr lang="hr-HR" sz="18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0BE2421D-7A0F-1105-462B-EB99E94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D7F2AF-24D2-41CE-A529-D7D7B9AE3788}" type="slidenum">
              <a:rPr lang="hr-HR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hr-H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9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C354133-444D-5CC6-4717-2CDBF9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Ispravi.me</a:t>
            </a:r>
            <a:r>
              <a:rPr lang="hr-HR" dirty="0"/>
              <a:t> API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13DC52A-3F20-11D2-BE9C-8C52873F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latin typeface="Calibri" panose="020F0502020204030204" pitchFamily="34" charset="0"/>
                <a:ea typeface="Aptos" panose="020B0004020202020204" pitchFamily="34" charset="0"/>
              </a:rPr>
              <a:t>A</a:t>
            </a: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plikacijsko programsko sučelje koje omogućuje računalnu provjeru pravopisa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Potrebno dobiti API ključ koji omogućuje API-ju identificiranje i praćenje korisnika prilikom korištenja usluge, šalje se u POST </a:t>
            </a:r>
            <a:r>
              <a:rPr lang="hr-HR" sz="24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zahjtevu</a:t>
            </a: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kao parametar (</a:t>
            </a:r>
            <a:r>
              <a:rPr lang="hr-HR" sz="24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app</a:t>
            </a: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Slanje običnog POST zahtjeva prema resursu </a:t>
            </a:r>
            <a:r>
              <a:rPr lang="hr-HR" sz="2400" u="sng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https://ispravi.me/api/ispravi</a:t>
            </a:r>
            <a:r>
              <a:rPr lang="hr-HR" sz="24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koristeći klasični POST umjesto AJAX-a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Nakon što obradi tekst, API vrati korisniku odgovor u formatu JSON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>
                <a:latin typeface="Calibri" panose="020F0502020204030204" pitchFamily="34" charset="0"/>
              </a:rPr>
              <a:t>Parametri u POST zahtjevu:</a:t>
            </a:r>
          </a:p>
          <a:p>
            <a:pPr lvl="2"/>
            <a:r>
              <a:rPr lang="hr-HR" sz="1800" dirty="0">
                <a:latin typeface="Calibri" panose="020F0502020204030204" pitchFamily="34" charset="0"/>
              </a:rPr>
              <a:t>tekst 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koji se provjerava</a:t>
            </a:r>
          </a:p>
          <a:p>
            <a:pPr lvl="2"/>
            <a:r>
              <a:rPr lang="hr-HR" sz="1800" dirty="0" err="1">
                <a:latin typeface="Calibri" panose="020F0502020204030204" pitchFamily="34" charset="0"/>
                <a:ea typeface="Aptos" panose="020B0004020202020204" pitchFamily="34" charset="0"/>
              </a:rPr>
              <a:t>c</a:t>
            </a:r>
            <a:r>
              <a:rPr lang="hr-HR" sz="1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ontext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- za kontekstualnu provjeru (on/</a:t>
            </a:r>
            <a:r>
              <a:rPr lang="hr-HR" sz="1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off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)</a:t>
            </a:r>
          </a:p>
          <a:p>
            <a:pPr lvl="2"/>
            <a:r>
              <a:rPr lang="hr-HR" sz="1800" dirty="0" err="1">
                <a:latin typeface="Calibri" panose="020F0502020204030204" pitchFamily="34" charset="0"/>
                <a:ea typeface="Aptos" panose="020B0004020202020204" pitchFamily="34" charset="0"/>
              </a:rPr>
              <a:t>p</a:t>
            </a:r>
            <a:r>
              <a:rPr lang="hr-HR" sz="1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unctuation</a:t>
            </a:r>
            <a:r>
              <a:rPr lang="hr-HR" sz="1800" dirty="0">
                <a:latin typeface="Calibri" panose="020F0502020204030204" pitchFamily="34" charset="0"/>
                <a:ea typeface="Aptos" panose="020B0004020202020204" pitchFamily="34" charset="0"/>
              </a:rPr>
              <a:t> - 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za provjeru razmaka ispred i iza znakova interpunkcije</a:t>
            </a:r>
            <a:r>
              <a:rPr lang="hr-HR" sz="1800" dirty="0">
                <a:latin typeface="Calibri" panose="020F0502020204030204" pitchFamily="34" charset="0"/>
                <a:ea typeface="Aptos" panose="020B0004020202020204" pitchFamily="34" charset="0"/>
              </a:rPr>
              <a:t> (on/</a:t>
            </a:r>
            <a:r>
              <a:rPr lang="hr-HR" sz="1800" dirty="0" err="1">
                <a:latin typeface="Calibri" panose="020F0502020204030204" pitchFamily="34" charset="0"/>
                <a:ea typeface="Aptos" panose="020B0004020202020204" pitchFamily="34" charset="0"/>
              </a:rPr>
              <a:t>off</a:t>
            </a:r>
            <a:r>
              <a:rPr lang="hr-HR" sz="1800" dirty="0">
                <a:latin typeface="Calibri" panose="020F0502020204030204" pitchFamily="34" charset="0"/>
                <a:ea typeface="Aptos" panose="020B0004020202020204" pitchFamily="34" charset="0"/>
              </a:rPr>
              <a:t>)</a:t>
            </a:r>
          </a:p>
          <a:p>
            <a:pPr lvl="2"/>
            <a:r>
              <a:rPr lang="hr-HR" sz="1800" dirty="0" err="1">
                <a:latin typeface="Calibri" panose="020F0502020204030204" pitchFamily="34" charset="0"/>
                <a:ea typeface="Aptos" panose="020B0004020202020204" pitchFamily="34" charset="0"/>
              </a:rPr>
              <a:t>s</a:t>
            </a:r>
            <a:r>
              <a:rPr lang="hr-HR" sz="1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howinfo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- ispis dodatnih informativnih poruka vezanih uz svaku pogrešku (on/</a:t>
            </a:r>
            <a:r>
              <a:rPr lang="hr-HR" sz="1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off</a:t>
            </a:r>
            <a:r>
              <a:rPr lang="hr-H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)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C498220-EA32-D84D-2F79-2DD9462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C72EF2D-7B74-4DEE-64BA-C744AF0D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20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1ED8BB-575E-F397-2611-020ECDC0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Model Podataka</a:t>
            </a:r>
            <a:endParaRPr lang="hr-HR" dirty="0"/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3279B161-62B4-C00D-11F2-45909D94D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9" y="1846263"/>
            <a:ext cx="10331579" cy="4340528"/>
          </a:xfrm>
        </p:spPr>
      </p:pic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B916999-29A4-7748-6485-819B171A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F63F-68C9-4D55-BE6A-CE69F07E88A7}" type="datetime1">
              <a:rPr lang="hr-HR" smtClean="0"/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B32FC57-01C9-AA32-7DE1-79DD09E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F2AF-24D2-41CE-A529-D7D7B9AE3788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1249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2D37C05-DBC9-1EE5-AAFB-E304890E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hr-HR" dirty="0"/>
              <a:t>Korisnička aplikacija</a:t>
            </a:r>
          </a:p>
        </p:txBody>
      </p:sp>
      <p:pic>
        <p:nvPicPr>
          <p:cNvPr id="7" name="Slika 6" descr="Slika na kojoj se prikazuje tekst, snimka zaslona, ptica, crtić&#10;&#10;Opis je automatski generiran">
            <a:extLst>
              <a:ext uri="{FF2B5EF4-FFF2-40B4-BE49-F238E27FC236}">
                <a16:creationId xmlns:a16="http://schemas.microsoft.com/office/drawing/2014/main" id="{CEED4277-16DE-12B2-8304-F0460D0FE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" r="2407"/>
          <a:stretch/>
        </p:blipFill>
        <p:spPr>
          <a:xfrm>
            <a:off x="830091" y="509955"/>
            <a:ext cx="4001315" cy="53144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FA039E0-3168-4A39-3871-52BB79CA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Dvije vrste korisnika (sučelja): NASTAVNIK i UČENIK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Nastavnik može stvarati nove i uređivati postojeće vježbe i zadatke, ima uvid u svoje vježbe, zadatke i učenike iz svojih razreda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Učenik rješava vježbe koje mu je postavio njegov učitelj, prati se vrijeme rješavanja i točnost zadatka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8CE6799-333C-5E06-CC6D-5D8245ED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B6F63F-68C9-4D55-BE6A-CE69F07E88A7}" type="datetime1">
              <a:rPr lang="hr-HR" smtClean="0"/>
              <a:pPr>
                <a:spcAft>
                  <a:spcPts val="600"/>
                </a:spcAft>
              </a:pPr>
              <a:t>5.7.2024.</a:t>
            </a:fld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3572F89-CDEE-128C-7CB8-882FD393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7D7F2AF-24D2-41CE-A529-D7D7B9AE3788}" type="slidenum">
              <a:rPr lang="hr-HR" smtClean="0"/>
              <a:pPr>
                <a:spcAft>
                  <a:spcPts val="600"/>
                </a:spcAft>
              </a:pPr>
              <a:t>9</a:t>
            </a:fld>
            <a:endParaRPr lang="hr-HR"/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1AD1BDAA-F511-3902-B63B-16F5894DDB79}"/>
              </a:ext>
            </a:extLst>
          </p:cNvPr>
          <p:cNvSpPr txBox="1"/>
          <p:nvPr/>
        </p:nvSpPr>
        <p:spPr>
          <a:xfrm>
            <a:off x="1478604" y="5661498"/>
            <a:ext cx="270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/>
              <a:t>Stranica za prijavu učenika</a:t>
            </a:r>
          </a:p>
        </p:txBody>
      </p:sp>
    </p:spTree>
    <p:extLst>
      <p:ext uri="{BB962C8B-B14F-4D97-AF65-F5344CB8AC3E}">
        <p14:creationId xmlns:p14="http://schemas.microsoft.com/office/powerpoint/2010/main" val="15439404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750</TotalTime>
  <Words>661</Words>
  <Application>Microsoft Office PowerPoint</Application>
  <PresentationFormat>Široki zaslon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Retrospektiva</vt:lpstr>
      <vt:lpstr>Aplikacija za vježbu pravopisa uz pomoć umjetne inteligencije i usluge strojne provjere pravopisa</vt:lpstr>
      <vt:lpstr>Sadržaj</vt:lpstr>
      <vt:lpstr>Motivacija</vt:lpstr>
      <vt:lpstr>Arhitektura i model podataka</vt:lpstr>
      <vt:lpstr>ChatGPT API</vt:lpstr>
      <vt:lpstr>ElevenLabs TTS API</vt:lpstr>
      <vt:lpstr>Ispravi.me API</vt:lpstr>
      <vt:lpstr>Model Podataka</vt:lpstr>
      <vt:lpstr>Korisnička aplikacija</vt:lpstr>
      <vt:lpstr>Korisnička aplikacija</vt:lpstr>
      <vt:lpstr>Korisnička aplikacija</vt:lpstr>
      <vt:lpstr>Korisnička aplikacija</vt:lpstr>
      <vt:lpstr>Korisnička aplikacija</vt:lpstr>
      <vt:lpstr>Korisnička aplikacija</vt:lpstr>
      <vt:lpstr>Moguća poboljšanja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Petar Pavičić</dc:creator>
  <cp:lastModifiedBy>Petar Pavičić</cp:lastModifiedBy>
  <cp:revision>51</cp:revision>
  <dcterms:created xsi:type="dcterms:W3CDTF">2024-07-04T08:29:47Z</dcterms:created>
  <dcterms:modified xsi:type="dcterms:W3CDTF">2024-07-05T09:38:11Z</dcterms:modified>
</cp:coreProperties>
</file>