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36"/>
  </p:notesMasterIdLst>
  <p:sldIdLst>
    <p:sldId id="256" r:id="rId5"/>
    <p:sldId id="280" r:id="rId6"/>
    <p:sldId id="279" r:id="rId7"/>
    <p:sldId id="270" r:id="rId8"/>
    <p:sldId id="258" r:id="rId9"/>
    <p:sldId id="277" r:id="rId10"/>
    <p:sldId id="278" r:id="rId11"/>
    <p:sldId id="259" r:id="rId12"/>
    <p:sldId id="276" r:id="rId13"/>
    <p:sldId id="275" r:id="rId14"/>
    <p:sldId id="281" r:id="rId15"/>
    <p:sldId id="282" r:id="rId16"/>
    <p:sldId id="283" r:id="rId17"/>
    <p:sldId id="284" r:id="rId18"/>
    <p:sldId id="298" r:id="rId19"/>
    <p:sldId id="286" r:id="rId20"/>
    <p:sldId id="289" r:id="rId21"/>
    <p:sldId id="291" r:id="rId22"/>
    <p:sldId id="296" r:id="rId23"/>
    <p:sldId id="288" r:id="rId24"/>
    <p:sldId id="297" r:id="rId25"/>
    <p:sldId id="287" r:id="rId26"/>
    <p:sldId id="292" r:id="rId27"/>
    <p:sldId id="266" r:id="rId28"/>
    <p:sldId id="300" r:id="rId29"/>
    <p:sldId id="293" r:id="rId30"/>
    <p:sldId id="294" r:id="rId31"/>
    <p:sldId id="295" r:id="rId32"/>
    <p:sldId id="268" r:id="rId33"/>
    <p:sldId id="269" r:id="rId34"/>
    <p:sldId id="30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FEEB51-CEFE-444C-89D5-4539E202A13C}" v="6" dt="2020-10-25T21:01:53.4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65" autoAdjust="0"/>
    <p:restoredTop sz="94689"/>
  </p:normalViewPr>
  <p:slideViewPr>
    <p:cSldViewPr snapToGrid="0">
      <p:cViewPr varScale="1">
        <p:scale>
          <a:sx n="96" d="100"/>
          <a:sy n="96" d="100"/>
        </p:scale>
        <p:origin x="200" y="42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62327-1377-4277-A42F-329B00881548}" type="datetimeFigureOut">
              <a:rPr lang="en-US" smtClean="0"/>
              <a:t>10/5/21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635863-8DF6-4934-95BF-5BB6B3294E93}" type="slidenum">
              <a:rPr lang="en-US" smtClean="0"/>
              <a:t>‹#›</a:t>
            </a:fld>
            <a:endParaRPr lang="en-US"/>
          </a:p>
        </p:txBody>
      </p:sp>
    </p:spTree>
    <p:extLst>
      <p:ext uri="{BB962C8B-B14F-4D97-AF65-F5344CB8AC3E}">
        <p14:creationId xmlns:p14="http://schemas.microsoft.com/office/powerpoint/2010/main" val="2949339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35863-8DF6-4934-95BF-5BB6B3294E93}" type="slidenum">
              <a:rPr lang="en-US" smtClean="0"/>
              <a:t>3</a:t>
            </a:fld>
            <a:endParaRPr lang="en-US"/>
          </a:p>
        </p:txBody>
      </p:sp>
    </p:spTree>
    <p:extLst>
      <p:ext uri="{BB962C8B-B14F-4D97-AF65-F5344CB8AC3E}">
        <p14:creationId xmlns:p14="http://schemas.microsoft.com/office/powerpoint/2010/main" val="2403390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apple-system"/>
              </a:rPr>
              <a:t>Direct and indirect effects of climate change on soil microbial communities and feedback to global warming through carbon dioxide production. Direct effects is through influence on soil microbes and CO2 gas production, whereas indirect effects result from climate-driven changes in plant productivity and vegetation structure which alter soil the supply of carbon to soil and the structure and activity of microbial communities involved in decomposition processes and carbon release from soil.</a:t>
            </a:r>
            <a:endParaRPr lang="en-US" dirty="0"/>
          </a:p>
        </p:txBody>
      </p:sp>
      <p:sp>
        <p:nvSpPr>
          <p:cNvPr id="4" name="Slide Number Placeholder 3"/>
          <p:cNvSpPr>
            <a:spLocks noGrp="1"/>
          </p:cNvSpPr>
          <p:nvPr>
            <p:ph type="sldNum" sz="quarter" idx="5"/>
          </p:nvPr>
        </p:nvSpPr>
        <p:spPr/>
        <p:txBody>
          <a:bodyPr/>
          <a:lstStyle/>
          <a:p>
            <a:fld id="{00635863-8DF6-4934-95BF-5BB6B3294E93}" type="slidenum">
              <a:rPr lang="en-US" smtClean="0"/>
              <a:t>4</a:t>
            </a:fld>
            <a:endParaRPr lang="en-US"/>
          </a:p>
        </p:txBody>
      </p:sp>
    </p:spTree>
    <p:extLst>
      <p:ext uri="{BB962C8B-B14F-4D97-AF65-F5344CB8AC3E}">
        <p14:creationId xmlns:p14="http://schemas.microsoft.com/office/powerpoint/2010/main" val="4158690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predicting how soil microorganisms respond to warming can be challenging.</a:t>
            </a:r>
          </a:p>
        </p:txBody>
      </p:sp>
      <p:sp>
        <p:nvSpPr>
          <p:cNvPr id="4" name="Slide Number Placeholder 3"/>
          <p:cNvSpPr>
            <a:spLocks noGrp="1"/>
          </p:cNvSpPr>
          <p:nvPr>
            <p:ph type="sldNum" sz="quarter" idx="5"/>
          </p:nvPr>
        </p:nvSpPr>
        <p:spPr/>
        <p:txBody>
          <a:bodyPr/>
          <a:lstStyle/>
          <a:p>
            <a:fld id="{00635863-8DF6-4934-95BF-5BB6B3294E93}" type="slidenum">
              <a:rPr lang="en-US" smtClean="0"/>
              <a:t>6</a:t>
            </a:fld>
            <a:endParaRPr lang="en-US"/>
          </a:p>
        </p:txBody>
      </p:sp>
    </p:spTree>
    <p:extLst>
      <p:ext uri="{BB962C8B-B14F-4D97-AF65-F5344CB8AC3E}">
        <p14:creationId xmlns:p14="http://schemas.microsoft.com/office/powerpoint/2010/main" val="2949794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stomatal conductance – limited gaseous diffusion – reduced evaporative cooling – metabolic disruption – low photosynthesis rate.</a:t>
            </a:r>
          </a:p>
        </p:txBody>
      </p:sp>
      <p:sp>
        <p:nvSpPr>
          <p:cNvPr id="4" name="Slide Number Placeholder 3"/>
          <p:cNvSpPr>
            <a:spLocks noGrp="1"/>
          </p:cNvSpPr>
          <p:nvPr>
            <p:ph type="sldNum" sz="quarter" idx="5"/>
          </p:nvPr>
        </p:nvSpPr>
        <p:spPr/>
        <p:txBody>
          <a:bodyPr/>
          <a:lstStyle/>
          <a:p>
            <a:fld id="{00635863-8DF6-4934-95BF-5BB6B3294E93}" type="slidenum">
              <a:rPr lang="en-US" smtClean="0"/>
              <a:t>9</a:t>
            </a:fld>
            <a:endParaRPr lang="en-US"/>
          </a:p>
        </p:txBody>
      </p:sp>
    </p:spTree>
    <p:extLst>
      <p:ext uri="{BB962C8B-B14F-4D97-AF65-F5344CB8AC3E}">
        <p14:creationId xmlns:p14="http://schemas.microsoft.com/office/powerpoint/2010/main" val="2586204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c15 data - isotope measurement</a:t>
            </a:r>
          </a:p>
        </p:txBody>
      </p:sp>
      <p:sp>
        <p:nvSpPr>
          <p:cNvPr id="4" name="Slide Number Placeholder 3"/>
          <p:cNvSpPr>
            <a:spLocks noGrp="1"/>
          </p:cNvSpPr>
          <p:nvPr>
            <p:ph type="sldNum" sz="quarter" idx="5"/>
          </p:nvPr>
        </p:nvSpPr>
        <p:spPr/>
        <p:txBody>
          <a:bodyPr/>
          <a:lstStyle/>
          <a:p>
            <a:fld id="{00635863-8DF6-4934-95BF-5BB6B3294E93}" type="slidenum">
              <a:rPr lang="en-US" smtClean="0"/>
              <a:t>21</a:t>
            </a:fld>
            <a:endParaRPr lang="en-US"/>
          </a:p>
        </p:txBody>
      </p:sp>
    </p:spTree>
    <p:extLst>
      <p:ext uri="{BB962C8B-B14F-4D97-AF65-F5344CB8AC3E}">
        <p14:creationId xmlns:p14="http://schemas.microsoft.com/office/powerpoint/2010/main" val="3430946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light saturated </a:t>
            </a:r>
            <a:r>
              <a:rPr lang="en-US" dirty="0" err="1"/>
              <a:t>photosythesis</a:t>
            </a:r>
            <a:r>
              <a:rPr lang="en-US" dirty="0"/>
              <a:t> at a constant temp </a:t>
            </a:r>
          </a:p>
        </p:txBody>
      </p:sp>
      <p:sp>
        <p:nvSpPr>
          <p:cNvPr id="4" name="Slide Number Placeholder 3"/>
          <p:cNvSpPr>
            <a:spLocks noGrp="1"/>
          </p:cNvSpPr>
          <p:nvPr>
            <p:ph type="sldNum" sz="quarter" idx="5"/>
          </p:nvPr>
        </p:nvSpPr>
        <p:spPr/>
        <p:txBody>
          <a:bodyPr/>
          <a:lstStyle/>
          <a:p>
            <a:fld id="{00635863-8DF6-4934-95BF-5BB6B3294E93}" type="slidenum">
              <a:rPr lang="en-US" smtClean="0"/>
              <a:t>26</a:t>
            </a:fld>
            <a:endParaRPr lang="en-US"/>
          </a:p>
        </p:txBody>
      </p:sp>
    </p:spTree>
    <p:extLst>
      <p:ext uri="{BB962C8B-B14F-4D97-AF65-F5344CB8AC3E}">
        <p14:creationId xmlns:p14="http://schemas.microsoft.com/office/powerpoint/2010/main" val="1591412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3385C-E51A-40A9-95DC-60AC5C03DA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CB846C-3628-4E13-A7EA-F8345E9081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E8FF98-CD9D-4303-9F39-7A338AAB0F63}"/>
              </a:ext>
            </a:extLst>
          </p:cNvPr>
          <p:cNvSpPr>
            <a:spLocks noGrp="1"/>
          </p:cNvSpPr>
          <p:nvPr>
            <p:ph type="dt" sz="half" idx="10"/>
          </p:nvPr>
        </p:nvSpPr>
        <p:spPr/>
        <p:txBody>
          <a:bodyPr/>
          <a:lstStyle/>
          <a:p>
            <a:fld id="{11A6662E-FAF4-44BC-88B5-85A7CBFB6D30}" type="datetime1">
              <a:rPr lang="en-US" smtClean="0"/>
              <a:pPr/>
              <a:t>10/5/21</a:t>
            </a:fld>
            <a:endParaRPr lang="en-US"/>
          </a:p>
        </p:txBody>
      </p:sp>
      <p:sp>
        <p:nvSpPr>
          <p:cNvPr id="5" name="Footer Placeholder 4">
            <a:extLst>
              <a:ext uri="{FF2B5EF4-FFF2-40B4-BE49-F238E27FC236}">
                <a16:creationId xmlns:a16="http://schemas.microsoft.com/office/drawing/2014/main" id="{5354EC0B-1FD2-4445-A96A-4559DDC760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47F41F-6123-4165-89DC-042557997733}"/>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313046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8032F-C310-4154-939B-11AC18B1C5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214E5F-C891-40F4-8F9C-C13D1A19C3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ECA55C-F56D-4368-AFC4-B8491C21B7C7}"/>
              </a:ext>
            </a:extLst>
          </p:cNvPr>
          <p:cNvSpPr>
            <a:spLocks noGrp="1"/>
          </p:cNvSpPr>
          <p:nvPr>
            <p:ph type="dt" sz="half" idx="10"/>
          </p:nvPr>
        </p:nvSpPr>
        <p:spPr/>
        <p:txBody>
          <a:bodyPr/>
          <a:lstStyle/>
          <a:p>
            <a:fld id="{57E0CF6C-748E-4B7A-BC8B-3011EF78ED13}" type="datetime1">
              <a:rPr lang="en-US" smtClean="0"/>
              <a:pPr/>
              <a:t>10/5/21</a:t>
            </a:fld>
            <a:endParaRPr lang="en-US" dirty="0"/>
          </a:p>
        </p:txBody>
      </p:sp>
      <p:sp>
        <p:nvSpPr>
          <p:cNvPr id="5" name="Footer Placeholder 4">
            <a:extLst>
              <a:ext uri="{FF2B5EF4-FFF2-40B4-BE49-F238E27FC236}">
                <a16:creationId xmlns:a16="http://schemas.microsoft.com/office/drawing/2014/main" id="{C0380B37-E096-4C4B-B751-B5D06528839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361766E-1941-4A61-9942-1C6901DFA157}"/>
              </a:ext>
            </a:extLst>
          </p:cNvPr>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5462135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F66539-B35E-48B1-A707-3FBD83A1B9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7042CA-5EF6-4C00-971C-B04B7D3C4A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C7F19-6EAA-49FD-B20E-29D4BE841460}"/>
              </a:ext>
            </a:extLst>
          </p:cNvPr>
          <p:cNvSpPr>
            <a:spLocks noGrp="1"/>
          </p:cNvSpPr>
          <p:nvPr>
            <p:ph type="dt" sz="half" idx="10"/>
          </p:nvPr>
        </p:nvSpPr>
        <p:spPr/>
        <p:txBody>
          <a:bodyPr/>
          <a:lstStyle/>
          <a:p>
            <a:fld id="{57E0CF6C-748E-4B7A-BC8B-3011EF78ED13}" type="datetime1">
              <a:rPr lang="en-US" smtClean="0"/>
              <a:pPr/>
              <a:t>10/5/21</a:t>
            </a:fld>
            <a:endParaRPr lang="en-US" dirty="0"/>
          </a:p>
        </p:txBody>
      </p:sp>
      <p:sp>
        <p:nvSpPr>
          <p:cNvPr id="5" name="Footer Placeholder 4">
            <a:extLst>
              <a:ext uri="{FF2B5EF4-FFF2-40B4-BE49-F238E27FC236}">
                <a16:creationId xmlns:a16="http://schemas.microsoft.com/office/drawing/2014/main" id="{CD601AC0-CFF3-4D7F-AA80-F8B891FFD1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A97C60-994F-4AE4-9EC7-198BF0D51B4B}"/>
              </a:ext>
            </a:extLst>
          </p:cNvPr>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01055259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81721-9339-4A6F-AD02-6BBC734706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063A4D-F208-42B7-B1B9-625CD41420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FEFA8B-CB4C-4083-AC88-A734EB96FB8A}"/>
              </a:ext>
            </a:extLst>
          </p:cNvPr>
          <p:cNvSpPr>
            <a:spLocks noGrp="1"/>
          </p:cNvSpPr>
          <p:nvPr>
            <p:ph type="dt" sz="half" idx="10"/>
          </p:nvPr>
        </p:nvSpPr>
        <p:spPr/>
        <p:txBody>
          <a:bodyPr/>
          <a:lstStyle/>
          <a:p>
            <a:fld id="{57E0CF6C-748E-4B7A-BC8B-3011EF78ED13}" type="datetime1">
              <a:rPr lang="en-US" smtClean="0"/>
              <a:pPr/>
              <a:t>10/5/21</a:t>
            </a:fld>
            <a:endParaRPr lang="en-US" dirty="0"/>
          </a:p>
        </p:txBody>
      </p:sp>
      <p:sp>
        <p:nvSpPr>
          <p:cNvPr id="5" name="Footer Placeholder 4">
            <a:extLst>
              <a:ext uri="{FF2B5EF4-FFF2-40B4-BE49-F238E27FC236}">
                <a16:creationId xmlns:a16="http://schemas.microsoft.com/office/drawing/2014/main" id="{668750C1-AF8D-4E2A-AF8F-0300A21B04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2D4C677-CF31-4A17-BA31-800F1905492F}"/>
              </a:ext>
            </a:extLst>
          </p:cNvPr>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56708916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5CC26-9403-4A5B-AFAD-C419AAB3EC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D24231-E9F6-4362-B5D6-D827522CC9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CDB710-C101-4157-9D68-E1F7E07FCD0D}"/>
              </a:ext>
            </a:extLst>
          </p:cNvPr>
          <p:cNvSpPr>
            <a:spLocks noGrp="1"/>
          </p:cNvSpPr>
          <p:nvPr>
            <p:ph type="dt" sz="half" idx="10"/>
          </p:nvPr>
        </p:nvSpPr>
        <p:spPr/>
        <p:txBody>
          <a:bodyPr/>
          <a:lstStyle/>
          <a:p>
            <a:fld id="{15417D9E-721A-44BB-8863-9873FE64DA75}" type="datetime1">
              <a:rPr lang="en-US" smtClean="0"/>
              <a:t>10/5/21</a:t>
            </a:fld>
            <a:endParaRPr lang="en-US"/>
          </a:p>
        </p:txBody>
      </p:sp>
      <p:sp>
        <p:nvSpPr>
          <p:cNvPr id="5" name="Footer Placeholder 4">
            <a:extLst>
              <a:ext uri="{FF2B5EF4-FFF2-40B4-BE49-F238E27FC236}">
                <a16:creationId xmlns:a16="http://schemas.microsoft.com/office/drawing/2014/main" id="{F7253607-5CAA-489A-8299-D3B9B8BBA6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58414-2414-4D09-B2B5-72D46FA6378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5812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C47AA-4A56-47F3-9842-C2D4276122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150903-2B6F-41DB-8A60-86030E100D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85893B-B40A-44DB-82F5-E4C15615AC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4180A8-3C86-4447-B3FB-0CB5877A30C2}"/>
              </a:ext>
            </a:extLst>
          </p:cNvPr>
          <p:cNvSpPr>
            <a:spLocks noGrp="1"/>
          </p:cNvSpPr>
          <p:nvPr>
            <p:ph type="dt" sz="half" idx="10"/>
          </p:nvPr>
        </p:nvSpPr>
        <p:spPr/>
        <p:txBody>
          <a:bodyPr/>
          <a:lstStyle/>
          <a:p>
            <a:fld id="{57E0CF6C-748E-4B7A-BC8B-3011EF78ED13}" type="datetime1">
              <a:rPr lang="en-US" smtClean="0"/>
              <a:pPr/>
              <a:t>10/5/21</a:t>
            </a:fld>
            <a:endParaRPr lang="en-US" dirty="0"/>
          </a:p>
        </p:txBody>
      </p:sp>
      <p:sp>
        <p:nvSpPr>
          <p:cNvPr id="6" name="Footer Placeholder 5">
            <a:extLst>
              <a:ext uri="{FF2B5EF4-FFF2-40B4-BE49-F238E27FC236}">
                <a16:creationId xmlns:a16="http://schemas.microsoft.com/office/drawing/2014/main" id="{DE5AE710-8D1D-4332-9DE5-D4C5EF891B5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FF443B0-CB04-49B2-ACFB-38840FE8B3F5}"/>
              </a:ext>
            </a:extLst>
          </p:cNvPr>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76885119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BBD3-FDB3-4B42-A4C1-693F996CF6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2C864D-2611-4EE8-A31B-203E15A7FD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A7E790-3863-4CD8-BE6B-36B10FC21C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CCC21F-D06C-462A-A750-4E7FF7093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54197E-298A-4CD7-909A-6C84427580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AA9FFA-E67A-41F4-8417-487552B813CD}"/>
              </a:ext>
            </a:extLst>
          </p:cNvPr>
          <p:cNvSpPr>
            <a:spLocks noGrp="1"/>
          </p:cNvSpPr>
          <p:nvPr>
            <p:ph type="dt" sz="half" idx="10"/>
          </p:nvPr>
        </p:nvSpPr>
        <p:spPr/>
        <p:txBody>
          <a:bodyPr/>
          <a:lstStyle/>
          <a:p>
            <a:fld id="{57E0CF6C-748E-4B7A-BC8B-3011EF78ED13}" type="datetime1">
              <a:rPr lang="en-US" smtClean="0"/>
              <a:pPr/>
              <a:t>10/5/21</a:t>
            </a:fld>
            <a:endParaRPr lang="en-US" dirty="0"/>
          </a:p>
        </p:txBody>
      </p:sp>
      <p:sp>
        <p:nvSpPr>
          <p:cNvPr id="8" name="Footer Placeholder 7">
            <a:extLst>
              <a:ext uri="{FF2B5EF4-FFF2-40B4-BE49-F238E27FC236}">
                <a16:creationId xmlns:a16="http://schemas.microsoft.com/office/drawing/2014/main" id="{3A441550-8FD7-4D2F-A291-15B16105773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97D201A-8508-4FEA-9E7A-7F4A12F2C5EF}"/>
              </a:ext>
            </a:extLst>
          </p:cNvPr>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53027010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E1668-F9A5-4977-A3AA-B8EBCB8690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D9B1C4-8123-44D5-AB4F-33ABCD60B492}"/>
              </a:ext>
            </a:extLst>
          </p:cNvPr>
          <p:cNvSpPr>
            <a:spLocks noGrp="1"/>
          </p:cNvSpPr>
          <p:nvPr>
            <p:ph type="dt" sz="half" idx="10"/>
          </p:nvPr>
        </p:nvSpPr>
        <p:spPr/>
        <p:txBody>
          <a:bodyPr/>
          <a:lstStyle/>
          <a:p>
            <a:fld id="{3AB41CFF-90C9-47B3-9DA1-F2BF8D839F7E}" type="datetime1">
              <a:rPr lang="en-US" smtClean="0"/>
              <a:t>10/5/21</a:t>
            </a:fld>
            <a:endParaRPr lang="en-US"/>
          </a:p>
        </p:txBody>
      </p:sp>
      <p:sp>
        <p:nvSpPr>
          <p:cNvPr id="4" name="Footer Placeholder 3">
            <a:extLst>
              <a:ext uri="{FF2B5EF4-FFF2-40B4-BE49-F238E27FC236}">
                <a16:creationId xmlns:a16="http://schemas.microsoft.com/office/drawing/2014/main" id="{75E244E2-CA4D-4CCD-9ACC-4DBF4FD1E9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C47F0C-396A-4EEE-966E-31ECE383688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577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B60CA-0B0C-4750-9EB5-BC289EB8D110}"/>
              </a:ext>
            </a:extLst>
          </p:cNvPr>
          <p:cNvSpPr>
            <a:spLocks noGrp="1"/>
          </p:cNvSpPr>
          <p:nvPr>
            <p:ph type="dt" sz="half" idx="10"/>
          </p:nvPr>
        </p:nvSpPr>
        <p:spPr/>
        <p:txBody>
          <a:bodyPr/>
          <a:lstStyle/>
          <a:p>
            <a:fld id="{F06048FA-06AB-4884-A69B-986B96E68A24}" type="datetime1">
              <a:rPr lang="en-US" smtClean="0"/>
              <a:t>10/5/21</a:t>
            </a:fld>
            <a:endParaRPr lang="en-US"/>
          </a:p>
        </p:txBody>
      </p:sp>
      <p:sp>
        <p:nvSpPr>
          <p:cNvPr id="3" name="Footer Placeholder 2">
            <a:extLst>
              <a:ext uri="{FF2B5EF4-FFF2-40B4-BE49-F238E27FC236}">
                <a16:creationId xmlns:a16="http://schemas.microsoft.com/office/drawing/2014/main" id="{C5517A73-0858-4EBB-8FCC-7D630A8D50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0ABAC1-ECEC-42B8-BC09-F070BCEEBE8E}"/>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88893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FDB93-B00D-46B2-9BCA-8C71068A41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45731B-148A-45F1-A39B-94C2079D91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F938C5-B154-4E25-8700-9883C5EF2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DF210-3A32-4E9C-980E-2342188CDA9F}"/>
              </a:ext>
            </a:extLst>
          </p:cNvPr>
          <p:cNvSpPr>
            <a:spLocks noGrp="1"/>
          </p:cNvSpPr>
          <p:nvPr>
            <p:ph type="dt" sz="half" idx="10"/>
          </p:nvPr>
        </p:nvSpPr>
        <p:spPr/>
        <p:txBody>
          <a:bodyPr/>
          <a:lstStyle/>
          <a:p>
            <a:fld id="{57E0CF6C-748E-4B7A-BC8B-3011EF78ED13}" type="datetime1">
              <a:rPr lang="en-US" smtClean="0"/>
              <a:pPr/>
              <a:t>10/5/21</a:t>
            </a:fld>
            <a:endParaRPr lang="en-US" dirty="0"/>
          </a:p>
        </p:txBody>
      </p:sp>
      <p:sp>
        <p:nvSpPr>
          <p:cNvPr id="6" name="Footer Placeholder 5">
            <a:extLst>
              <a:ext uri="{FF2B5EF4-FFF2-40B4-BE49-F238E27FC236}">
                <a16:creationId xmlns:a16="http://schemas.microsoft.com/office/drawing/2014/main" id="{AAF8A963-3084-4E32-83FA-E39AC6B1601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875A2EA-9212-4B82-B8C0-ABC1DA095FD8}"/>
              </a:ext>
            </a:extLst>
          </p:cNvPr>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04774014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A2E3-9805-40A4-B50C-92DB2918D8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02BFD5-FC91-4C7A-A925-26E6BDD08C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975B56-7BAB-459C-8251-438A524709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E5113-ABCD-404F-8311-3B9CC5B98042}"/>
              </a:ext>
            </a:extLst>
          </p:cNvPr>
          <p:cNvSpPr>
            <a:spLocks noGrp="1"/>
          </p:cNvSpPr>
          <p:nvPr>
            <p:ph type="dt" sz="half" idx="10"/>
          </p:nvPr>
        </p:nvSpPr>
        <p:spPr/>
        <p:txBody>
          <a:bodyPr/>
          <a:lstStyle/>
          <a:p>
            <a:fld id="{78AC6A5B-8AE7-4A41-B5A7-9ADC6686DC18}" type="datetime1">
              <a:rPr lang="en-US" smtClean="0"/>
              <a:t>10/5/21</a:t>
            </a:fld>
            <a:endParaRPr lang="en-US"/>
          </a:p>
        </p:txBody>
      </p:sp>
      <p:sp>
        <p:nvSpPr>
          <p:cNvPr id="6" name="Footer Placeholder 5">
            <a:extLst>
              <a:ext uri="{FF2B5EF4-FFF2-40B4-BE49-F238E27FC236}">
                <a16:creationId xmlns:a16="http://schemas.microsoft.com/office/drawing/2014/main" id="{589D21AD-EF9D-4149-96A7-9A33E1B8D8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68AE50-2AA7-4045-9A63-0C5F441A1D45}"/>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38085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D83BAE-E6D2-4F65-A3F6-14C9EE8F74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07344E-C792-45D3-B0E5-46AC2C186C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01192-CEAC-410A-BDFE-4A80BD9EC4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0CF6C-748E-4B7A-BC8B-3011EF78ED13}" type="datetime1">
              <a:rPr lang="en-US" smtClean="0"/>
              <a:pPr/>
              <a:t>10/5/21</a:t>
            </a:fld>
            <a:endParaRPr lang="en-US" dirty="0"/>
          </a:p>
        </p:txBody>
      </p:sp>
      <p:sp>
        <p:nvSpPr>
          <p:cNvPr id="5" name="Footer Placeholder 4">
            <a:extLst>
              <a:ext uri="{FF2B5EF4-FFF2-40B4-BE49-F238E27FC236}">
                <a16:creationId xmlns:a16="http://schemas.microsoft.com/office/drawing/2014/main" id="{B44E8B66-EEEA-4F00-8F3B-314AD0746C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9CFF567-9020-4F07-9259-A25F0B923D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56622090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NULL"/></Relationships>
</file>

<file path=ppt/slides/_rels/slide2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rt path in a garden&#10;&#10;Description automatically generated">
            <a:extLst>
              <a:ext uri="{FF2B5EF4-FFF2-40B4-BE49-F238E27FC236}">
                <a16:creationId xmlns:a16="http://schemas.microsoft.com/office/drawing/2014/main" id="{464A76C5-3BE6-4255-90DC-F779D490BD67}"/>
              </a:ext>
            </a:extLst>
          </p:cNvPr>
          <p:cNvPicPr>
            <a:picLocks noChangeAspect="1"/>
          </p:cNvPicPr>
          <p:nvPr/>
        </p:nvPicPr>
        <p:blipFill rotWithShape="1">
          <a:blip r:embed="rId2"/>
          <a:srcRect t="15496" b="9001"/>
          <a:stretch/>
        </p:blipFill>
        <p:spPr>
          <a:xfrm>
            <a:off x="-3047" y="10"/>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F55288-17E0-48AB-A710-D1DC58C6ED9B}"/>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pPr marL="0" marR="0" algn="ctr">
              <a:lnSpc>
                <a:spcPct val="107000"/>
              </a:lnSpc>
              <a:spcBef>
                <a:spcPts val="0"/>
              </a:spcBef>
              <a:spcAft>
                <a:spcPts val="800"/>
              </a:spcAft>
            </a:pPr>
            <a:r>
              <a:rPr lang="en-US" sz="4000" b="1" dirty="0">
                <a:solidFill>
                  <a:schemeClr val="bg1"/>
                </a:solidFill>
                <a:effectLst/>
                <a:latin typeface="+mn-lt"/>
                <a:ea typeface="Calibri" panose="020F0502020204030204" pitchFamily="34" charset="0"/>
                <a:cs typeface="Mangal" panose="02040503050203030202" pitchFamily="18" charset="0"/>
              </a:rPr>
              <a:t>Effects of elevated soil temperature, irrigation, and residue application on soil microbial community structure, soil respiration, and cotton physiology in the semi-arid region</a:t>
            </a:r>
            <a:r>
              <a:rPr lang="en-US" sz="1800" b="1" dirty="0">
                <a:effectLst/>
                <a:latin typeface="Times New Roman" panose="02020603050405020304" pitchFamily="18" charset="0"/>
                <a:ea typeface="Calibri" panose="020F0502020204030204" pitchFamily="34" charset="0"/>
                <a:cs typeface="Mangal" panose="02040503050203030202" pitchFamily="18" charset="0"/>
              </a:rPr>
              <a: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3" name="Subtitle 2">
            <a:extLst>
              <a:ext uri="{FF2B5EF4-FFF2-40B4-BE49-F238E27FC236}">
                <a16:creationId xmlns:a16="http://schemas.microsoft.com/office/drawing/2014/main" id="{3EB10BA0-09F9-44A0-A8C8-C5ABD7A5A97F}"/>
              </a:ext>
            </a:extLst>
          </p:cNvPr>
          <p:cNvSpPr>
            <a:spLocks noGrp="1"/>
          </p:cNvSpPr>
          <p:nvPr>
            <p:ph type="subTitle" idx="1"/>
          </p:nvPr>
        </p:nvSpPr>
        <p:spPr>
          <a:xfrm>
            <a:off x="1036320" y="4552156"/>
            <a:ext cx="10058400" cy="1282707"/>
          </a:xfrm>
          <a:effectLst>
            <a:outerShdw blurRad="50800" dist="38100" dir="2700000" algn="tl" rotWithShape="0">
              <a:prstClr val="black">
                <a:alpha val="40000"/>
              </a:prstClr>
            </a:outerShdw>
          </a:effectLst>
        </p:spPr>
        <p:txBody>
          <a:bodyPr>
            <a:normAutofit fontScale="92500" lnSpcReduction="10000"/>
          </a:bodyPr>
          <a:lstStyle/>
          <a:p>
            <a:pPr lvl="8" algn="r"/>
            <a:endParaRPr lang="en-US" sz="2000" dirty="0">
              <a:solidFill>
                <a:srgbClr val="FFFFFF"/>
              </a:solidFill>
            </a:endParaRPr>
          </a:p>
          <a:p>
            <a:pPr lvl="8" algn="r"/>
            <a:r>
              <a:rPr lang="en-US" sz="2000" dirty="0">
                <a:solidFill>
                  <a:schemeClr val="bg1"/>
                </a:solidFill>
              </a:rPr>
              <a:t>Pawan Devkota</a:t>
            </a:r>
          </a:p>
          <a:p>
            <a:pPr lvl="8" algn="r"/>
            <a:r>
              <a:rPr lang="en-US" sz="2000" dirty="0">
                <a:solidFill>
                  <a:schemeClr val="bg1"/>
                </a:solidFill>
              </a:rPr>
              <a:t>MS Biology</a:t>
            </a:r>
          </a:p>
          <a:p>
            <a:pPr lvl="8" algn="r"/>
            <a:r>
              <a:rPr lang="en-US" sz="2000" dirty="0">
                <a:solidFill>
                  <a:schemeClr val="bg1"/>
                </a:solidFill>
              </a:rPr>
              <a:t>(Van-</a:t>
            </a:r>
            <a:r>
              <a:rPr lang="en-US" sz="2000" dirty="0" err="1">
                <a:solidFill>
                  <a:schemeClr val="bg1"/>
                </a:solidFill>
              </a:rPr>
              <a:t>Gestel</a:t>
            </a:r>
            <a:r>
              <a:rPr lang="en-US" sz="2000" dirty="0">
                <a:solidFill>
                  <a:schemeClr val="bg1"/>
                </a:solidFill>
              </a:rPr>
              <a:t> Lab)</a:t>
            </a:r>
          </a:p>
        </p:txBody>
      </p:sp>
    </p:spTree>
    <p:extLst>
      <p:ext uri="{BB962C8B-B14F-4D97-AF65-F5344CB8AC3E}">
        <p14:creationId xmlns:p14="http://schemas.microsoft.com/office/powerpoint/2010/main" val="1279658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E06BB68-8D52-40BA-B941-D98172DE107A}"/>
              </a:ext>
            </a:extLst>
          </p:cNvPr>
          <p:cNvSpPr>
            <a:spLocks noGrp="1"/>
          </p:cNvSpPr>
          <p:nvPr>
            <p:ph type="title"/>
          </p:nvPr>
        </p:nvSpPr>
        <p:spPr>
          <a:xfrm>
            <a:off x="838200" y="365125"/>
            <a:ext cx="10515600" cy="1325563"/>
          </a:xfrm>
        </p:spPr>
        <p:txBody>
          <a:bodyPr>
            <a:normAutofit/>
          </a:bodyPr>
          <a:lstStyle/>
          <a:p>
            <a:r>
              <a:rPr lang="en-US"/>
              <a:t>Objectives</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5237A38-81A8-4813-8E68-7567A9646EED}"/>
              </a:ext>
            </a:extLst>
          </p:cNvPr>
          <p:cNvSpPr>
            <a:spLocks noGrp="1"/>
          </p:cNvSpPr>
          <p:nvPr>
            <p:ph idx="1"/>
          </p:nvPr>
        </p:nvSpPr>
        <p:spPr>
          <a:xfrm>
            <a:off x="838200" y="1825625"/>
            <a:ext cx="10515600" cy="4351338"/>
          </a:xfrm>
        </p:spPr>
        <p:txBody>
          <a:bodyPr>
            <a:normAutofit/>
          </a:bodyPr>
          <a:lstStyle/>
          <a:p>
            <a:r>
              <a:rPr lang="en-US" dirty="0">
                <a:ea typeface="Calibri" panose="020F0502020204030204" pitchFamily="34" charset="0"/>
              </a:rPr>
              <a:t>To </a:t>
            </a:r>
            <a:r>
              <a:rPr lang="en-US" dirty="0">
                <a:effectLst/>
                <a:ea typeface="Calibri" panose="020F0502020204030204" pitchFamily="34" charset="0"/>
              </a:rPr>
              <a:t>examine how soil microbial community composition and function respond to temperature change in the semi-arid region;</a:t>
            </a:r>
          </a:p>
          <a:p>
            <a:r>
              <a:rPr lang="en-US" dirty="0">
                <a:effectLst/>
                <a:ea typeface="Calibri" panose="020F0502020204030204" pitchFamily="34" charset="0"/>
              </a:rPr>
              <a:t> To  investigate the role of other environmental variables, e.g., soil moisture, available soil carbon biomass, and residue management practices, in determining these responses; and </a:t>
            </a:r>
          </a:p>
          <a:p>
            <a:r>
              <a:rPr lang="en-US" dirty="0">
                <a:ea typeface="Calibri" panose="020F0502020204030204" pitchFamily="34" charset="0"/>
              </a:rPr>
              <a:t>To </a:t>
            </a:r>
            <a:r>
              <a:rPr lang="en-US" dirty="0">
                <a:effectLst/>
                <a:ea typeface="Calibri" panose="020F0502020204030204" pitchFamily="34" charset="0"/>
              </a:rPr>
              <a:t>study the effects of heat and moisture stress in cotton physiology, growth, and cotton yield. </a:t>
            </a:r>
            <a:endParaRPr lang="en-US" dirty="0"/>
          </a:p>
        </p:txBody>
      </p:sp>
    </p:spTree>
    <p:extLst>
      <p:ext uri="{BB962C8B-B14F-4D97-AF65-F5344CB8AC3E}">
        <p14:creationId xmlns:p14="http://schemas.microsoft.com/office/powerpoint/2010/main" val="1059687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EBB7C8-E323-45D1-A9C3-DC794A694D1B}"/>
              </a:ext>
            </a:extLst>
          </p:cNvPr>
          <p:cNvSpPr>
            <a:spLocks noGrp="1"/>
          </p:cNvSpPr>
          <p:nvPr>
            <p:ph type="title"/>
          </p:nvPr>
        </p:nvSpPr>
        <p:spPr>
          <a:xfrm>
            <a:off x="838200" y="365125"/>
            <a:ext cx="10515600" cy="1325563"/>
          </a:xfrm>
        </p:spPr>
        <p:txBody>
          <a:bodyPr>
            <a:normAutofit/>
          </a:bodyPr>
          <a:lstStyle/>
          <a:p>
            <a:r>
              <a:rPr lang="en-US" dirty="0"/>
              <a:t>Research Questions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11C9B7E-B2AF-488A-AEB5-15FD9E6503E3}"/>
              </a:ext>
            </a:extLst>
          </p:cNvPr>
          <p:cNvSpPr>
            <a:spLocks noGrp="1"/>
          </p:cNvSpPr>
          <p:nvPr>
            <p:ph idx="1"/>
          </p:nvPr>
        </p:nvSpPr>
        <p:spPr>
          <a:xfrm>
            <a:off x="838200" y="1825625"/>
            <a:ext cx="10515600" cy="4351338"/>
          </a:xfrm>
        </p:spPr>
        <p:txBody>
          <a:bodyPr>
            <a:normAutofit/>
          </a:bodyPr>
          <a:lstStyle/>
          <a:p>
            <a:pPr marL="342900" marR="0" lvl="0" indent="-342900">
              <a:spcBef>
                <a:spcPts val="0"/>
              </a:spcBef>
              <a:spcAft>
                <a:spcPts val="0"/>
              </a:spcAft>
              <a:buFont typeface="+mj-lt"/>
              <a:buAutoNum type="arabicPeriod"/>
            </a:pPr>
            <a:r>
              <a:rPr lang="en-US" dirty="0">
                <a:effectLst/>
                <a:ea typeface="Calibri" panose="020F0502020204030204" pitchFamily="34" charset="0"/>
                <a:cs typeface="Mangal" panose="02040503050203030202" pitchFamily="18" charset="0"/>
              </a:rPr>
              <a:t>How does soil warming changes soil microbial community structure?</a:t>
            </a:r>
          </a:p>
          <a:p>
            <a:pPr marL="342900" marR="0" lvl="0" indent="-342900">
              <a:spcBef>
                <a:spcPts val="0"/>
              </a:spcBef>
              <a:spcAft>
                <a:spcPts val="0"/>
              </a:spcAft>
              <a:buFont typeface="+mj-lt"/>
              <a:buAutoNum type="arabicPeriod"/>
            </a:pPr>
            <a:r>
              <a:rPr lang="en-US" dirty="0">
                <a:effectLst/>
                <a:ea typeface="Calibri" panose="020F0502020204030204" pitchFamily="34" charset="0"/>
                <a:cs typeface="Mangal" panose="02040503050203030202" pitchFamily="18" charset="0"/>
              </a:rPr>
              <a:t>Does irrigation and soil residue change the soil microbial response to warming?</a:t>
            </a:r>
          </a:p>
          <a:p>
            <a:pPr marL="342900" marR="0" lvl="0" indent="-342900">
              <a:spcBef>
                <a:spcPts val="0"/>
              </a:spcBef>
              <a:spcAft>
                <a:spcPts val="0"/>
              </a:spcAft>
              <a:buFont typeface="+mj-lt"/>
              <a:buAutoNum type="arabicPeriod"/>
            </a:pPr>
            <a:r>
              <a:rPr lang="en-US" dirty="0">
                <a:effectLst/>
                <a:ea typeface="Calibri" panose="020F0502020204030204" pitchFamily="34" charset="0"/>
                <a:cs typeface="Mangal" panose="02040503050203030202" pitchFamily="18" charset="0"/>
              </a:rPr>
              <a:t>How does soil temperature impact soil organic carbon and CO2 flux from the soil?</a:t>
            </a:r>
          </a:p>
          <a:p>
            <a:pPr marL="342900" marR="0" lvl="0" indent="-342900">
              <a:spcBef>
                <a:spcPts val="0"/>
              </a:spcBef>
              <a:spcAft>
                <a:spcPts val="0"/>
              </a:spcAft>
              <a:buFont typeface="+mj-lt"/>
              <a:buAutoNum type="arabicPeriod"/>
            </a:pPr>
            <a:r>
              <a:rPr lang="en-US" dirty="0">
                <a:effectLst/>
                <a:ea typeface="Calibri" panose="020F0502020204030204" pitchFamily="34" charset="0"/>
                <a:cs typeface="Mangal" panose="02040503050203030202" pitchFamily="18" charset="0"/>
              </a:rPr>
              <a:t>Does irrigation and soil residue alter soil respiration?</a:t>
            </a:r>
          </a:p>
          <a:p>
            <a:pPr marL="342900" marR="0" lvl="0" indent="-342900">
              <a:spcBef>
                <a:spcPts val="0"/>
              </a:spcBef>
              <a:spcAft>
                <a:spcPts val="0"/>
              </a:spcAft>
              <a:buFont typeface="+mj-lt"/>
              <a:buAutoNum type="arabicPeriod"/>
            </a:pPr>
            <a:r>
              <a:rPr lang="en-US" dirty="0">
                <a:effectLst/>
                <a:ea typeface="Calibri" panose="020F0502020204030204" pitchFamily="34" charset="0"/>
                <a:cs typeface="Mangal" panose="02040503050203030202" pitchFamily="18" charset="0"/>
              </a:rPr>
              <a:t>How does warming affect plant photosynthesis, transpiration, and stomatal conductance?</a:t>
            </a:r>
          </a:p>
          <a:p>
            <a:pPr marL="342900" marR="0" lvl="0" indent="-342900">
              <a:spcBef>
                <a:spcPts val="0"/>
              </a:spcBef>
              <a:spcAft>
                <a:spcPts val="800"/>
              </a:spcAft>
              <a:buFont typeface="+mj-lt"/>
              <a:buAutoNum type="arabicPeriod"/>
            </a:pPr>
            <a:r>
              <a:rPr lang="en-US" dirty="0">
                <a:effectLst/>
                <a:ea typeface="Calibri" panose="020F0502020204030204" pitchFamily="34" charset="0"/>
                <a:cs typeface="Mangal" panose="02040503050203030202" pitchFamily="18" charset="0"/>
              </a:rPr>
              <a:t>Is there any difference in net assimilation, and transpiration rate in dryland vs. irrigated agroecosystem?</a:t>
            </a:r>
          </a:p>
        </p:txBody>
      </p:sp>
    </p:spTree>
    <p:extLst>
      <p:ext uri="{BB962C8B-B14F-4D97-AF65-F5344CB8AC3E}">
        <p14:creationId xmlns:p14="http://schemas.microsoft.com/office/powerpoint/2010/main" val="372844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03D2A3-693F-4A7E-BE71-96FCCEFE8C91}"/>
              </a:ext>
            </a:extLst>
          </p:cNvPr>
          <p:cNvSpPr>
            <a:spLocks noGrp="1"/>
          </p:cNvSpPr>
          <p:nvPr>
            <p:ph type="title"/>
          </p:nvPr>
        </p:nvSpPr>
        <p:spPr>
          <a:xfrm>
            <a:off x="838200" y="365125"/>
            <a:ext cx="10515600" cy="1325563"/>
          </a:xfrm>
        </p:spPr>
        <p:txBody>
          <a:bodyPr>
            <a:normAutofit/>
          </a:bodyPr>
          <a:lstStyle/>
          <a:p>
            <a:r>
              <a:rPr lang="en-US" dirty="0"/>
              <a:t>Hypothesis</a:t>
            </a:r>
          </a:p>
        </p:txBody>
      </p:sp>
      <p:sp>
        <p:nvSpPr>
          <p:cNvPr id="23"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73374D4-1D44-4275-A235-B6D3A5E0C11C}"/>
              </a:ext>
            </a:extLst>
          </p:cNvPr>
          <p:cNvSpPr>
            <a:spLocks noGrp="1"/>
          </p:cNvSpPr>
          <p:nvPr>
            <p:ph idx="1"/>
          </p:nvPr>
        </p:nvSpPr>
        <p:spPr>
          <a:xfrm>
            <a:off x="838200" y="1825625"/>
            <a:ext cx="10515600" cy="4351338"/>
          </a:xfrm>
        </p:spPr>
        <p:txBody>
          <a:bodyPr>
            <a:normAutofit/>
          </a:bodyPr>
          <a:lstStyle/>
          <a:p>
            <a:pPr marL="342900" marR="0" lvl="0" indent="-342900">
              <a:spcBef>
                <a:spcPts val="0"/>
              </a:spcBef>
              <a:spcAft>
                <a:spcPts val="600"/>
              </a:spcAft>
              <a:buFont typeface="Symbol" panose="05050102010706020507" pitchFamily="18" charset="2"/>
              <a:buChar char=""/>
            </a:pPr>
            <a:r>
              <a:rPr lang="en-US" dirty="0">
                <a:effectLst/>
                <a:ea typeface="Calibri" panose="020F0502020204030204" pitchFamily="34" charset="0"/>
                <a:cs typeface="Mangal" panose="02040503050203030202" pitchFamily="18" charset="0"/>
              </a:rPr>
              <a:t>If the soil temperature increases, the relative abundances of soil fungi, bacteria, and actinobacteria change because the temperature required for optimum growth and development of each microbial group is different. </a:t>
            </a:r>
          </a:p>
          <a:p>
            <a:pPr marL="342900" marR="0" lvl="0" indent="-342900">
              <a:spcBef>
                <a:spcPts val="0"/>
              </a:spcBef>
              <a:spcAft>
                <a:spcPts val="600"/>
              </a:spcAft>
              <a:buFont typeface="Symbol" panose="05050102010706020507" pitchFamily="18" charset="2"/>
              <a:buChar char=""/>
            </a:pPr>
            <a:r>
              <a:rPr lang="en-US" dirty="0">
                <a:effectLst/>
                <a:ea typeface="Calibri" panose="020F0502020204030204" pitchFamily="34" charset="0"/>
                <a:cs typeface="Mangal" panose="02040503050203030202" pitchFamily="18" charset="0"/>
              </a:rPr>
              <a:t>Irrigation and soil residue increases the microbial abundance because optimum soil moisture favors microbial growth and movement within the soil profile, and soil residue conserve soil moisture and provides the substrate for microbial metabolism.</a:t>
            </a:r>
          </a:p>
        </p:txBody>
      </p:sp>
    </p:spTree>
    <p:extLst>
      <p:ext uri="{BB962C8B-B14F-4D97-AF65-F5344CB8AC3E}">
        <p14:creationId xmlns:p14="http://schemas.microsoft.com/office/powerpoint/2010/main" val="3755923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4F60655-9FF1-4981-9A1F-B24CAD450806}"/>
              </a:ext>
            </a:extLst>
          </p:cNvPr>
          <p:cNvSpPr>
            <a:spLocks noGrp="1"/>
          </p:cNvSpPr>
          <p:nvPr>
            <p:ph type="title"/>
          </p:nvPr>
        </p:nvSpPr>
        <p:spPr>
          <a:xfrm>
            <a:off x="838200" y="365125"/>
            <a:ext cx="10515600" cy="1325563"/>
          </a:xfrm>
        </p:spPr>
        <p:txBody>
          <a:bodyPr>
            <a:normAutofit/>
          </a:bodyPr>
          <a:lstStyle/>
          <a:p>
            <a:r>
              <a:rPr lang="en-US" dirty="0"/>
              <a:t>Hypothesis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DA4409-881D-4CA4-9211-03F25491B2B9}"/>
              </a:ext>
            </a:extLst>
          </p:cNvPr>
          <p:cNvSpPr>
            <a:spLocks noGrp="1"/>
          </p:cNvSpPr>
          <p:nvPr>
            <p:ph idx="1"/>
          </p:nvPr>
        </p:nvSpPr>
        <p:spPr>
          <a:xfrm>
            <a:off x="838200" y="1825625"/>
            <a:ext cx="10515600" cy="4351338"/>
          </a:xfrm>
        </p:spPr>
        <p:txBody>
          <a:bodyPr>
            <a:normAutofit/>
          </a:bodyPr>
          <a:lstStyle/>
          <a:p>
            <a:pPr marL="342900" marR="0" lvl="0" indent="-342900">
              <a:spcBef>
                <a:spcPts val="0"/>
              </a:spcBef>
              <a:spcAft>
                <a:spcPts val="0"/>
              </a:spcAft>
              <a:buFont typeface="Symbol" panose="05050102010706020507" pitchFamily="18" charset="2"/>
              <a:buChar char=""/>
            </a:pPr>
            <a:r>
              <a:rPr lang="en-US" dirty="0">
                <a:effectLst/>
                <a:ea typeface="Calibri" panose="020F0502020204030204" pitchFamily="34" charset="0"/>
                <a:cs typeface="Mangal" panose="02040503050203030202" pitchFamily="18" charset="0"/>
              </a:rPr>
              <a:t>If the soil temperature increase, organic carbon content decreases and soil respiration increase because temperature accelerates the microbial decomposition of organic matter in the soil. Moisture and residue have positive effects on soil respiration.</a:t>
            </a:r>
          </a:p>
          <a:p>
            <a:pPr marL="342900" marR="0" lvl="0" indent="-342900">
              <a:spcBef>
                <a:spcPts val="0"/>
              </a:spcBef>
              <a:spcAft>
                <a:spcPts val="0"/>
              </a:spcAft>
              <a:buFont typeface="Symbol" panose="05050102010706020507" pitchFamily="18" charset="2"/>
              <a:buChar char=""/>
            </a:pPr>
            <a:r>
              <a:rPr lang="en-US" dirty="0">
                <a:effectLst/>
                <a:ea typeface="Calibri" panose="020F0502020204030204" pitchFamily="34" charset="0"/>
                <a:cs typeface="Mangal" panose="02040503050203030202" pitchFamily="18" charset="0"/>
              </a:rPr>
              <a:t>Warming increases net assimilation under irrigated conditions but decreases in dryland because heat and moisture stress in plants impairs metabolic processes leading lower photosynthesis rate.</a:t>
            </a:r>
          </a:p>
          <a:p>
            <a:pPr marL="342900" marR="0" lvl="0" indent="-342900">
              <a:spcBef>
                <a:spcPts val="0"/>
              </a:spcBef>
              <a:spcAft>
                <a:spcPts val="800"/>
              </a:spcAft>
              <a:buFont typeface="Symbol" panose="05050102010706020507" pitchFamily="18" charset="2"/>
              <a:buChar char=""/>
            </a:pPr>
            <a:r>
              <a:rPr lang="en-US" dirty="0">
                <a:effectLst/>
                <a:ea typeface="Calibri" panose="020F0502020204030204" pitchFamily="34" charset="0"/>
                <a:cs typeface="Mangal" panose="02040503050203030202" pitchFamily="18" charset="0"/>
              </a:rPr>
              <a:t>Warming increases transpiration but decreases stomatal conductance because increased temperature increases VPD and causes the closing of stomata.</a:t>
            </a:r>
          </a:p>
          <a:p>
            <a:endParaRPr lang="en-US" dirty="0"/>
          </a:p>
        </p:txBody>
      </p:sp>
    </p:spTree>
    <p:extLst>
      <p:ext uri="{BB962C8B-B14F-4D97-AF65-F5344CB8AC3E}">
        <p14:creationId xmlns:p14="http://schemas.microsoft.com/office/powerpoint/2010/main" val="3534984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92A558-EFBA-4436-ABB1-BF42724F66C1}"/>
              </a:ext>
            </a:extLst>
          </p:cNvPr>
          <p:cNvSpPr>
            <a:spLocks noGrp="1"/>
          </p:cNvSpPr>
          <p:nvPr>
            <p:ph type="title"/>
          </p:nvPr>
        </p:nvSpPr>
        <p:spPr>
          <a:xfrm>
            <a:off x="5297762" y="329184"/>
            <a:ext cx="6251110" cy="1783080"/>
          </a:xfrm>
        </p:spPr>
        <p:txBody>
          <a:bodyPr anchor="b">
            <a:normAutofit/>
          </a:bodyPr>
          <a:lstStyle/>
          <a:p>
            <a:r>
              <a:rPr lang="en-US" sz="5400"/>
              <a:t>Methods</a:t>
            </a:r>
          </a:p>
        </p:txBody>
      </p:sp>
      <p:pic>
        <p:nvPicPr>
          <p:cNvPr id="5" name="Picture 4" descr="A picture containing text, outdoor&#10;&#10;Description automatically generated">
            <a:extLst>
              <a:ext uri="{FF2B5EF4-FFF2-40B4-BE49-F238E27FC236}">
                <a16:creationId xmlns:a16="http://schemas.microsoft.com/office/drawing/2014/main" id="{595FAC26-1088-1546-BA1E-1BA89AE8D87F}"/>
              </a:ext>
            </a:extLst>
          </p:cNvPr>
          <p:cNvPicPr>
            <a:picLocks noChangeAspect="1"/>
          </p:cNvPicPr>
          <p:nvPr/>
        </p:nvPicPr>
        <p:blipFill rotWithShape="1">
          <a:blip r:embed="rId2">
            <a:extLst>
              <a:ext uri="{28A0092B-C50C-407E-A947-70E740481C1C}">
                <a14:useLocalDpi xmlns:a14="http://schemas.microsoft.com/office/drawing/2010/main" val="0"/>
              </a:ext>
            </a:extLst>
          </a:blip>
          <a:srcRect t="8814" r="-1" b="1498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A1E061-B35A-403D-A48B-E33F3346F10F}"/>
              </a:ext>
            </a:extLst>
          </p:cNvPr>
          <p:cNvSpPr>
            <a:spLocks noGrp="1"/>
          </p:cNvSpPr>
          <p:nvPr>
            <p:ph idx="1"/>
          </p:nvPr>
        </p:nvSpPr>
        <p:spPr>
          <a:xfrm>
            <a:off x="5297762" y="2706624"/>
            <a:ext cx="6251110" cy="3483864"/>
          </a:xfrm>
        </p:spPr>
        <p:txBody>
          <a:bodyPr>
            <a:normAutofit/>
          </a:bodyPr>
          <a:lstStyle/>
          <a:p>
            <a:pPr marL="0" indent="0">
              <a:buNone/>
            </a:pPr>
            <a:r>
              <a:rPr lang="en-US" sz="2200"/>
              <a:t>Site characteristics</a:t>
            </a:r>
          </a:p>
          <a:p>
            <a:r>
              <a:rPr lang="en-US" sz="2200"/>
              <a:t>Location: Quaker Research Farm, Lubbock (33° 41’ 36.45” N, -101° 54’ 18.61 “W, 3256 ft a.s.l.)</a:t>
            </a:r>
          </a:p>
          <a:p>
            <a:r>
              <a:rPr lang="en-US" sz="2200"/>
              <a:t>Average annual rainfall: 18.6 inches</a:t>
            </a:r>
          </a:p>
          <a:p>
            <a:r>
              <a:rPr lang="en-US" sz="2200"/>
              <a:t>Average annual temperature: 60.65 °F (maximum monthly mean: 93 °F in July, minimum monthly mean: 26 °F in January)</a:t>
            </a:r>
          </a:p>
          <a:p>
            <a:endParaRPr lang="en-US" sz="2200"/>
          </a:p>
          <a:p>
            <a:endParaRPr lang="en-US" sz="2200"/>
          </a:p>
          <a:p>
            <a:pPr marL="0" indent="0">
              <a:buNone/>
            </a:pPr>
            <a:endParaRPr lang="en-US" sz="2200"/>
          </a:p>
          <a:p>
            <a:pPr marL="0" indent="0">
              <a:buNone/>
            </a:pPr>
            <a:endParaRPr lang="en-US" sz="2200"/>
          </a:p>
        </p:txBody>
      </p:sp>
      <p:sp>
        <p:nvSpPr>
          <p:cNvPr id="11" name="Rectangle 10">
            <a:extLst>
              <a:ext uri="{FF2B5EF4-FFF2-40B4-BE49-F238E27FC236}">
                <a16:creationId xmlns:a16="http://schemas.microsoft.com/office/drawing/2014/main" id="{F9A7FEB1-88BE-AE4D-8670-41A79CD3196E}"/>
              </a:ext>
            </a:extLst>
          </p:cNvPr>
          <p:cNvSpPr/>
          <p:nvPr/>
        </p:nvSpPr>
        <p:spPr>
          <a:xfrm>
            <a:off x="2171700" y="3714750"/>
            <a:ext cx="1214438" cy="285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960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2577-155F-4ADE-B117-D7026CBC45F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kern="1200">
                <a:solidFill>
                  <a:srgbClr val="FFFFFF"/>
                </a:solidFill>
                <a:latin typeface="+mj-lt"/>
                <a:ea typeface="+mj-ea"/>
                <a:cs typeface="+mj-cs"/>
              </a:rPr>
              <a:t>Soil characteristics</a:t>
            </a:r>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3DF14418-3EAF-674C-9355-B901B96AEF4A}"/>
                  </a:ext>
                </a:extLst>
              </p:cNvPr>
              <p:cNvGraphicFramePr>
                <a:graphicFrameLocks noGrp="1"/>
              </p:cNvGraphicFramePr>
              <p:nvPr>
                <p:ph idx="1"/>
              </p:nvPr>
            </p:nvGraphicFramePr>
            <p:xfrm>
              <a:off x="4590247" y="961812"/>
              <a:ext cx="6084904" cy="4930988"/>
            </p:xfrm>
            <a:graphic>
              <a:graphicData uri="http://schemas.openxmlformats.org/drawingml/2006/table">
                <a:tbl>
                  <a:tblPr firstRow="1" bandRow="1">
                    <a:noFill/>
                    <a:tableStyleId>{5C22544A-7EE6-4342-B048-85BDC9FD1C3A}</a:tableStyleId>
                  </a:tblPr>
                  <a:tblGrid>
                    <a:gridCol w="1455244">
                      <a:extLst>
                        <a:ext uri="{9D8B030D-6E8A-4147-A177-3AD203B41FA5}">
                          <a16:colId xmlns:a16="http://schemas.microsoft.com/office/drawing/2014/main" val="2918154030"/>
                        </a:ext>
                      </a:extLst>
                    </a:gridCol>
                    <a:gridCol w="4629660">
                      <a:extLst>
                        <a:ext uri="{9D8B030D-6E8A-4147-A177-3AD203B41FA5}">
                          <a16:colId xmlns:a16="http://schemas.microsoft.com/office/drawing/2014/main" val="1020635908"/>
                        </a:ext>
                      </a:extLst>
                    </a:gridCol>
                  </a:tblGrid>
                  <a:tr h="635530">
                    <a:tc>
                      <a:txBody>
                        <a:bodyPr/>
                        <a:lstStyle/>
                        <a:p>
                          <a:r>
                            <a:rPr lang="en-US" sz="2500" b="0" cap="none" spc="0">
                              <a:solidFill>
                                <a:schemeClr val="tx1"/>
                              </a:solidFill>
                            </a:rPr>
                            <a:t>pHw</a:t>
                          </a:r>
                        </a:p>
                      </a:txBody>
                      <a:tcPr marL="161377" marR="161377" marT="112964" marB="112964">
                        <a:lnL w="12700" cmpd="sng">
                          <a:noFill/>
                        </a:lnL>
                        <a:lnR w="12700" cmpd="sng">
                          <a:noFill/>
                        </a:lnR>
                        <a:lnT w="28575" cap="flat" cmpd="sng" algn="ctr">
                          <a:solidFill>
                            <a:schemeClr val="tx1"/>
                          </a:solidFill>
                          <a:prstDash val="solid"/>
                        </a:lnT>
                        <a:lnB w="38100" cmpd="sng">
                          <a:noFill/>
                        </a:lnB>
                        <a:noFill/>
                      </a:tcPr>
                    </a:tc>
                    <a:tc>
                      <a:txBody>
                        <a:bodyPr/>
                        <a:lstStyle/>
                        <a:p>
                          <a:r>
                            <a:rPr lang="en-US" sz="2500" b="0" cap="none" spc="0">
                              <a:solidFill>
                                <a:schemeClr val="tx1"/>
                              </a:solidFill>
                            </a:rPr>
                            <a:t>8.49</a:t>
                          </a:r>
                          <a14:m>
                            <m:oMath xmlns:m="http://schemas.openxmlformats.org/officeDocument/2006/math">
                              <m:r>
                                <a:rPr lang="en-US" sz="2500" b="0" i="0" cap="none" spc="0" smtClean="0">
                                  <a:solidFill>
                                    <a:schemeClr val="tx1"/>
                                  </a:solidFill>
                                  <a:latin typeface="Cambria Math" panose="02040503050406030204" pitchFamily="18" charset="0"/>
                                  <a:ea typeface="Cambria Math" panose="02040503050406030204" pitchFamily="18" charset="0"/>
                                </a:rPr>
                                <m:t> </m:t>
                              </m:r>
                              <m:r>
                                <a:rPr lang="en-US" sz="2500" b="0" i="1" cap="none" spc="0" smtClean="0">
                                  <a:solidFill>
                                    <a:schemeClr val="tx1"/>
                                  </a:solidFill>
                                  <a:latin typeface="Cambria Math" panose="02040503050406030204" pitchFamily="18" charset="0"/>
                                  <a:ea typeface="Cambria Math" panose="02040503050406030204" pitchFamily="18" charset="0"/>
                                </a:rPr>
                                <m:t>±</m:t>
                              </m:r>
                            </m:oMath>
                          </a14:m>
                          <a:r>
                            <a:rPr lang="en-US" sz="2500" b="0" cap="none" spc="0">
                              <a:solidFill>
                                <a:schemeClr val="tx1"/>
                              </a:solidFill>
                            </a:rPr>
                            <a:t> 0.17</a:t>
                          </a:r>
                        </a:p>
                      </a:txBody>
                      <a:tcPr marL="161377" marR="161377" marT="112964" marB="112964">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171389952"/>
                      </a:ext>
                    </a:extLst>
                  </a:tr>
                  <a:tr h="649462">
                    <a:tc>
                      <a:txBody>
                        <a:bodyPr/>
                        <a:lstStyle/>
                        <a:p>
                          <a:r>
                            <a:rPr lang="en-US" sz="2500" b="0" cap="none" spc="0">
                              <a:solidFill>
                                <a:schemeClr val="tx1"/>
                              </a:solidFill>
                            </a:rPr>
                            <a:t>pHb</a:t>
                          </a:r>
                        </a:p>
                      </a:txBody>
                      <a:tcPr marL="161377" marR="161377" marT="112964" marB="112964">
                        <a:lnL w="12700" cmpd="sng">
                          <a:noFill/>
                        </a:lnL>
                        <a:lnR w="12700" cmpd="sng">
                          <a:noFill/>
                        </a:lnR>
                        <a:lnT w="28575" cap="flat" cmpd="sng" algn="ctr">
                          <a:noFill/>
                          <a:prstDash val="solid"/>
                        </a:lnT>
                        <a:lnB w="38100" cmpd="sng">
                          <a:noFill/>
                        </a:lnB>
                        <a:noFill/>
                      </a:tcPr>
                    </a:tc>
                    <a:tc>
                      <a:txBody>
                        <a:bodyPr/>
                        <a:lstStyle/>
                        <a:p>
                          <a:r>
                            <a:rPr lang="en-US" sz="2500" b="0" cap="none" spc="0">
                              <a:solidFill>
                                <a:schemeClr val="tx1"/>
                              </a:solidFill>
                            </a:rPr>
                            <a:t>7.79 </a:t>
                          </a:r>
                          <a14:m>
                            <m:oMath xmlns:m="http://schemas.openxmlformats.org/officeDocument/2006/math">
                              <m:r>
                                <a:rPr lang="en-US" sz="2600" b="0" i="1" smtClean="0">
                                  <a:solidFill>
                                    <a:schemeClr val="tx1"/>
                                  </a:solidFill>
                                  <a:latin typeface="Cambria Math" panose="02040503050406030204" pitchFamily="18" charset="0"/>
                                  <a:ea typeface="Cambria Math" panose="02040503050406030204" pitchFamily="18" charset="0"/>
                                </a:rPr>
                                <m:t>±</m:t>
                              </m:r>
                            </m:oMath>
                          </a14:m>
                          <a:r>
                            <a:rPr lang="en-US" sz="2600" b="0">
                              <a:solidFill>
                                <a:schemeClr val="tx1"/>
                              </a:solidFill>
                            </a:rPr>
                            <a:t> 0.03</a:t>
                          </a:r>
                          <a:endParaRPr lang="en-US" sz="2500" b="0" cap="none" spc="0">
                            <a:solidFill>
                              <a:schemeClr val="tx1"/>
                            </a:solidFill>
                          </a:endParaRPr>
                        </a:p>
                      </a:txBody>
                      <a:tcPr marL="161377" marR="161377" marT="112964" marB="112964">
                        <a:lnL w="12700" cmpd="sng">
                          <a:noFill/>
                        </a:lnL>
                        <a:lnR w="12700" cmpd="sng">
                          <a:noFill/>
                        </a:lnR>
                        <a:lnT w="28575" cap="flat" cmpd="sng" algn="ctr">
                          <a:noFill/>
                          <a:prstDash val="solid"/>
                        </a:lnT>
                        <a:lnB w="38100" cmpd="sng">
                          <a:noFill/>
                        </a:lnB>
                        <a:noFill/>
                      </a:tcPr>
                    </a:tc>
                    <a:extLst>
                      <a:ext uri="{0D108BD9-81ED-4DB2-BD59-A6C34878D82A}">
                        <a16:rowId xmlns:a16="http://schemas.microsoft.com/office/drawing/2014/main" val="2693268704"/>
                      </a:ext>
                    </a:extLst>
                  </a:tr>
                  <a:tr h="635530">
                    <a:tc>
                      <a:txBody>
                        <a:bodyPr/>
                        <a:lstStyle/>
                        <a:p>
                          <a:r>
                            <a:rPr lang="en-US" sz="2500" b="0" cap="none" spc="0">
                              <a:solidFill>
                                <a:schemeClr val="tx1"/>
                              </a:solidFill>
                            </a:rPr>
                            <a:t>CEC</a:t>
                          </a:r>
                        </a:p>
                      </a:txBody>
                      <a:tcPr marL="161377" marR="161377" marT="112964" marB="112964">
                        <a:lnL w="28575" cap="flat" cmpd="sng" algn="ctr">
                          <a:noFill/>
                          <a:prstDash val="solid"/>
                        </a:lnL>
                        <a:lnR w="12700" cmpd="sng">
                          <a:noFill/>
                          <a:prstDash val="solid"/>
                        </a:lnR>
                        <a:lnT w="38100" cmpd="sng">
                          <a:noFill/>
                        </a:lnT>
                        <a:lnB w="12700" cap="flat" cmpd="sng" algn="ctr">
                          <a:noFill/>
                          <a:prstDash val="solid"/>
                        </a:lnB>
                        <a:noFill/>
                      </a:tcPr>
                    </a:tc>
                    <a:tc>
                      <a:txBody>
                        <a:bodyPr/>
                        <a:lstStyle/>
                        <a:p>
                          <a:r>
                            <a:rPr lang="en-US" sz="2500" cap="none" spc="0">
                              <a:solidFill>
                                <a:schemeClr val="tx1"/>
                              </a:solidFill>
                            </a:rPr>
                            <a:t>22.04</a:t>
                          </a:r>
                          <a14:m>
                            <m:oMath xmlns:m="http://schemas.openxmlformats.org/officeDocument/2006/math">
                              <m:r>
                                <a:rPr lang="en-US" sz="2500" b="0" i="0" cap="none" spc="0" smtClean="0">
                                  <a:solidFill>
                                    <a:schemeClr val="tx1"/>
                                  </a:solidFill>
                                  <a:latin typeface="Cambria Math" panose="02040503050406030204" pitchFamily="18" charset="0"/>
                                  <a:ea typeface="Cambria Math" panose="02040503050406030204" pitchFamily="18" charset="0"/>
                                </a:rPr>
                                <m:t> </m:t>
                              </m:r>
                              <m:r>
                                <a:rPr lang="en-US" sz="2500" b="0" i="1" cap="none" spc="0" smtClean="0">
                                  <a:solidFill>
                                    <a:schemeClr val="tx1"/>
                                  </a:solidFill>
                                  <a:latin typeface="Cambria Math" panose="02040503050406030204" pitchFamily="18" charset="0"/>
                                  <a:ea typeface="Cambria Math" panose="02040503050406030204" pitchFamily="18" charset="0"/>
                                </a:rPr>
                                <m:t>±</m:t>
                              </m:r>
                            </m:oMath>
                          </a14:m>
                          <a:r>
                            <a:rPr lang="en-US" sz="2500" b="0" cap="none" spc="0">
                              <a:solidFill>
                                <a:schemeClr val="tx1"/>
                              </a:solidFill>
                            </a:rPr>
                            <a:t> 2.46 </a:t>
                          </a:r>
                          <a:endParaRPr lang="en-US" sz="2500" cap="none" spc="0">
                            <a:solidFill>
                              <a:schemeClr val="tx1"/>
                            </a:solidFill>
                          </a:endParaRPr>
                        </a:p>
                      </a:txBody>
                      <a:tcPr marL="161377" marR="161377" marT="112964" marB="112964">
                        <a:lnL w="12700" cmpd="sng">
                          <a:noFill/>
                          <a:prstDash val="solid"/>
                        </a:lnL>
                        <a:lnR w="28575" cap="flat" cmpd="sng" algn="ctr">
                          <a:noFill/>
                          <a:prstDash val="solid"/>
                        </a:lnR>
                        <a:lnT w="38100" cmpd="sng">
                          <a:noFill/>
                        </a:lnT>
                        <a:lnB w="12700" cap="flat" cmpd="sng" algn="ctr">
                          <a:noFill/>
                          <a:prstDash val="solid"/>
                        </a:lnB>
                        <a:noFill/>
                      </a:tcPr>
                    </a:tc>
                    <a:extLst>
                      <a:ext uri="{0D108BD9-81ED-4DB2-BD59-A6C34878D82A}">
                        <a16:rowId xmlns:a16="http://schemas.microsoft.com/office/drawing/2014/main" val="3252815374"/>
                      </a:ext>
                    </a:extLst>
                  </a:tr>
                  <a:tr h="579802">
                    <a:tc>
                      <a:txBody>
                        <a:bodyPr/>
                        <a:lstStyle/>
                        <a:p>
                          <a:r>
                            <a:rPr lang="en-US" sz="2100" cap="none" spc="0">
                              <a:solidFill>
                                <a:schemeClr val="tx1"/>
                              </a:solidFill>
                            </a:rPr>
                            <a:t>OM</a:t>
                          </a:r>
                        </a:p>
                      </a:txBody>
                      <a:tcPr marL="161377" marR="161377" marT="112964" marB="112964">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100" cap="none" spc="0">
                              <a:solidFill>
                                <a:schemeClr val="tx1"/>
                              </a:solidFill>
                            </a:rPr>
                            <a:t>1.042 </a:t>
                          </a:r>
                          <a14:m>
                            <m:oMath xmlns:m="http://schemas.openxmlformats.org/officeDocument/2006/math">
                              <m:r>
                                <a:rPr lang="en-US" sz="2100" b="0" i="1" cap="none" spc="0" smtClean="0">
                                  <a:solidFill>
                                    <a:schemeClr val="tx1"/>
                                  </a:solidFill>
                                  <a:latin typeface="Cambria Math" panose="02040503050406030204" pitchFamily="18" charset="0"/>
                                  <a:ea typeface="Cambria Math" panose="02040503050406030204" pitchFamily="18" charset="0"/>
                                </a:rPr>
                                <m:t>±</m:t>
                              </m:r>
                            </m:oMath>
                          </a14:m>
                          <a:r>
                            <a:rPr lang="en-US" sz="2100" b="0" cap="none" spc="0">
                              <a:solidFill>
                                <a:schemeClr val="tx1"/>
                              </a:solidFill>
                            </a:rPr>
                            <a:t> 0.10</a:t>
                          </a:r>
                          <a:r>
                            <a:rPr lang="en-US" sz="2100" b="0" cap="none" spc="0" baseline="0">
                              <a:solidFill>
                                <a:schemeClr val="tx1"/>
                              </a:solidFill>
                            </a:rPr>
                            <a:t> %</a:t>
                          </a:r>
                          <a:endParaRPr lang="en-US" sz="2100" cap="none" spc="0">
                            <a:solidFill>
                              <a:schemeClr val="tx1"/>
                            </a:solidFill>
                          </a:endParaRPr>
                        </a:p>
                      </a:txBody>
                      <a:tcPr marL="161377" marR="161377" marT="112964" marB="112964">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305959370"/>
                      </a:ext>
                    </a:extLst>
                  </a:tr>
                  <a:tr h="635530">
                    <a:tc>
                      <a:txBody>
                        <a:bodyPr/>
                        <a:lstStyle/>
                        <a:p>
                          <a:r>
                            <a:rPr lang="en-US" sz="2500" cap="none" spc="0">
                              <a:solidFill>
                                <a:schemeClr val="tx1"/>
                              </a:solidFill>
                            </a:rPr>
                            <a:t>NO</a:t>
                          </a:r>
                          <a:r>
                            <a:rPr lang="en-US" sz="2500" cap="none" spc="0" baseline="-25000">
                              <a:solidFill>
                                <a:schemeClr val="tx1"/>
                              </a:solidFill>
                            </a:rPr>
                            <a:t>3</a:t>
                          </a:r>
                          <a:r>
                            <a:rPr lang="en-US" sz="2500" cap="none" spc="0" baseline="30000">
                              <a:solidFill>
                                <a:schemeClr val="tx1"/>
                              </a:solidFill>
                            </a:rPr>
                            <a:t>-</a:t>
                          </a:r>
                          <a:endParaRPr lang="en-US" sz="2500" cap="none" spc="0">
                            <a:solidFill>
                              <a:schemeClr val="tx1"/>
                            </a:solidFill>
                          </a:endParaRPr>
                        </a:p>
                      </a:txBody>
                      <a:tcPr marL="161377" marR="161377" marT="112964" marB="112964">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r>
                            <a:rPr lang="en-US" sz="2500" cap="none" spc="0">
                              <a:solidFill>
                                <a:schemeClr val="tx1"/>
                              </a:solidFill>
                            </a:rPr>
                            <a:t>4.69 </a:t>
                          </a:r>
                          <a14:m>
                            <m:oMath xmlns:m="http://schemas.openxmlformats.org/officeDocument/2006/math">
                              <m:r>
                                <a:rPr lang="en-US" sz="2500" b="0" i="1" cap="none" spc="0" smtClean="0">
                                  <a:solidFill>
                                    <a:schemeClr val="tx1"/>
                                  </a:solidFill>
                                  <a:latin typeface="Cambria Math" panose="02040503050406030204" pitchFamily="18" charset="0"/>
                                  <a:ea typeface="Cambria Math" panose="02040503050406030204" pitchFamily="18" charset="0"/>
                                </a:rPr>
                                <m:t>±</m:t>
                              </m:r>
                            </m:oMath>
                          </a14:m>
                          <a:r>
                            <a:rPr lang="en-US" sz="2500" b="0" cap="none" spc="0">
                              <a:solidFill>
                                <a:schemeClr val="tx1"/>
                              </a:solidFill>
                            </a:rPr>
                            <a:t> 3.42 ppm</a:t>
                          </a:r>
                          <a:endParaRPr lang="en-US" sz="2500" cap="none" spc="0">
                            <a:solidFill>
                              <a:schemeClr val="tx1"/>
                            </a:solidFill>
                          </a:endParaRPr>
                        </a:p>
                      </a:txBody>
                      <a:tcPr marL="161377" marR="161377" marT="112964" marB="112964">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09126972"/>
                      </a:ext>
                    </a:extLst>
                  </a:tr>
                  <a:tr h="579802">
                    <a:tc>
                      <a:txBody>
                        <a:bodyPr/>
                        <a:lstStyle/>
                        <a:p>
                          <a:r>
                            <a:rPr lang="en-US" sz="2100" cap="none" spc="0">
                              <a:solidFill>
                                <a:schemeClr val="tx1"/>
                              </a:solidFill>
                            </a:rPr>
                            <a:t>NH</a:t>
                          </a:r>
                          <a:r>
                            <a:rPr lang="en-US" sz="2100" cap="none" spc="0" baseline="-25000">
                              <a:solidFill>
                                <a:schemeClr val="tx1"/>
                              </a:solidFill>
                            </a:rPr>
                            <a:t>4</a:t>
                          </a:r>
                          <a:r>
                            <a:rPr lang="en-US" sz="2100" cap="none" spc="0" baseline="30000">
                              <a:solidFill>
                                <a:schemeClr val="tx1"/>
                              </a:solidFill>
                            </a:rPr>
                            <a:t>+</a:t>
                          </a:r>
                          <a:endParaRPr lang="en-US" sz="2100" cap="none" spc="0">
                            <a:solidFill>
                              <a:schemeClr val="tx1"/>
                            </a:solidFill>
                          </a:endParaRPr>
                        </a:p>
                      </a:txBody>
                      <a:tcPr marL="161377" marR="161377" marT="112964" marB="112964">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100" cap="none" spc="0">
                              <a:solidFill>
                                <a:schemeClr val="tx1"/>
                              </a:solidFill>
                            </a:rPr>
                            <a:t>0.46 </a:t>
                          </a:r>
                          <a14:m>
                            <m:oMath xmlns:m="http://schemas.openxmlformats.org/officeDocument/2006/math">
                              <m:r>
                                <a:rPr lang="en-US" sz="2100" b="0" i="1" cap="none" spc="0" smtClean="0">
                                  <a:solidFill>
                                    <a:schemeClr val="tx1"/>
                                  </a:solidFill>
                                  <a:latin typeface="Cambria Math" panose="02040503050406030204" pitchFamily="18" charset="0"/>
                                  <a:ea typeface="Cambria Math" panose="02040503050406030204" pitchFamily="18" charset="0"/>
                                </a:rPr>
                                <m:t>±</m:t>
                              </m:r>
                            </m:oMath>
                          </a14:m>
                          <a:r>
                            <a:rPr lang="en-US" sz="2100" b="0" cap="none" spc="0">
                              <a:solidFill>
                                <a:schemeClr val="tx1"/>
                              </a:solidFill>
                            </a:rPr>
                            <a:t> 0.15 ppm</a:t>
                          </a:r>
                          <a:endParaRPr lang="en-US" sz="2100" cap="none" spc="0">
                            <a:solidFill>
                              <a:schemeClr val="tx1"/>
                            </a:solidFill>
                          </a:endParaRPr>
                        </a:p>
                      </a:txBody>
                      <a:tcPr marL="161377" marR="161377" marT="112964" marB="112964">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40841160"/>
                      </a:ext>
                    </a:extLst>
                  </a:tr>
                  <a:tr h="635530">
                    <a:tc>
                      <a:txBody>
                        <a:bodyPr/>
                        <a:lstStyle/>
                        <a:p>
                          <a:r>
                            <a:rPr lang="en-US" sz="2500" cap="none" spc="0">
                              <a:solidFill>
                                <a:schemeClr val="tx1"/>
                              </a:solidFill>
                            </a:rPr>
                            <a:t>P</a:t>
                          </a:r>
                        </a:p>
                      </a:txBody>
                      <a:tcPr marL="161377" marR="161377" marT="112964" marB="112964">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r>
                            <a:rPr lang="en-US" sz="2500" cap="none" spc="0">
                              <a:solidFill>
                                <a:schemeClr val="tx1"/>
                              </a:solidFill>
                            </a:rPr>
                            <a:t>35.3</a:t>
                          </a:r>
                          <a14:m>
                            <m:oMath xmlns:m="http://schemas.openxmlformats.org/officeDocument/2006/math">
                              <m:r>
                                <a:rPr lang="en-US" sz="2500" b="0" i="0" cap="none" spc="0" smtClean="0">
                                  <a:solidFill>
                                    <a:schemeClr val="tx1"/>
                                  </a:solidFill>
                                  <a:latin typeface="Cambria Math" panose="02040503050406030204" pitchFamily="18" charset="0"/>
                                  <a:ea typeface="Cambria Math" panose="02040503050406030204" pitchFamily="18" charset="0"/>
                                </a:rPr>
                                <m:t> </m:t>
                              </m:r>
                              <m:r>
                                <a:rPr lang="en-US" sz="2500" b="0" i="1" cap="none" spc="0" smtClean="0">
                                  <a:solidFill>
                                    <a:schemeClr val="tx1"/>
                                  </a:solidFill>
                                  <a:latin typeface="Cambria Math" panose="02040503050406030204" pitchFamily="18" charset="0"/>
                                  <a:ea typeface="Cambria Math" panose="02040503050406030204" pitchFamily="18" charset="0"/>
                                </a:rPr>
                                <m:t>±</m:t>
                              </m:r>
                            </m:oMath>
                          </a14:m>
                          <a:r>
                            <a:rPr lang="en-US" sz="2500" b="0" cap="none" spc="0">
                              <a:solidFill>
                                <a:schemeClr val="tx1"/>
                              </a:solidFill>
                            </a:rPr>
                            <a:t> 14.49 </a:t>
                          </a:r>
                          <a:r>
                            <a:rPr lang="en-US" sz="2500" b="0" cap="none" spc="0" err="1">
                              <a:solidFill>
                                <a:schemeClr val="tx1"/>
                              </a:solidFill>
                            </a:rPr>
                            <a:t>lbs</a:t>
                          </a:r>
                          <a:r>
                            <a:rPr lang="en-US" sz="2500" b="0" cap="none" spc="0">
                              <a:solidFill>
                                <a:schemeClr val="tx1"/>
                              </a:solidFill>
                            </a:rPr>
                            <a:t>/a </a:t>
                          </a:r>
                          <a:endParaRPr lang="en-US" sz="2500" cap="none" spc="0">
                            <a:solidFill>
                              <a:schemeClr val="tx1"/>
                            </a:solidFill>
                          </a:endParaRPr>
                        </a:p>
                      </a:txBody>
                      <a:tcPr marL="161377" marR="161377" marT="112964" marB="112964">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760233817"/>
                      </a:ext>
                    </a:extLst>
                  </a:tr>
                  <a:tr h="579802">
                    <a:tc>
                      <a:txBody>
                        <a:bodyPr/>
                        <a:lstStyle/>
                        <a:p>
                          <a:r>
                            <a:rPr lang="en-US" sz="2100" cap="none" spc="0">
                              <a:solidFill>
                                <a:schemeClr val="tx1"/>
                              </a:solidFill>
                            </a:rPr>
                            <a:t>K</a:t>
                          </a:r>
                        </a:p>
                      </a:txBody>
                      <a:tcPr marL="161377" marR="161377" marT="112964" marB="112964">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2100" cap="none" spc="0">
                              <a:solidFill>
                                <a:schemeClr val="tx1"/>
                              </a:solidFill>
                            </a:rPr>
                            <a:t>1114.5 </a:t>
                          </a:r>
                          <a14:m>
                            <m:oMath xmlns:m="http://schemas.openxmlformats.org/officeDocument/2006/math">
                              <m:r>
                                <a:rPr lang="en-US" sz="2100" b="0" i="1" cap="none" spc="0" smtClean="0">
                                  <a:solidFill>
                                    <a:schemeClr val="tx1"/>
                                  </a:solidFill>
                                  <a:latin typeface="Cambria Math" panose="02040503050406030204" pitchFamily="18" charset="0"/>
                                  <a:ea typeface="Cambria Math" panose="02040503050406030204" pitchFamily="18" charset="0"/>
                                </a:rPr>
                                <m:t>±</m:t>
                              </m:r>
                            </m:oMath>
                          </a14:m>
                          <a:r>
                            <a:rPr lang="en-US" sz="2100" b="0" cap="none" spc="0">
                              <a:solidFill>
                                <a:schemeClr val="tx1"/>
                              </a:solidFill>
                            </a:rPr>
                            <a:t> 159.15 </a:t>
                          </a:r>
                          <a:r>
                            <a:rPr lang="en-US" sz="2100" b="0" cap="none" spc="0" err="1">
                              <a:solidFill>
                                <a:schemeClr val="tx1"/>
                              </a:solidFill>
                            </a:rPr>
                            <a:t>lbs</a:t>
                          </a:r>
                          <a:r>
                            <a:rPr lang="en-US" sz="2100" b="0" cap="none" spc="0">
                              <a:solidFill>
                                <a:schemeClr val="tx1"/>
                              </a:solidFill>
                            </a:rPr>
                            <a:t>/a</a:t>
                          </a:r>
                          <a:endParaRPr lang="en-US" sz="2100" cap="none" spc="0">
                            <a:solidFill>
                              <a:schemeClr val="tx1"/>
                            </a:solidFill>
                          </a:endParaRPr>
                        </a:p>
                      </a:txBody>
                      <a:tcPr marL="161377" marR="161377" marT="112964" marB="112964">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528115132"/>
                      </a:ext>
                    </a:extLst>
                  </a:tr>
                </a:tbl>
              </a:graphicData>
            </a:graphic>
          </p:graphicFrame>
        </mc:Choice>
        <mc:Fallback xmlns="">
          <p:graphicFrame>
            <p:nvGraphicFramePr>
              <p:cNvPr id="7" name="Table 7">
                <a:extLst>
                  <a:ext uri="{FF2B5EF4-FFF2-40B4-BE49-F238E27FC236}">
                    <a16:creationId xmlns:a16="http://schemas.microsoft.com/office/drawing/2014/main" id="{3DF14418-3EAF-674C-9355-B901B96AEF4A}"/>
                  </a:ext>
                </a:extLst>
              </p:cNvPr>
              <p:cNvGraphicFramePr>
                <a:graphicFrameLocks noGrp="1"/>
              </p:cNvGraphicFramePr>
              <p:nvPr>
                <p:ph idx="1"/>
                <p:extLst>
                  <p:ext uri="{D42A27DB-BD31-4B8C-83A1-F6EECF244321}">
                    <p14:modId xmlns:p14="http://schemas.microsoft.com/office/powerpoint/2010/main" val="3371408318"/>
                  </p:ext>
                </p:extLst>
              </p:nvPr>
            </p:nvGraphicFramePr>
            <p:xfrm>
              <a:off x="4590247" y="961812"/>
              <a:ext cx="6084904" cy="4930988"/>
            </p:xfrm>
            <a:graphic>
              <a:graphicData uri="http://schemas.openxmlformats.org/drawingml/2006/table">
                <a:tbl>
                  <a:tblPr firstRow="1" bandRow="1">
                    <a:noFill/>
                    <a:tableStyleId>{5C22544A-7EE6-4342-B048-85BDC9FD1C3A}</a:tableStyleId>
                  </a:tblPr>
                  <a:tblGrid>
                    <a:gridCol w="1455244">
                      <a:extLst>
                        <a:ext uri="{9D8B030D-6E8A-4147-A177-3AD203B41FA5}">
                          <a16:colId xmlns:a16="http://schemas.microsoft.com/office/drawing/2014/main" val="2918154030"/>
                        </a:ext>
                      </a:extLst>
                    </a:gridCol>
                    <a:gridCol w="4629660">
                      <a:extLst>
                        <a:ext uri="{9D8B030D-6E8A-4147-A177-3AD203B41FA5}">
                          <a16:colId xmlns:a16="http://schemas.microsoft.com/office/drawing/2014/main" val="1020635908"/>
                        </a:ext>
                      </a:extLst>
                    </a:gridCol>
                  </a:tblGrid>
                  <a:tr h="635530">
                    <a:tc>
                      <a:txBody>
                        <a:bodyPr/>
                        <a:lstStyle/>
                        <a:p>
                          <a:r>
                            <a:rPr lang="en-US" sz="2500" b="0" cap="none" spc="0">
                              <a:solidFill>
                                <a:schemeClr val="tx1"/>
                              </a:solidFill>
                            </a:rPr>
                            <a:t>pHw</a:t>
                          </a:r>
                        </a:p>
                      </a:txBody>
                      <a:tcPr marL="161377" marR="161377" marT="112964" marB="112964">
                        <a:lnL w="12700" cmpd="sng">
                          <a:noFill/>
                        </a:lnL>
                        <a:lnR w="12700" cmpd="sng">
                          <a:noFill/>
                        </a:lnR>
                        <a:lnT w="28575" cap="flat" cmpd="sng" algn="ctr">
                          <a:solidFill>
                            <a:schemeClr val="tx1"/>
                          </a:solidFill>
                          <a:prstDash val="solid"/>
                        </a:lnT>
                        <a:lnB w="38100" cmpd="sng">
                          <a:noFill/>
                        </a:lnB>
                        <a:noFill/>
                      </a:tcPr>
                    </a:tc>
                    <a:tc>
                      <a:txBody>
                        <a:bodyPr/>
                        <a:lstStyle/>
                        <a:p>
                          <a:endParaRPr lang="en-US"/>
                        </a:p>
                      </a:txBody>
                      <a:tcPr marL="161377" marR="161377" marT="112964" marB="112964">
                        <a:lnL w="12700" cmpd="sng">
                          <a:noFill/>
                        </a:lnL>
                        <a:lnR w="12700" cmpd="sng">
                          <a:noFill/>
                        </a:lnR>
                        <a:lnT w="28575" cap="flat" cmpd="sng" algn="ctr">
                          <a:solidFill>
                            <a:schemeClr val="tx1"/>
                          </a:solidFill>
                          <a:prstDash val="solid"/>
                        </a:lnT>
                        <a:lnB w="38100" cmpd="sng">
                          <a:noFill/>
                        </a:lnB>
                        <a:blipFill>
                          <a:blip r:embed="rId2"/>
                          <a:stretch>
                            <a:fillRect l="-31781" t="-2000" r="-274" b="-684000"/>
                          </a:stretch>
                        </a:blipFill>
                      </a:tcPr>
                    </a:tc>
                    <a:extLst>
                      <a:ext uri="{0D108BD9-81ED-4DB2-BD59-A6C34878D82A}">
                        <a16:rowId xmlns:a16="http://schemas.microsoft.com/office/drawing/2014/main" val="171389952"/>
                      </a:ext>
                    </a:extLst>
                  </a:tr>
                  <a:tr h="649462">
                    <a:tc>
                      <a:txBody>
                        <a:bodyPr/>
                        <a:lstStyle/>
                        <a:p>
                          <a:r>
                            <a:rPr lang="en-US" sz="2500" b="0" cap="none" spc="0">
                              <a:solidFill>
                                <a:schemeClr val="tx1"/>
                              </a:solidFill>
                            </a:rPr>
                            <a:t>pHb</a:t>
                          </a:r>
                        </a:p>
                      </a:txBody>
                      <a:tcPr marL="161377" marR="161377" marT="112964" marB="112964">
                        <a:lnL w="12700" cmpd="sng">
                          <a:noFill/>
                        </a:lnL>
                        <a:lnR w="12700" cmpd="sng">
                          <a:noFill/>
                        </a:lnR>
                        <a:lnT w="28575" cap="flat" cmpd="sng" algn="ctr">
                          <a:noFill/>
                          <a:prstDash val="solid"/>
                        </a:lnT>
                        <a:lnB w="38100" cmpd="sng">
                          <a:noFill/>
                        </a:lnB>
                        <a:noFill/>
                      </a:tcPr>
                    </a:tc>
                    <a:tc>
                      <a:txBody>
                        <a:bodyPr/>
                        <a:lstStyle/>
                        <a:p>
                          <a:endParaRPr lang="en-US"/>
                        </a:p>
                      </a:txBody>
                      <a:tcPr marL="161377" marR="161377" marT="112964" marB="112964">
                        <a:lnL w="12700" cmpd="sng">
                          <a:noFill/>
                        </a:lnL>
                        <a:lnR w="12700" cmpd="sng">
                          <a:noFill/>
                        </a:lnR>
                        <a:lnT w="28575" cap="flat" cmpd="sng" algn="ctr">
                          <a:noFill/>
                          <a:prstDash val="solid"/>
                        </a:lnT>
                        <a:lnB w="38100" cmpd="sng">
                          <a:noFill/>
                        </a:lnB>
                        <a:blipFill>
                          <a:blip r:embed="rId2"/>
                          <a:stretch>
                            <a:fillRect l="-31781" t="-100000" r="-274" b="-570588"/>
                          </a:stretch>
                        </a:blipFill>
                      </a:tcPr>
                    </a:tc>
                    <a:extLst>
                      <a:ext uri="{0D108BD9-81ED-4DB2-BD59-A6C34878D82A}">
                        <a16:rowId xmlns:a16="http://schemas.microsoft.com/office/drawing/2014/main" val="2693268704"/>
                      </a:ext>
                    </a:extLst>
                  </a:tr>
                  <a:tr h="635530">
                    <a:tc>
                      <a:txBody>
                        <a:bodyPr/>
                        <a:lstStyle/>
                        <a:p>
                          <a:r>
                            <a:rPr lang="en-US" sz="2500" b="0" cap="none" spc="0">
                              <a:solidFill>
                                <a:schemeClr val="tx1"/>
                              </a:solidFill>
                            </a:rPr>
                            <a:t>CEC</a:t>
                          </a:r>
                        </a:p>
                      </a:txBody>
                      <a:tcPr marL="161377" marR="161377" marT="112964" marB="112964">
                        <a:lnL w="28575" cap="flat" cmpd="sng" algn="ctr">
                          <a:noFill/>
                          <a:prstDash val="solid"/>
                        </a:lnL>
                        <a:lnR w="12700" cmpd="sng">
                          <a:noFill/>
                          <a:prstDash val="solid"/>
                        </a:lnR>
                        <a:lnT w="38100" cmpd="sng">
                          <a:noFill/>
                        </a:lnT>
                        <a:lnB w="12700" cap="flat" cmpd="sng" algn="ctr">
                          <a:noFill/>
                          <a:prstDash val="solid"/>
                        </a:lnB>
                        <a:noFill/>
                      </a:tcPr>
                    </a:tc>
                    <a:tc>
                      <a:txBody>
                        <a:bodyPr/>
                        <a:lstStyle/>
                        <a:p>
                          <a:endParaRPr lang="en-US"/>
                        </a:p>
                      </a:txBody>
                      <a:tcPr marL="161377" marR="161377" marT="112964" marB="112964">
                        <a:lnL w="12700" cmpd="sng">
                          <a:noFill/>
                          <a:prstDash val="solid"/>
                        </a:lnL>
                        <a:lnR w="28575" cap="flat" cmpd="sng" algn="ctr">
                          <a:noFill/>
                          <a:prstDash val="solid"/>
                        </a:lnR>
                        <a:lnT w="38100" cmpd="sng">
                          <a:noFill/>
                        </a:lnT>
                        <a:lnB w="12700" cap="flat" cmpd="sng" algn="ctr">
                          <a:noFill/>
                          <a:prstDash val="solid"/>
                        </a:lnB>
                        <a:blipFill>
                          <a:blip r:embed="rId2"/>
                          <a:stretch>
                            <a:fillRect l="-31781" t="-200000" r="-274" b="-470588"/>
                          </a:stretch>
                        </a:blipFill>
                      </a:tcPr>
                    </a:tc>
                    <a:extLst>
                      <a:ext uri="{0D108BD9-81ED-4DB2-BD59-A6C34878D82A}">
                        <a16:rowId xmlns:a16="http://schemas.microsoft.com/office/drawing/2014/main" val="3252815374"/>
                      </a:ext>
                    </a:extLst>
                  </a:tr>
                  <a:tr h="579802">
                    <a:tc>
                      <a:txBody>
                        <a:bodyPr/>
                        <a:lstStyle/>
                        <a:p>
                          <a:r>
                            <a:rPr lang="en-US" sz="2100" cap="none" spc="0">
                              <a:solidFill>
                                <a:schemeClr val="tx1"/>
                              </a:solidFill>
                            </a:rPr>
                            <a:t>OM</a:t>
                          </a:r>
                        </a:p>
                      </a:txBody>
                      <a:tcPr marL="161377" marR="161377" marT="112964" marB="112964">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endParaRPr lang="en-US"/>
                        </a:p>
                      </a:txBody>
                      <a:tcPr marL="161377" marR="161377" marT="112964" marB="112964">
                        <a:lnL w="12700" cmpd="sng">
                          <a:noFill/>
                          <a:prstDash val="solid"/>
                        </a:lnL>
                        <a:lnR w="12700" cmpd="sng">
                          <a:noFill/>
                          <a:prstDash val="solid"/>
                        </a:lnR>
                        <a:lnT w="12700" cap="flat" cmpd="sng" algn="ctr">
                          <a:noFill/>
                          <a:prstDash val="solid"/>
                        </a:lnT>
                        <a:lnB w="12700" cmpd="sng">
                          <a:noFill/>
                          <a:prstDash val="solid"/>
                        </a:lnB>
                        <a:blipFill>
                          <a:blip r:embed="rId2"/>
                          <a:stretch>
                            <a:fillRect l="-31781" t="-340000" r="-274" b="-433333"/>
                          </a:stretch>
                        </a:blipFill>
                      </a:tcPr>
                    </a:tc>
                    <a:extLst>
                      <a:ext uri="{0D108BD9-81ED-4DB2-BD59-A6C34878D82A}">
                        <a16:rowId xmlns:a16="http://schemas.microsoft.com/office/drawing/2014/main" val="1305959370"/>
                      </a:ext>
                    </a:extLst>
                  </a:tr>
                  <a:tr h="635530">
                    <a:tc>
                      <a:txBody>
                        <a:bodyPr/>
                        <a:lstStyle/>
                        <a:p>
                          <a:r>
                            <a:rPr lang="en-US" sz="2500" cap="none" spc="0">
                              <a:solidFill>
                                <a:schemeClr val="tx1"/>
                              </a:solidFill>
                            </a:rPr>
                            <a:t>NO</a:t>
                          </a:r>
                          <a:r>
                            <a:rPr lang="en-US" sz="2500" cap="none" spc="0" baseline="-25000">
                              <a:solidFill>
                                <a:schemeClr val="tx1"/>
                              </a:solidFill>
                            </a:rPr>
                            <a:t>3</a:t>
                          </a:r>
                          <a:r>
                            <a:rPr lang="en-US" sz="2500" cap="none" spc="0" baseline="30000">
                              <a:solidFill>
                                <a:schemeClr val="tx1"/>
                              </a:solidFill>
                            </a:rPr>
                            <a:t>-</a:t>
                          </a:r>
                          <a:endParaRPr lang="en-US" sz="2500" cap="none" spc="0">
                            <a:solidFill>
                              <a:schemeClr val="tx1"/>
                            </a:solidFill>
                          </a:endParaRPr>
                        </a:p>
                      </a:txBody>
                      <a:tcPr marL="161377" marR="161377" marT="112964" marB="112964">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endParaRPr lang="en-US"/>
                        </a:p>
                      </a:txBody>
                      <a:tcPr marL="161377" marR="161377" marT="112964" marB="112964">
                        <a:lnL w="12700" cmpd="sng">
                          <a:noFill/>
                          <a:prstDash val="solid"/>
                        </a:lnL>
                        <a:lnR w="28575" cap="flat" cmpd="sng" algn="ctr">
                          <a:noFill/>
                          <a:prstDash val="solid"/>
                        </a:lnR>
                        <a:lnT w="12700" cmpd="sng">
                          <a:noFill/>
                          <a:prstDash val="solid"/>
                        </a:lnT>
                        <a:lnB w="12700" cap="flat" cmpd="sng" algn="ctr">
                          <a:noFill/>
                          <a:prstDash val="solid"/>
                        </a:lnB>
                        <a:blipFill>
                          <a:blip r:embed="rId2"/>
                          <a:stretch>
                            <a:fillRect l="-31781" t="-396000" r="-274" b="-290000"/>
                          </a:stretch>
                        </a:blipFill>
                      </a:tcPr>
                    </a:tc>
                    <a:extLst>
                      <a:ext uri="{0D108BD9-81ED-4DB2-BD59-A6C34878D82A}">
                        <a16:rowId xmlns:a16="http://schemas.microsoft.com/office/drawing/2014/main" val="209126972"/>
                      </a:ext>
                    </a:extLst>
                  </a:tr>
                  <a:tr h="579802">
                    <a:tc>
                      <a:txBody>
                        <a:bodyPr/>
                        <a:lstStyle/>
                        <a:p>
                          <a:r>
                            <a:rPr lang="en-US" sz="2100" cap="none" spc="0">
                              <a:solidFill>
                                <a:schemeClr val="tx1"/>
                              </a:solidFill>
                            </a:rPr>
                            <a:t>NH</a:t>
                          </a:r>
                          <a:r>
                            <a:rPr lang="en-US" sz="2100" cap="none" spc="0" baseline="-25000">
                              <a:solidFill>
                                <a:schemeClr val="tx1"/>
                              </a:solidFill>
                            </a:rPr>
                            <a:t>4</a:t>
                          </a:r>
                          <a:r>
                            <a:rPr lang="en-US" sz="2100" cap="none" spc="0" baseline="30000">
                              <a:solidFill>
                                <a:schemeClr val="tx1"/>
                              </a:solidFill>
                            </a:rPr>
                            <a:t>+</a:t>
                          </a:r>
                          <a:endParaRPr lang="en-US" sz="2100" cap="none" spc="0">
                            <a:solidFill>
                              <a:schemeClr val="tx1"/>
                            </a:solidFill>
                          </a:endParaRPr>
                        </a:p>
                      </a:txBody>
                      <a:tcPr marL="161377" marR="161377" marT="112964" marB="112964">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endParaRPr lang="en-US"/>
                        </a:p>
                      </a:txBody>
                      <a:tcPr marL="161377" marR="161377" marT="112964" marB="112964">
                        <a:lnL w="12700" cmpd="sng">
                          <a:noFill/>
                          <a:prstDash val="solid"/>
                        </a:lnL>
                        <a:lnR w="12700" cmpd="sng">
                          <a:noFill/>
                          <a:prstDash val="solid"/>
                        </a:lnR>
                        <a:lnT w="12700" cap="flat" cmpd="sng" algn="ctr">
                          <a:noFill/>
                          <a:prstDash val="solid"/>
                        </a:lnT>
                        <a:lnB w="12700" cmpd="sng">
                          <a:noFill/>
                          <a:prstDash val="solid"/>
                        </a:lnB>
                        <a:blipFill>
                          <a:blip r:embed="rId2"/>
                          <a:stretch>
                            <a:fillRect l="-31781" t="-539130" r="-274" b="-215217"/>
                          </a:stretch>
                        </a:blipFill>
                      </a:tcPr>
                    </a:tc>
                    <a:extLst>
                      <a:ext uri="{0D108BD9-81ED-4DB2-BD59-A6C34878D82A}">
                        <a16:rowId xmlns:a16="http://schemas.microsoft.com/office/drawing/2014/main" val="140841160"/>
                      </a:ext>
                    </a:extLst>
                  </a:tr>
                  <a:tr h="635530">
                    <a:tc>
                      <a:txBody>
                        <a:bodyPr/>
                        <a:lstStyle/>
                        <a:p>
                          <a:r>
                            <a:rPr lang="en-US" sz="2500" cap="none" spc="0">
                              <a:solidFill>
                                <a:schemeClr val="tx1"/>
                              </a:solidFill>
                            </a:rPr>
                            <a:t>P</a:t>
                          </a:r>
                        </a:p>
                      </a:txBody>
                      <a:tcPr marL="161377" marR="161377" marT="112964" marB="112964">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endParaRPr lang="en-US"/>
                        </a:p>
                      </a:txBody>
                      <a:tcPr marL="161377" marR="161377" marT="112964" marB="112964">
                        <a:lnL w="12700" cmpd="sng">
                          <a:noFill/>
                          <a:prstDash val="solid"/>
                        </a:lnL>
                        <a:lnR w="28575" cap="flat" cmpd="sng" algn="ctr">
                          <a:noFill/>
                          <a:prstDash val="solid"/>
                        </a:lnR>
                        <a:lnT w="12700" cmpd="sng">
                          <a:noFill/>
                          <a:prstDash val="solid"/>
                        </a:lnT>
                        <a:lnB w="12700" cap="flat" cmpd="sng" algn="ctr">
                          <a:noFill/>
                          <a:prstDash val="solid"/>
                        </a:lnB>
                        <a:blipFill>
                          <a:blip r:embed="rId2"/>
                          <a:stretch>
                            <a:fillRect l="-31781" t="-588000" r="-274" b="-98000"/>
                          </a:stretch>
                        </a:blipFill>
                      </a:tcPr>
                    </a:tc>
                    <a:extLst>
                      <a:ext uri="{0D108BD9-81ED-4DB2-BD59-A6C34878D82A}">
                        <a16:rowId xmlns:a16="http://schemas.microsoft.com/office/drawing/2014/main" val="3760233817"/>
                      </a:ext>
                    </a:extLst>
                  </a:tr>
                  <a:tr h="579802">
                    <a:tc>
                      <a:txBody>
                        <a:bodyPr/>
                        <a:lstStyle/>
                        <a:p>
                          <a:r>
                            <a:rPr lang="en-US" sz="2100" cap="none" spc="0">
                              <a:solidFill>
                                <a:schemeClr val="tx1"/>
                              </a:solidFill>
                            </a:rPr>
                            <a:t>K</a:t>
                          </a:r>
                        </a:p>
                      </a:txBody>
                      <a:tcPr marL="161377" marR="161377" marT="112964" marB="112964">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endParaRPr lang="en-US"/>
                        </a:p>
                      </a:txBody>
                      <a:tcPr marL="161377" marR="161377" marT="112964" marB="112964">
                        <a:lnL w="12700" cmpd="sng">
                          <a:noFill/>
                          <a:prstDash val="solid"/>
                        </a:lnL>
                        <a:lnR w="12700" cmpd="sng">
                          <a:noFill/>
                          <a:prstDash val="solid"/>
                        </a:lnR>
                        <a:lnT w="12700" cap="flat" cmpd="sng" algn="ctr">
                          <a:noFill/>
                          <a:prstDash val="solid"/>
                        </a:lnT>
                        <a:lnB w="12700" cmpd="sng">
                          <a:noFill/>
                          <a:prstDash val="solid"/>
                        </a:lnB>
                        <a:blipFill>
                          <a:blip r:embed="rId2"/>
                          <a:stretch>
                            <a:fillRect l="-31781" t="-747826" r="-274" b="-6522"/>
                          </a:stretch>
                        </a:blipFill>
                      </a:tcPr>
                    </a:tc>
                    <a:extLst>
                      <a:ext uri="{0D108BD9-81ED-4DB2-BD59-A6C34878D82A}">
                        <a16:rowId xmlns:a16="http://schemas.microsoft.com/office/drawing/2014/main" val="528115132"/>
                      </a:ext>
                    </a:extLst>
                  </a:tr>
                </a:tbl>
              </a:graphicData>
            </a:graphic>
          </p:graphicFrame>
        </mc:Fallback>
      </mc:AlternateContent>
    </p:spTree>
    <p:extLst>
      <p:ext uri="{BB962C8B-B14F-4D97-AF65-F5344CB8AC3E}">
        <p14:creationId xmlns:p14="http://schemas.microsoft.com/office/powerpoint/2010/main" val="1291112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9EE06F-2B32-4F51-B3EB-ED77F6873CFD}"/>
              </a:ext>
            </a:extLst>
          </p:cNvPr>
          <p:cNvSpPr>
            <a:spLocks noGrp="1"/>
          </p:cNvSpPr>
          <p:nvPr>
            <p:ph type="title"/>
          </p:nvPr>
        </p:nvSpPr>
        <p:spPr>
          <a:xfrm>
            <a:off x="838200" y="609600"/>
            <a:ext cx="3739341" cy="1330839"/>
          </a:xfrm>
        </p:spPr>
        <p:txBody>
          <a:bodyPr>
            <a:normAutofit/>
          </a:bodyPr>
          <a:lstStyle/>
          <a:p>
            <a:r>
              <a:rPr lang="en-US" dirty="0"/>
              <a:t>Experimental Design</a:t>
            </a:r>
          </a:p>
        </p:txBody>
      </p:sp>
      <p:sp>
        <p:nvSpPr>
          <p:cNvPr id="8" name="Content Placeholder 7">
            <a:extLst>
              <a:ext uri="{FF2B5EF4-FFF2-40B4-BE49-F238E27FC236}">
                <a16:creationId xmlns:a16="http://schemas.microsoft.com/office/drawing/2014/main" id="{EDAD2406-E82A-44E0-B155-350410B33B5F}"/>
              </a:ext>
            </a:extLst>
          </p:cNvPr>
          <p:cNvSpPr>
            <a:spLocks noGrp="1"/>
          </p:cNvSpPr>
          <p:nvPr>
            <p:ph idx="1"/>
          </p:nvPr>
        </p:nvSpPr>
        <p:spPr>
          <a:xfrm>
            <a:off x="862366" y="2194102"/>
            <a:ext cx="3427001" cy="3908586"/>
          </a:xfrm>
        </p:spPr>
        <p:txBody>
          <a:bodyPr>
            <a:normAutofit/>
          </a:bodyPr>
          <a:lstStyle/>
          <a:p>
            <a:r>
              <a:rPr lang="en-US" sz="2000" dirty="0"/>
              <a:t>Plot Size: 7m * 3m</a:t>
            </a:r>
          </a:p>
          <a:p>
            <a:r>
              <a:rPr lang="en-US" sz="2000" dirty="0"/>
              <a:t>Subplot Size: 1m * 1m</a:t>
            </a:r>
          </a:p>
          <a:p>
            <a:r>
              <a:rPr lang="en-US" sz="2000" dirty="0"/>
              <a:t>Buffer zone between subplots: 1m</a:t>
            </a:r>
          </a:p>
        </p:txBody>
      </p:sp>
      <p:pic>
        <p:nvPicPr>
          <p:cNvPr id="4" name="Content Placeholder 3">
            <a:extLst>
              <a:ext uri="{FF2B5EF4-FFF2-40B4-BE49-F238E27FC236}">
                <a16:creationId xmlns:a16="http://schemas.microsoft.com/office/drawing/2014/main" id="{A98AFC93-C6EB-4B52-B67D-C71D358F35D0}"/>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6195653" y="661916"/>
            <a:ext cx="4654748" cy="5557909"/>
          </a:xfrm>
          <a:prstGeom prst="rect">
            <a:avLst/>
          </a:prstGeom>
          <a:noFill/>
        </p:spPr>
      </p:pic>
    </p:spTree>
    <p:extLst>
      <p:ext uri="{BB962C8B-B14F-4D97-AF65-F5344CB8AC3E}">
        <p14:creationId xmlns:p14="http://schemas.microsoft.com/office/powerpoint/2010/main" val="3528075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7">
            <a:extLst>
              <a:ext uri="{FF2B5EF4-FFF2-40B4-BE49-F238E27FC236}">
                <a16:creationId xmlns:a16="http://schemas.microsoft.com/office/drawing/2014/main" id="{A94D83FB-F0FB-4E33-B1F7-1C142BE38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9">
            <a:extLst>
              <a:ext uri="{FF2B5EF4-FFF2-40B4-BE49-F238E27FC236}">
                <a16:creationId xmlns:a16="http://schemas.microsoft.com/office/drawing/2014/main" id="{CCE8EBD5-1AF0-42EE-A995-1F8E234E8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266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814797-6B45-463D-B087-82AD15B3971F}"/>
              </a:ext>
            </a:extLst>
          </p:cNvPr>
          <p:cNvSpPr>
            <a:spLocks noGrp="1"/>
          </p:cNvSpPr>
          <p:nvPr>
            <p:ph type="title"/>
          </p:nvPr>
        </p:nvSpPr>
        <p:spPr>
          <a:xfrm>
            <a:off x="8439913" y="685799"/>
            <a:ext cx="3157728" cy="1542011"/>
          </a:xfrm>
        </p:spPr>
        <p:txBody>
          <a:bodyPr vert="horz" lIns="91440" tIns="45720" rIns="91440" bIns="45720" rtlCol="0" anchor="b">
            <a:normAutofit/>
          </a:bodyPr>
          <a:lstStyle/>
          <a:p>
            <a:r>
              <a:rPr lang="en-US" sz="3400" kern="1200">
                <a:latin typeface="+mj-lt"/>
                <a:ea typeface="+mj-ea"/>
                <a:cs typeface="+mj-cs"/>
              </a:rPr>
              <a:t>Warming setup</a:t>
            </a:r>
          </a:p>
        </p:txBody>
      </p:sp>
      <p:grpSp>
        <p:nvGrpSpPr>
          <p:cNvPr id="17" name="Group 21">
            <a:extLst>
              <a:ext uri="{FF2B5EF4-FFF2-40B4-BE49-F238E27FC236}">
                <a16:creationId xmlns:a16="http://schemas.microsoft.com/office/drawing/2014/main" id="{73B93534-E139-4FED-959C-E8DE310D8A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39912" y="73152"/>
            <a:ext cx="1178966" cy="232963"/>
            <a:chOff x="7763256" y="73152"/>
            <a:chExt cx="1178966" cy="232963"/>
          </a:xfrm>
        </p:grpSpPr>
        <p:sp>
          <p:nvSpPr>
            <p:cNvPr id="23" name="Rectangle 64">
              <a:extLst>
                <a:ext uri="{FF2B5EF4-FFF2-40B4-BE49-F238E27FC236}">
                  <a16:creationId xmlns:a16="http://schemas.microsoft.com/office/drawing/2014/main" id="{78E8C0E6-FEB6-44F1-88D1-46BEEDD02F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5FC37783-D58D-48BE-A119-9E18C8CE4C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98286946-B9CA-4309-AC1D-A5FE0FB4B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458D890D-B127-48A3-9700-E794E5A0E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81FE5632-C9E9-46D1-B041-2B1550F47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6D0AD1D8-6370-4C9E-B9D1-1ED42B6CD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1C437D7E-FE00-4E7A-A5A5-A16AF03C9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739471C8-201F-404A-80C4-4D00A61A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6B4916E4-07CB-4149-9A7E-13F229057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BFA6BF19-12C5-492C-B79D-F2FE85850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E9DA3C25-831F-46F1-B82B-3DB8FF71E7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4A4B2B71-E020-43F5-9A48-2050035CE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D7CA394E-96E6-4748-A6AD-BA96B737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BB7D229B-120E-4D57-AE66-B918102F55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AB9D88F0-18F1-4869-82C0-F084EEEA9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9E194D5B-AD89-4054-B8F0-8246261F6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8DAB5358-55E2-4B12-A2BA-82E3BCA8E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2E4D424B-7FFC-41B8-B8F9-C04672857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A73B98CC-0D48-4E11-842E-C3BB1D5D07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003B09F2-41D1-4070-B57C-0247D1868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descr="A picture containing indoor, wall, floor&#10;&#10;Description automatically generated">
            <a:extLst>
              <a:ext uri="{FF2B5EF4-FFF2-40B4-BE49-F238E27FC236}">
                <a16:creationId xmlns:a16="http://schemas.microsoft.com/office/drawing/2014/main" id="{0B627A0C-677E-3B48-B2FC-990FE6240F3D}"/>
              </a:ext>
            </a:extLst>
          </p:cNvPr>
          <p:cNvPicPr>
            <a:picLocks noChangeAspect="1"/>
          </p:cNvPicPr>
          <p:nvPr/>
        </p:nvPicPr>
        <p:blipFill rotWithShape="1">
          <a:blip r:embed="rId2">
            <a:extLst>
              <a:ext uri="{28A0092B-C50C-407E-A947-70E740481C1C}">
                <a14:useLocalDpi xmlns:a14="http://schemas.microsoft.com/office/drawing/2010/main" val="0"/>
              </a:ext>
            </a:extLst>
          </a:blip>
          <a:srcRect t="3217" b="10470"/>
          <a:stretch/>
        </p:blipFill>
        <p:spPr>
          <a:xfrm rot="5400000">
            <a:off x="-681228" y="1485900"/>
            <a:ext cx="5678424" cy="3675888"/>
          </a:xfrm>
          <a:prstGeom prst="rect">
            <a:avLst/>
          </a:prstGeom>
        </p:spPr>
      </p:pic>
      <p:pic>
        <p:nvPicPr>
          <p:cNvPr id="11" name="Picture 10" descr="A picture containing sky, outdoor, grass, dirt&#10;&#10;Description automatically generated">
            <a:extLst>
              <a:ext uri="{FF2B5EF4-FFF2-40B4-BE49-F238E27FC236}">
                <a16:creationId xmlns:a16="http://schemas.microsoft.com/office/drawing/2014/main" id="{5AE36FBD-F9A5-4C44-B7E0-D050995542FA}"/>
              </a:ext>
            </a:extLst>
          </p:cNvPr>
          <p:cNvPicPr>
            <a:picLocks noChangeAspect="1"/>
          </p:cNvPicPr>
          <p:nvPr/>
        </p:nvPicPr>
        <p:blipFill rotWithShape="1">
          <a:blip r:embed="rId2">
            <a:extLst>
              <a:ext uri="{28A0092B-C50C-407E-A947-70E740481C1C}">
                <a14:useLocalDpi xmlns:a14="http://schemas.microsoft.com/office/drawing/2010/main" val="0"/>
              </a:ext>
            </a:extLst>
          </a:blip>
          <a:srcRect l="15055" r="11431" b="1"/>
          <a:stretch/>
        </p:blipFill>
        <p:spPr>
          <a:xfrm>
            <a:off x="4114800" y="484632"/>
            <a:ext cx="3621024" cy="2770632"/>
          </a:xfrm>
          <a:prstGeom prst="rect">
            <a:avLst/>
          </a:prstGeom>
        </p:spPr>
      </p:pic>
      <p:pic>
        <p:nvPicPr>
          <p:cNvPr id="5" name="Content Placeholder 4" descr="A picture containing grass, sky, outdoor, ground&#10;&#10;Description automatically generated">
            <a:extLst>
              <a:ext uri="{FF2B5EF4-FFF2-40B4-BE49-F238E27FC236}">
                <a16:creationId xmlns:a16="http://schemas.microsoft.com/office/drawing/2014/main" id="{E7EA90C8-2728-BE43-858A-41A6D217C376}"/>
              </a:ext>
            </a:extLst>
          </p:cNvPr>
          <p:cNvPicPr>
            <a:picLocks noChangeAspect="1"/>
          </p:cNvPicPr>
          <p:nvPr/>
        </p:nvPicPr>
        <p:blipFill rotWithShape="1">
          <a:blip r:embed="rId2">
            <a:extLst>
              <a:ext uri="{28A0092B-C50C-407E-A947-70E740481C1C}">
                <a14:useLocalDpi xmlns:a14="http://schemas.microsoft.com/office/drawing/2010/main" val="0"/>
              </a:ext>
            </a:extLst>
          </a:blip>
          <a:srcRect l="14363" r="12122" b="1"/>
          <a:stretch/>
        </p:blipFill>
        <p:spPr>
          <a:xfrm>
            <a:off x="4114800" y="3383280"/>
            <a:ext cx="3621024" cy="2770632"/>
          </a:xfrm>
          <a:prstGeom prst="rect">
            <a:avLst/>
          </a:prstGeom>
        </p:spPr>
      </p:pic>
      <p:pic>
        <p:nvPicPr>
          <p:cNvPr id="21" name="Content Placeholder 20" descr="Shape, rectangle&#10;&#10;Description automatically generated">
            <a:extLst>
              <a:ext uri="{FF2B5EF4-FFF2-40B4-BE49-F238E27FC236}">
                <a16:creationId xmlns:a16="http://schemas.microsoft.com/office/drawing/2014/main" id="{D628F18A-3D09-7044-BFD7-E019E72886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39150" y="3099865"/>
            <a:ext cx="3159125" cy="2788696"/>
          </a:xfrm>
        </p:spPr>
      </p:pic>
      <p:sp>
        <p:nvSpPr>
          <p:cNvPr id="44" name="Rectangle 43">
            <a:extLst>
              <a:ext uri="{FF2B5EF4-FFF2-40B4-BE49-F238E27FC236}">
                <a16:creationId xmlns:a16="http://schemas.microsoft.com/office/drawing/2014/main" id="{D8066844-ACD6-49F0-8C33-D5691389B1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2095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233936-412F-4724-81EA-5A69449DF698}"/>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000">
                <a:solidFill>
                  <a:srgbClr val="FFFFFF"/>
                </a:solidFill>
              </a:rPr>
              <a:t>Temperature and moisture measurement</a:t>
            </a:r>
          </a:p>
        </p:txBody>
      </p:sp>
      <p:pic>
        <p:nvPicPr>
          <p:cNvPr id="7" name="Picture 6" descr="A picture containing indoor&#10;&#10;Description automatically generated">
            <a:extLst>
              <a:ext uri="{FF2B5EF4-FFF2-40B4-BE49-F238E27FC236}">
                <a16:creationId xmlns:a16="http://schemas.microsoft.com/office/drawing/2014/main" id="{22B8D8E1-BDA8-F04F-A469-9D8B2526E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801" y="307731"/>
            <a:ext cx="3238086" cy="3997637"/>
          </a:xfrm>
          <a:prstGeom prst="rect">
            <a:avLst/>
          </a:prstGeom>
        </p:spPr>
      </p:pic>
      <p:pic>
        <p:nvPicPr>
          <p:cNvPr id="8" name="Picture 7">
            <a:extLst>
              <a:ext uri="{FF2B5EF4-FFF2-40B4-BE49-F238E27FC236}">
                <a16:creationId xmlns:a16="http://schemas.microsoft.com/office/drawing/2014/main" id="{F65E2C7F-FFCF-DD49-AFE0-89A33530BC31}"/>
              </a:ext>
            </a:extLst>
          </p:cNvPr>
          <p:cNvPicPr>
            <a:picLocks noChangeAspect="1"/>
          </p:cNvPicPr>
          <p:nvPr/>
        </p:nvPicPr>
        <p:blipFill>
          <a:blip r:embed="rId2"/>
          <a:stretch>
            <a:fillRect/>
          </a:stretch>
        </p:blipFill>
        <p:spPr>
          <a:xfrm>
            <a:off x="8383537" y="920344"/>
            <a:ext cx="3433324" cy="2772409"/>
          </a:xfrm>
          <a:prstGeom prst="rect">
            <a:avLst/>
          </a:prstGeom>
        </p:spPr>
      </p:pic>
      <p:cxnSp>
        <p:nvCxnSpPr>
          <p:cNvPr id="24" name="Straight Connector 23">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ext, whiteboard&#10;&#10;Description automatically generated">
            <a:extLst>
              <a:ext uri="{FF2B5EF4-FFF2-40B4-BE49-F238E27FC236}">
                <a16:creationId xmlns:a16="http://schemas.microsoft.com/office/drawing/2014/main" id="{8B64BEAC-EB80-2044-876E-9E3B827AD8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4583" y="307731"/>
            <a:ext cx="2728385" cy="3997637"/>
          </a:xfrm>
          <a:prstGeom prst="rect">
            <a:avLst/>
          </a:prstGeom>
        </p:spPr>
      </p:pic>
      <p:cxnSp>
        <p:nvCxnSpPr>
          <p:cNvPr id="26" name="Straight Connector 25">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974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53B93E-2FD1-6345-B211-850A12F4F292}"/>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000">
                <a:solidFill>
                  <a:srgbClr val="FFFFFF"/>
                </a:solidFill>
              </a:rPr>
              <a:t>Temperature and moisture measurement</a:t>
            </a:r>
          </a:p>
        </p:txBody>
      </p:sp>
      <p:pic>
        <p:nvPicPr>
          <p:cNvPr id="6" name="Content Placeholder 5" descr="A toilet in a garden&#10;&#10;Description automatically generated with low confidence">
            <a:extLst>
              <a:ext uri="{FF2B5EF4-FFF2-40B4-BE49-F238E27FC236}">
                <a16:creationId xmlns:a16="http://schemas.microsoft.com/office/drawing/2014/main" id="{24B1E5D3-75C6-0F4C-872F-992976520F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34026" y="807436"/>
            <a:ext cx="3997637" cy="2998227"/>
          </a:xfrm>
          <a:prstGeom prst="rect">
            <a:avLst/>
          </a:prstGeom>
        </p:spPr>
      </p:pic>
      <p:pic>
        <p:nvPicPr>
          <p:cNvPr id="8" name="Picture 7" descr="A picture containing text, outdoor, beverage, drinking water&#10;&#10;Description automatically generated">
            <a:extLst>
              <a:ext uri="{FF2B5EF4-FFF2-40B4-BE49-F238E27FC236}">
                <a16:creationId xmlns:a16="http://schemas.microsoft.com/office/drawing/2014/main" id="{D9298E9B-4DCF-5745-9B1A-6BEDE7F78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8160337" y="833238"/>
            <a:ext cx="3997637" cy="2998227"/>
          </a:xfrm>
          <a:prstGeom prst="rect">
            <a:avLst/>
          </a:prstGeom>
        </p:spPr>
      </p:pic>
      <p:cxnSp>
        <p:nvCxnSpPr>
          <p:cNvPr id="19" name="Straight Connector 18">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0" name="Picture 9" descr="A picture containing indoor&#10;&#10;Description automatically generated">
            <a:extLst>
              <a:ext uri="{FF2B5EF4-FFF2-40B4-BE49-F238E27FC236}">
                <a16:creationId xmlns:a16="http://schemas.microsoft.com/office/drawing/2014/main" id="{3BC5BDA3-0DF5-B54A-9583-D0ED98E6C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9421" y="307730"/>
            <a:ext cx="2588469" cy="3997637"/>
          </a:xfrm>
          <a:prstGeom prst="rect">
            <a:avLst/>
          </a:prstGeom>
        </p:spPr>
      </p:pic>
      <p:cxnSp>
        <p:nvCxnSpPr>
          <p:cNvPr id="21" name="Straight Connector 20">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688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D48D9584-D2FD-48CE-9E17-4E250B743B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close-up of some water&#10;&#10;Description automatically generated with low confidence">
            <a:extLst>
              <a:ext uri="{FF2B5EF4-FFF2-40B4-BE49-F238E27FC236}">
                <a16:creationId xmlns:a16="http://schemas.microsoft.com/office/drawing/2014/main" id="{601225D7-6344-46F9-9F41-4ECCD7F988A6}"/>
              </a:ext>
            </a:extLst>
          </p:cNvPr>
          <p:cNvPicPr>
            <a:picLocks noChangeAspect="1"/>
          </p:cNvPicPr>
          <p:nvPr/>
        </p:nvPicPr>
        <p:blipFill rotWithShape="1">
          <a:blip r:embed="rId2">
            <a:extLst>
              <a:ext uri="{28A0092B-C50C-407E-A947-70E740481C1C}">
                <a14:useLocalDpi xmlns:a14="http://schemas.microsoft.com/office/drawing/2010/main" val="0"/>
              </a:ext>
            </a:extLst>
          </a:blip>
          <a:srcRect r="3" b="31688"/>
          <a:stretch/>
        </p:blipFill>
        <p:spPr>
          <a:xfrm>
            <a:off x="3630260" y="-36948"/>
            <a:ext cx="4979304" cy="3439067"/>
          </a:xfrm>
          <a:custGeom>
            <a:avLst/>
            <a:gdLst/>
            <a:ahLst/>
            <a:cxnLst/>
            <a:rect l="l" t="t" r="r" b="b"/>
            <a:pathLst>
              <a:path w="4979304" h="3364992">
                <a:moveTo>
                  <a:pt x="0" y="0"/>
                </a:moveTo>
                <a:lnTo>
                  <a:pt x="4211250" y="0"/>
                </a:lnTo>
                <a:lnTo>
                  <a:pt x="4309461" y="192282"/>
                </a:lnTo>
                <a:cubicBezTo>
                  <a:pt x="4697535" y="1033269"/>
                  <a:pt x="4937593" y="2032690"/>
                  <a:pt x="4974907" y="3110424"/>
                </a:cubicBezTo>
                <a:lnTo>
                  <a:pt x="4979304" y="3364992"/>
                </a:lnTo>
                <a:lnTo>
                  <a:pt x="800592" y="3364992"/>
                </a:lnTo>
                <a:lnTo>
                  <a:pt x="797493" y="3185579"/>
                </a:lnTo>
                <a:cubicBezTo>
                  <a:pt x="756786" y="2009870"/>
                  <a:pt x="474799" y="927359"/>
                  <a:pt x="22579" y="42066"/>
                </a:cubicBezTo>
                <a:close/>
              </a:path>
            </a:pathLst>
          </a:custGeom>
        </p:spPr>
      </p:pic>
      <p:pic>
        <p:nvPicPr>
          <p:cNvPr id="1038" name="Picture 14" descr="We Must Begin Planning Now for an Inevitable Sea Level Rise | ArchDaily">
            <a:extLst>
              <a:ext uri="{FF2B5EF4-FFF2-40B4-BE49-F238E27FC236}">
                <a16:creationId xmlns:a16="http://schemas.microsoft.com/office/drawing/2014/main" id="{EBB0D71F-79CE-4AB5-859D-5D625FD9B5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088" r="28678" b="2"/>
          <a:stretch/>
        </p:blipFill>
        <p:spPr bwMode="auto">
          <a:xfrm>
            <a:off x="7822523" y="3456433"/>
            <a:ext cx="4369477" cy="3401568"/>
          </a:xfrm>
          <a:custGeom>
            <a:avLst/>
            <a:gdLst/>
            <a:ahLst/>
            <a:cxnLst/>
            <a:rect l="l" t="t" r="r" b="b"/>
            <a:pathLst>
              <a:path w="4369477" h="3401568">
                <a:moveTo>
                  <a:pt x="781270" y="0"/>
                </a:moveTo>
                <a:lnTo>
                  <a:pt x="4369477" y="0"/>
                </a:lnTo>
                <a:lnTo>
                  <a:pt x="4369477" y="3401568"/>
                </a:lnTo>
                <a:lnTo>
                  <a:pt x="0" y="3401568"/>
                </a:lnTo>
                <a:lnTo>
                  <a:pt x="1963" y="3397912"/>
                </a:lnTo>
                <a:cubicBezTo>
                  <a:pt x="454182" y="2512619"/>
                  <a:pt x="736170" y="1430108"/>
                  <a:pt x="776876" y="254399"/>
                </a:cubicBezTo>
                <a:close/>
              </a:path>
            </a:pathLst>
          </a:custGeom>
          <a:noFill/>
          <a:extLst>
            <a:ext uri="{909E8E84-426E-40DD-AFC4-6F175D3DCCD1}">
              <a14:hiddenFill xmlns:a14="http://schemas.microsoft.com/office/drawing/2010/main">
                <a:solidFill>
                  <a:srgbClr val="FFFFFF"/>
                </a:solidFill>
              </a14:hiddenFill>
            </a:ext>
          </a:extLst>
        </p:spPr>
      </p:pic>
      <p:pic>
        <p:nvPicPr>
          <p:cNvPr id="1036" name="Picture 12" descr="Climate change: US projections on drought-hit Colorado River which serves  40 million people grow even more dire | Climate News | Sky News">
            <a:extLst>
              <a:ext uri="{FF2B5EF4-FFF2-40B4-BE49-F238E27FC236}">
                <a16:creationId xmlns:a16="http://schemas.microsoft.com/office/drawing/2014/main" id="{8A19439D-D459-4E7B-AA35-6E8762B8BB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6" r="16563" b="-1"/>
          <a:stretch/>
        </p:blipFill>
        <p:spPr bwMode="auto">
          <a:xfrm>
            <a:off x="3630260" y="3456432"/>
            <a:ext cx="4925479" cy="3401568"/>
          </a:xfrm>
          <a:custGeom>
            <a:avLst/>
            <a:gdLst/>
            <a:ahLst/>
            <a:cxnLst/>
            <a:rect l="l" t="t" r="r" b="b"/>
            <a:pathLst>
              <a:path w="4925479" h="3364992">
                <a:moveTo>
                  <a:pt x="749362" y="0"/>
                </a:moveTo>
                <a:lnTo>
                  <a:pt x="4925479" y="0"/>
                </a:lnTo>
                <a:lnTo>
                  <a:pt x="4921868" y="209033"/>
                </a:lnTo>
                <a:cubicBezTo>
                  <a:pt x="4884554" y="1286766"/>
                  <a:pt x="4644496" y="2286187"/>
                  <a:pt x="4256422" y="3127175"/>
                </a:cubicBezTo>
                <a:lnTo>
                  <a:pt x="4134952" y="3364992"/>
                </a:lnTo>
                <a:lnTo>
                  <a:pt x="0" y="3364992"/>
                </a:lnTo>
                <a:lnTo>
                  <a:pt x="79008" y="3202330"/>
                </a:lnTo>
                <a:cubicBezTo>
                  <a:pt x="467082" y="2361343"/>
                  <a:pt x="707140" y="1361922"/>
                  <a:pt x="744454" y="284189"/>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85" name="Freeform: Shape 84">
            <a:extLst>
              <a:ext uri="{FF2B5EF4-FFF2-40B4-BE49-F238E27FC236}">
                <a16:creationId xmlns:a16="http://schemas.microsoft.com/office/drawing/2014/main" id="{CA17DEF4-6C5D-41C6-8D93-5C7CFD7AD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97136" cy="6858000"/>
          </a:xfrm>
          <a:custGeom>
            <a:avLst/>
            <a:gdLst>
              <a:gd name="connsiteX0" fmla="*/ 0 w 4397136"/>
              <a:gd name="connsiteY0" fmla="*/ 0 h 6858000"/>
              <a:gd name="connsiteX1" fmla="*/ 3599069 w 4397136"/>
              <a:gd name="connsiteY1" fmla="*/ 0 h 6858000"/>
              <a:gd name="connsiteX2" fmla="*/ 3634072 w 4397136"/>
              <a:gd name="connsiteY2" fmla="*/ 58977 h 6858000"/>
              <a:gd name="connsiteX3" fmla="*/ 4397136 w 4397136"/>
              <a:gd name="connsiteY3" fmla="*/ 3474189 h 6858000"/>
              <a:gd name="connsiteX4" fmla="*/ 3802221 w 4397136"/>
              <a:gd name="connsiteY4" fmla="*/ 6546415 h 6858000"/>
              <a:gd name="connsiteX5" fmla="*/ 3649466 w 4397136"/>
              <a:gd name="connsiteY5" fmla="*/ 6858000 h 6858000"/>
              <a:gd name="connsiteX6" fmla="*/ 0 w 439713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7136" h="6858000">
                <a:moveTo>
                  <a:pt x="0" y="0"/>
                </a:moveTo>
                <a:lnTo>
                  <a:pt x="3599069" y="0"/>
                </a:lnTo>
                <a:lnTo>
                  <a:pt x="3634072" y="58977"/>
                </a:lnTo>
                <a:cubicBezTo>
                  <a:pt x="4105532" y="933006"/>
                  <a:pt x="4397136" y="2140466"/>
                  <a:pt x="4397136" y="3474189"/>
                </a:cubicBezTo>
                <a:cubicBezTo>
                  <a:pt x="4397136" y="4641197"/>
                  <a:pt x="4173877" y="5711534"/>
                  <a:pt x="3802221" y="6546415"/>
                </a:cubicBezTo>
                <a:lnTo>
                  <a:pt x="3649466"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7" name="Freeform: Shape 86">
            <a:extLst>
              <a:ext uri="{FF2B5EF4-FFF2-40B4-BE49-F238E27FC236}">
                <a16:creationId xmlns:a16="http://schemas.microsoft.com/office/drawing/2014/main" id="{22BBC5A3-5C8C-4FB9-AEFF-8778D2C98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86504" cy="6858000"/>
          </a:xfrm>
          <a:custGeom>
            <a:avLst/>
            <a:gdLst>
              <a:gd name="connsiteX0" fmla="*/ 0 w 4386504"/>
              <a:gd name="connsiteY0" fmla="*/ 0 h 6858000"/>
              <a:gd name="connsiteX1" fmla="*/ 3588437 w 4386504"/>
              <a:gd name="connsiteY1" fmla="*/ 0 h 6858000"/>
              <a:gd name="connsiteX2" fmla="*/ 3623440 w 4386504"/>
              <a:gd name="connsiteY2" fmla="*/ 58977 h 6858000"/>
              <a:gd name="connsiteX3" fmla="*/ 4386504 w 4386504"/>
              <a:gd name="connsiteY3" fmla="*/ 3474189 h 6858000"/>
              <a:gd name="connsiteX4" fmla="*/ 3791589 w 4386504"/>
              <a:gd name="connsiteY4" fmla="*/ 6546415 h 6858000"/>
              <a:gd name="connsiteX5" fmla="*/ 3638834 w 4386504"/>
              <a:gd name="connsiteY5" fmla="*/ 6858000 h 6858000"/>
              <a:gd name="connsiteX6" fmla="*/ 0 w 438650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6504" h="6858000">
                <a:moveTo>
                  <a:pt x="0" y="0"/>
                </a:moveTo>
                <a:lnTo>
                  <a:pt x="3588437" y="0"/>
                </a:lnTo>
                <a:lnTo>
                  <a:pt x="3623440" y="58977"/>
                </a:lnTo>
                <a:cubicBezTo>
                  <a:pt x="4094900" y="933006"/>
                  <a:pt x="4386504" y="2140466"/>
                  <a:pt x="4386504" y="3474189"/>
                </a:cubicBezTo>
                <a:cubicBezTo>
                  <a:pt x="4386504" y="4641197"/>
                  <a:pt x="4163245" y="5711534"/>
                  <a:pt x="3791589" y="6546415"/>
                </a:cubicBezTo>
                <a:lnTo>
                  <a:pt x="363883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57F247-D3B5-4309-9E88-CDE028E4F0BF}"/>
              </a:ext>
            </a:extLst>
          </p:cNvPr>
          <p:cNvSpPr>
            <a:spLocks noGrp="1"/>
          </p:cNvSpPr>
          <p:nvPr>
            <p:ph type="title"/>
          </p:nvPr>
        </p:nvSpPr>
        <p:spPr>
          <a:xfrm>
            <a:off x="438912" y="1508760"/>
            <a:ext cx="3429000" cy="2898648"/>
          </a:xfrm>
        </p:spPr>
        <p:txBody>
          <a:bodyPr vert="horz" lIns="91440" tIns="45720" rIns="91440" bIns="45720" rtlCol="0" anchor="b">
            <a:normAutofit/>
          </a:bodyPr>
          <a:lstStyle/>
          <a:p>
            <a:r>
              <a:rPr lang="en-US" sz="4000" kern="1200" dirty="0">
                <a:solidFill>
                  <a:schemeClr val="tx1"/>
                </a:solidFill>
                <a:latin typeface="+mn-lt"/>
                <a:ea typeface="+mj-ea"/>
                <a:cs typeface="+mj-cs"/>
              </a:rPr>
              <a:t>Introduction</a:t>
            </a:r>
          </a:p>
        </p:txBody>
      </p:sp>
      <p:sp>
        <p:nvSpPr>
          <p:cNvPr id="89" name="Rectangle 88">
            <a:extLst>
              <a:ext uri="{FF2B5EF4-FFF2-40B4-BE49-F238E27FC236}">
                <a16:creationId xmlns:a16="http://schemas.microsoft.com/office/drawing/2014/main" id="{3BB917E8-D696-4787-96D6-521A9C42F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4" name="Picture 10" descr="Leaders asked to keep cool heads while addressing earth warming | Freight  News">
            <a:extLst>
              <a:ext uri="{FF2B5EF4-FFF2-40B4-BE49-F238E27FC236}">
                <a16:creationId xmlns:a16="http://schemas.microsoft.com/office/drawing/2014/main" id="{1C2797B7-C292-4373-BECD-58D77484D3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039" r="13080"/>
          <a:stretch/>
        </p:blipFill>
        <p:spPr bwMode="auto">
          <a:xfrm>
            <a:off x="7845207" y="10"/>
            <a:ext cx="4346795" cy="3401558"/>
          </a:xfrm>
          <a:custGeom>
            <a:avLst/>
            <a:gdLst/>
            <a:ahLst/>
            <a:cxnLst/>
            <a:rect l="l" t="t" r="r" b="b"/>
            <a:pathLst>
              <a:path w="4346795" h="3401568">
                <a:moveTo>
                  <a:pt x="0" y="0"/>
                </a:moveTo>
                <a:lnTo>
                  <a:pt x="4346795" y="0"/>
                </a:lnTo>
                <a:lnTo>
                  <a:pt x="4346795" y="3401568"/>
                </a:lnTo>
                <a:lnTo>
                  <a:pt x="762748" y="3401568"/>
                </a:lnTo>
                <a:lnTo>
                  <a:pt x="751436" y="2963954"/>
                </a:lnTo>
                <a:cubicBezTo>
                  <a:pt x="698408" y="1942163"/>
                  <a:pt x="463174" y="995044"/>
                  <a:pt x="93264" y="192283"/>
                </a:cubicBezTo>
                <a:close/>
              </a:path>
            </a:pathLst>
          </a:custGeom>
          <a:noFill/>
          <a:extLst>
            <a:ext uri="{909E8E84-426E-40DD-AFC4-6F175D3DCCD1}">
              <a14:hiddenFill xmlns:a14="http://schemas.microsoft.com/office/drawing/2010/main">
                <a:solidFill>
                  <a:srgbClr val="FFFFFF"/>
                </a:solidFill>
              </a14:hiddenFill>
            </a:ext>
          </a:extLst>
        </p:spPr>
      </p:pic>
      <p:sp>
        <p:nvSpPr>
          <p:cNvPr id="91" name="Rectangle 90">
            <a:extLst>
              <a:ext uri="{FF2B5EF4-FFF2-40B4-BE49-F238E27FC236}">
                <a16:creationId xmlns:a16="http://schemas.microsoft.com/office/drawing/2014/main" id="{39F4C545-E278-42ED-9B78-2EBA464444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4544568"/>
            <a:ext cx="341496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BD3EB406-43ED-43B1-B3A4-B86A304528DE}"/>
              </a:ext>
            </a:extLst>
          </p:cNvPr>
          <p:cNvSpPr txBox="1"/>
          <p:nvPr/>
        </p:nvSpPr>
        <p:spPr>
          <a:xfrm>
            <a:off x="906502" y="4700016"/>
            <a:ext cx="2493819" cy="369332"/>
          </a:xfrm>
          <a:prstGeom prst="rect">
            <a:avLst/>
          </a:prstGeom>
          <a:noFill/>
        </p:spPr>
        <p:txBody>
          <a:bodyPr wrap="square" rtlCol="0">
            <a:spAutoFit/>
          </a:bodyPr>
          <a:lstStyle/>
          <a:p>
            <a:pPr>
              <a:spcAft>
                <a:spcPts val="600"/>
              </a:spcAft>
            </a:pPr>
            <a:r>
              <a:rPr lang="en-US" dirty="0"/>
              <a:t>Climate change</a:t>
            </a:r>
          </a:p>
        </p:txBody>
      </p:sp>
    </p:spTree>
    <p:extLst>
      <p:ext uri="{BB962C8B-B14F-4D97-AF65-F5344CB8AC3E}">
        <p14:creationId xmlns:p14="http://schemas.microsoft.com/office/powerpoint/2010/main" val="1000114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724071-AC7B-4A67-934B-CD7F90745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3"/>
            <a:ext cx="12192000" cy="18558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grass, outdoor, sky&#10;&#10;Description automatically generated">
            <a:extLst>
              <a:ext uri="{FF2B5EF4-FFF2-40B4-BE49-F238E27FC236}">
                <a16:creationId xmlns:a16="http://schemas.microsoft.com/office/drawing/2014/main" id="{9ACDAC14-CF82-0340-A7EB-322DEC933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49525"/>
            <a:ext cx="1979613" cy="3576638"/>
          </a:xfrm>
          <a:prstGeom prst="rect">
            <a:avLst/>
          </a:prstGeom>
        </p:spPr>
      </p:pic>
      <p:pic>
        <p:nvPicPr>
          <p:cNvPr id="9" name="Content Placeholder 8" descr="A picture containing text, grass, outdoor&#10;&#10;Description automatically generated">
            <a:extLst>
              <a:ext uri="{FF2B5EF4-FFF2-40B4-BE49-F238E27FC236}">
                <a16:creationId xmlns:a16="http://schemas.microsoft.com/office/drawing/2014/main" id="{89F2F5A5-AB23-804D-937B-F7A0BF8E16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9250" y="2549525"/>
            <a:ext cx="1979613" cy="3576638"/>
          </a:xfrm>
        </p:spPr>
      </p:pic>
      <p:pic>
        <p:nvPicPr>
          <p:cNvPr id="11" name="Picture 10" descr="A picture containing outdoor&#10;&#10;Description automatically generated">
            <a:extLst>
              <a:ext uri="{FF2B5EF4-FFF2-40B4-BE49-F238E27FC236}">
                <a16:creationId xmlns:a16="http://schemas.microsoft.com/office/drawing/2014/main" id="{A21D041A-C403-A446-ACE4-04D26EA3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1888" y="2549525"/>
            <a:ext cx="6411913" cy="3576638"/>
          </a:xfrm>
          <a:prstGeom prst="rect">
            <a:avLst/>
          </a:prstGeom>
        </p:spPr>
      </p:pic>
      <p:sp>
        <p:nvSpPr>
          <p:cNvPr id="2" name="Title 1">
            <a:extLst>
              <a:ext uri="{FF2B5EF4-FFF2-40B4-BE49-F238E27FC236}">
                <a16:creationId xmlns:a16="http://schemas.microsoft.com/office/drawing/2014/main" id="{D5DFD24F-C565-4D92-925F-D3F8B88B1D1F}"/>
              </a:ext>
            </a:extLst>
          </p:cNvPr>
          <p:cNvSpPr>
            <a:spLocks noGrp="1"/>
          </p:cNvSpPr>
          <p:nvPr>
            <p:ph type="title"/>
          </p:nvPr>
        </p:nvSpPr>
        <p:spPr>
          <a:xfrm>
            <a:off x="838200" y="365125"/>
            <a:ext cx="10515600" cy="1325563"/>
          </a:xfrm>
        </p:spPr>
        <p:txBody>
          <a:bodyPr>
            <a:normAutofit/>
          </a:bodyPr>
          <a:lstStyle/>
          <a:p>
            <a:r>
              <a:rPr lang="en-US">
                <a:solidFill>
                  <a:schemeClr val="bg1"/>
                </a:solidFill>
              </a:rPr>
              <a:t>Photosynthesis measurement</a:t>
            </a:r>
          </a:p>
        </p:txBody>
      </p:sp>
    </p:spTree>
    <p:extLst>
      <p:ext uri="{BB962C8B-B14F-4D97-AF65-F5344CB8AC3E}">
        <p14:creationId xmlns:p14="http://schemas.microsoft.com/office/powerpoint/2010/main" val="422292949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6D843C0-6C70-7C47-B054-86622806F2E3}"/>
                  </a:ext>
                </a:extLst>
              </p:cNvPr>
              <p:cNvSpPr>
                <a:spLocks noGrp="1"/>
              </p:cNvSpPr>
              <p:nvPr>
                <p:ph type="title"/>
              </p:nvPr>
            </p:nvSpPr>
            <p:spPr>
              <a:xfrm>
                <a:off x="6513788" y="365125"/>
                <a:ext cx="4840010" cy="1807305"/>
              </a:xfrm>
            </p:spPr>
            <p:txBody>
              <a:bodyPr>
                <a:normAutofit/>
              </a:bodyPr>
              <a:lstStyle/>
              <a:p>
                <a:r>
                  <a:rPr lang="en-US" dirty="0"/>
                  <a:t>Intrinsic Water Use Efficiency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𝑊𝑈𝐸</m:t>
                        </m:r>
                      </m:e>
                      <m:sub>
                        <m:r>
                          <a:rPr lang="en-US" i="1">
                            <a:latin typeface="Cambria Math" panose="02040503050406030204" pitchFamily="18" charset="0"/>
                          </a:rPr>
                          <m:t>𝑖</m:t>
                        </m:r>
                      </m:sub>
                    </m:sSub>
                    <m:r>
                      <a:rPr lang="en-US" b="0" i="1" smtClean="0">
                        <a:latin typeface="Cambria Math" panose="02040503050406030204" pitchFamily="18" charset="0"/>
                      </a:rPr>
                      <m:t>)</m:t>
                    </m:r>
                  </m:oMath>
                </a14:m>
                <a:endParaRPr lang="en-US" dirty="0"/>
              </a:p>
            </p:txBody>
          </p:sp>
        </mc:Choice>
        <mc:Fallback xmlns="">
          <p:sp>
            <p:nvSpPr>
              <p:cNvPr id="2" name="Title 1">
                <a:extLst>
                  <a:ext uri="{FF2B5EF4-FFF2-40B4-BE49-F238E27FC236}">
                    <a16:creationId xmlns:a16="http://schemas.microsoft.com/office/drawing/2014/main" id="{26D843C0-6C70-7C47-B054-86622806F2E3}"/>
                  </a:ext>
                </a:extLst>
              </p:cNvPr>
              <p:cNvSpPr>
                <a:spLocks noGrp="1" noRot="1" noChangeAspect="1" noMove="1" noResize="1" noEditPoints="1" noAdjustHandles="1" noChangeArrowheads="1" noChangeShapeType="1" noTextEdit="1"/>
              </p:cNvSpPr>
              <p:nvPr>
                <p:ph type="title"/>
              </p:nvPr>
            </p:nvSpPr>
            <p:spPr>
              <a:xfrm>
                <a:off x="6513788" y="365125"/>
                <a:ext cx="4840010" cy="1807305"/>
              </a:xfrm>
              <a:blipFill>
                <a:blip r:embed="rId3"/>
                <a:stretch>
                  <a:fillRect l="-5249" b="-349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CE1EA25-4FB4-FC43-B61F-C183EC24ADBC}"/>
              </a:ext>
            </a:extLst>
          </p:cNvPr>
          <p:cNvPicPr>
            <a:picLocks noChangeAspect="1"/>
          </p:cNvPicPr>
          <p:nvPr/>
        </p:nvPicPr>
        <p:blipFill rotWithShape="1">
          <a:blip r:embed="rId4"/>
          <a:srcRect t="3478" b="486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3C46FD-0D52-7B4B-B3D4-D6A8AF15DE4D}"/>
                  </a:ext>
                </a:extLst>
              </p:cNvPr>
              <p:cNvSpPr>
                <a:spLocks noGrp="1"/>
              </p:cNvSpPr>
              <p:nvPr>
                <p:ph idx="1"/>
              </p:nvPr>
            </p:nvSpPr>
            <p:spPr>
              <a:xfrm>
                <a:off x="6513788" y="2333297"/>
                <a:ext cx="4840010" cy="3843666"/>
              </a:xfrm>
            </p:spPr>
            <p:txBody>
              <a:bodyPr>
                <a:normAutofit/>
              </a:bodyPr>
              <a:lstStyle/>
              <a:p>
                <a:pPr marL="0" indent="0">
                  <a:buNone/>
                </a:pPr>
                <a14:m>
                  <m:oMathPara xmlns:m="http://schemas.openxmlformats.org/officeDocument/2006/math">
                    <m:oMathParaPr>
                      <m:jc m:val="center"/>
                    </m:oMathParaPr>
                    <m:oMath xmlns:m="http://schemas.openxmlformats.org/officeDocument/2006/math">
                      <m:sSub>
                        <m:sSubPr>
                          <m:ctrlPr>
                            <a:rPr lang="en-US" sz="2000" b="0" i="1">
                              <a:latin typeface="Cambria Math" panose="02040503050406030204" pitchFamily="18" charset="0"/>
                            </a:rPr>
                          </m:ctrlPr>
                        </m:sSubPr>
                        <m:e>
                          <m:r>
                            <a:rPr lang="en-US" sz="2000" b="0" i="1">
                              <a:latin typeface="Cambria Math" panose="02040503050406030204" pitchFamily="18" charset="0"/>
                            </a:rPr>
                            <m:t>𝑊𝑈𝐸</m:t>
                          </m:r>
                        </m:e>
                        <m:sub>
                          <m:r>
                            <a:rPr lang="en-US" sz="2000" b="0" i="1">
                              <a:latin typeface="Cambria Math" panose="02040503050406030204" pitchFamily="18" charset="0"/>
                            </a:rPr>
                            <m:t>𝑖</m:t>
                          </m:r>
                        </m:sub>
                      </m:sSub>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𝐴</m:t>
                          </m:r>
                        </m:num>
                        <m:den>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i="1">
                                  <a:latin typeface="Cambria Math" panose="02040503050406030204" pitchFamily="18" charset="0"/>
                                </a:rPr>
                                <m:t>𝑠</m:t>
                              </m:r>
                            </m:sub>
                          </m:sSub>
                        </m:den>
                      </m:f>
                    </m:oMath>
                  </m:oMathPara>
                </a14:m>
                <a:endParaRPr lang="en-US" sz="2000"/>
              </a:p>
              <a:p>
                <a:pPr marL="0" indent="0">
                  <a:buNone/>
                </a:pPr>
                <a:r>
                  <a:rPr lang="en-US" sz="2000"/>
                  <a:t>Where A = net assimilation rate and </a:t>
                </a:r>
                <a14:m>
                  <m:oMath xmlns:m="http://schemas.openxmlformats.org/officeDocument/2006/math">
                    <m:sSub>
                      <m:sSubPr>
                        <m:ctrlPr>
                          <a:rPr lang="en-US" sz="2000" i="1">
                            <a:latin typeface="Cambria Math" panose="02040503050406030204" pitchFamily="18" charset="0"/>
                          </a:rPr>
                        </m:ctrlPr>
                      </m:sSubPr>
                      <m:e>
                        <m:r>
                          <a:rPr lang="en-US" sz="2000" b="0" i="1">
                            <a:latin typeface="Cambria Math" panose="02040503050406030204" pitchFamily="18" charset="0"/>
                          </a:rPr>
                          <m:t>𝑔</m:t>
                        </m:r>
                      </m:e>
                      <m:sub>
                        <m:r>
                          <a:rPr lang="en-US" sz="2000" b="0" i="1">
                            <a:latin typeface="Cambria Math" panose="02040503050406030204" pitchFamily="18" charset="0"/>
                          </a:rPr>
                          <m:t>𝑠</m:t>
                        </m:r>
                      </m:sub>
                    </m:sSub>
                  </m:oMath>
                </a14:m>
                <a:r>
                  <a:rPr lang="en-US" sz="2000"/>
                  <a:t> = stomatal conductance.</a:t>
                </a:r>
              </a:p>
            </p:txBody>
          </p:sp>
        </mc:Choice>
        <mc:Fallback xmlns="">
          <p:sp>
            <p:nvSpPr>
              <p:cNvPr id="3" name="Content Placeholder 2">
                <a:extLst>
                  <a:ext uri="{FF2B5EF4-FFF2-40B4-BE49-F238E27FC236}">
                    <a16:creationId xmlns:a16="http://schemas.microsoft.com/office/drawing/2014/main" id="{233C46FD-0D52-7B4B-B3D4-D6A8AF15DE4D}"/>
                  </a:ext>
                </a:extLst>
              </p:cNvPr>
              <p:cNvSpPr>
                <a:spLocks noGrp="1" noRot="1" noChangeAspect="1" noMove="1" noResize="1" noEditPoints="1" noAdjustHandles="1" noChangeArrowheads="1" noChangeShapeType="1" noTextEdit="1"/>
              </p:cNvSpPr>
              <p:nvPr>
                <p:ph idx="1"/>
              </p:nvPr>
            </p:nvSpPr>
            <p:spPr>
              <a:xfrm>
                <a:off x="6513788" y="2333297"/>
                <a:ext cx="4840010" cy="3843666"/>
              </a:xfrm>
              <a:blipFill>
                <a:blip r:embed="rId5"/>
                <a:stretch>
                  <a:fillRect l="-1575"/>
                </a:stretch>
              </a:blipFill>
            </p:spPr>
            <p:txBody>
              <a:bodyPr/>
              <a:lstStyle/>
              <a:p>
                <a:r>
                  <a:rPr lang="en-US">
                    <a:noFill/>
                  </a:rPr>
                  <a:t> </a:t>
                </a:r>
              </a:p>
            </p:txBody>
          </p:sp>
        </mc:Fallback>
      </mc:AlternateContent>
    </p:spTree>
    <p:extLst>
      <p:ext uri="{BB962C8B-B14F-4D97-AF65-F5344CB8AC3E}">
        <p14:creationId xmlns:p14="http://schemas.microsoft.com/office/powerpoint/2010/main" val="2859716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BBD5B30-C741-4E67-AFD8-17917090A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sky, outdoor, garden&#10;&#10;Description automatically generated">
            <a:extLst>
              <a:ext uri="{FF2B5EF4-FFF2-40B4-BE49-F238E27FC236}">
                <a16:creationId xmlns:a16="http://schemas.microsoft.com/office/drawing/2014/main" id="{84C5409C-BAE8-2144-955F-DFE55F813C45}"/>
              </a:ext>
            </a:extLst>
          </p:cNvPr>
          <p:cNvPicPr>
            <a:picLocks noChangeAspect="1"/>
          </p:cNvPicPr>
          <p:nvPr/>
        </p:nvPicPr>
        <p:blipFill rotWithShape="1">
          <a:blip r:embed="rId2">
            <a:extLst>
              <a:ext uri="{28A0092B-C50C-407E-A947-70E740481C1C}">
                <a14:useLocalDpi xmlns:a14="http://schemas.microsoft.com/office/drawing/2010/main" val="0"/>
              </a:ext>
            </a:extLst>
          </a:blip>
          <a:srcRect t="11814" r="1" b="1"/>
          <a:stretch/>
        </p:blipFill>
        <p:spPr>
          <a:xfrm>
            <a:off x="7817583" y="10"/>
            <a:ext cx="4374417" cy="6857990"/>
          </a:xfrm>
          <a:custGeom>
            <a:avLst/>
            <a:gdLst/>
            <a:ahLst/>
            <a:cxnLst/>
            <a:rect l="l" t="t" r="r" b="b"/>
            <a:pathLst>
              <a:path w="4374417" h="6858000">
                <a:moveTo>
                  <a:pt x="22719" y="0"/>
                </a:moveTo>
                <a:lnTo>
                  <a:pt x="4374417" y="0"/>
                </a:lnTo>
                <a:lnTo>
                  <a:pt x="4374417" y="6858000"/>
                </a:lnTo>
                <a:lnTo>
                  <a:pt x="0" y="6858000"/>
                </a:lnTo>
                <a:lnTo>
                  <a:pt x="6670" y="6845555"/>
                </a:lnTo>
                <a:cubicBezTo>
                  <a:pt x="495881" y="5886487"/>
                  <a:pt x="785588" y="4695963"/>
                  <a:pt x="785588" y="3406233"/>
                </a:cubicBezTo>
                <a:cubicBezTo>
                  <a:pt x="785588" y="2215714"/>
                  <a:pt x="538737" y="1109724"/>
                  <a:pt x="115983" y="192283"/>
                </a:cubicBezTo>
                <a:close/>
              </a:path>
            </a:pathLst>
          </a:custGeom>
        </p:spPr>
      </p:pic>
      <p:pic>
        <p:nvPicPr>
          <p:cNvPr id="5" name="Content Placeholder 4" descr="A picture containing outdoor, ground, farm machine, outdoor object&#10;&#10;Description automatically generated">
            <a:extLst>
              <a:ext uri="{FF2B5EF4-FFF2-40B4-BE49-F238E27FC236}">
                <a16:creationId xmlns:a16="http://schemas.microsoft.com/office/drawing/2014/main" id="{E5F7954E-EBDA-5549-A274-81A944E8C9D6}"/>
              </a:ext>
            </a:extLst>
          </p:cNvPr>
          <p:cNvPicPr>
            <a:picLocks noChangeAspect="1"/>
          </p:cNvPicPr>
          <p:nvPr/>
        </p:nvPicPr>
        <p:blipFill rotWithShape="1">
          <a:blip r:embed="rId2">
            <a:extLst>
              <a:ext uri="{28A0092B-C50C-407E-A947-70E740481C1C}">
                <a14:useLocalDpi xmlns:a14="http://schemas.microsoft.com/office/drawing/2010/main" val="0"/>
              </a:ext>
            </a:extLst>
          </a:blip>
          <a:srcRect t="51369" r="-1" b="10204"/>
          <a:stretch/>
        </p:blipFill>
        <p:spPr>
          <a:xfrm>
            <a:off x="3572319" y="10"/>
            <a:ext cx="4979304" cy="3401558"/>
          </a:xfrm>
          <a:custGeom>
            <a:avLst/>
            <a:gdLst/>
            <a:ahLst/>
            <a:cxnLst/>
            <a:rect l="l" t="t" r="r" b="b"/>
            <a:pathLst>
              <a:path w="4979304" h="3364992">
                <a:moveTo>
                  <a:pt x="0" y="0"/>
                </a:moveTo>
                <a:lnTo>
                  <a:pt x="4211250" y="0"/>
                </a:lnTo>
                <a:lnTo>
                  <a:pt x="4309461" y="192282"/>
                </a:lnTo>
                <a:cubicBezTo>
                  <a:pt x="4697535" y="1033269"/>
                  <a:pt x="4937593" y="2032690"/>
                  <a:pt x="4974907" y="3110424"/>
                </a:cubicBezTo>
                <a:lnTo>
                  <a:pt x="4979304" y="3364992"/>
                </a:lnTo>
                <a:lnTo>
                  <a:pt x="800592" y="3364992"/>
                </a:lnTo>
                <a:lnTo>
                  <a:pt x="797493" y="3185579"/>
                </a:lnTo>
                <a:cubicBezTo>
                  <a:pt x="756786" y="2009870"/>
                  <a:pt x="474799" y="927359"/>
                  <a:pt x="22579" y="42066"/>
                </a:cubicBezTo>
                <a:close/>
              </a:path>
            </a:pathLst>
          </a:custGeom>
        </p:spPr>
      </p:pic>
      <p:pic>
        <p:nvPicPr>
          <p:cNvPr id="7" name="Picture 6" descr="A picture containing outdoor, ground, plant, garden&#10;&#10;Description automatically generated">
            <a:extLst>
              <a:ext uri="{FF2B5EF4-FFF2-40B4-BE49-F238E27FC236}">
                <a16:creationId xmlns:a16="http://schemas.microsoft.com/office/drawing/2014/main" id="{68CD4952-74CA-744E-8B78-DF866FA56859}"/>
              </a:ext>
            </a:extLst>
          </p:cNvPr>
          <p:cNvPicPr>
            <a:picLocks noChangeAspect="1"/>
          </p:cNvPicPr>
          <p:nvPr/>
        </p:nvPicPr>
        <p:blipFill rotWithShape="1">
          <a:blip r:embed="rId2">
            <a:extLst>
              <a:ext uri="{28A0092B-C50C-407E-A947-70E740481C1C}">
                <a14:useLocalDpi xmlns:a14="http://schemas.microsoft.com/office/drawing/2010/main" val="0"/>
              </a:ext>
            </a:extLst>
          </a:blip>
          <a:srcRect l="18550" r="-1" b="-1"/>
          <a:stretch/>
        </p:blipFill>
        <p:spPr>
          <a:xfrm>
            <a:off x="3625358" y="3456432"/>
            <a:ext cx="4925479" cy="3401568"/>
          </a:xfrm>
          <a:custGeom>
            <a:avLst/>
            <a:gdLst/>
            <a:ahLst/>
            <a:cxnLst/>
            <a:rect l="l" t="t" r="r" b="b"/>
            <a:pathLst>
              <a:path w="4925479" h="3364992">
                <a:moveTo>
                  <a:pt x="749362" y="0"/>
                </a:moveTo>
                <a:lnTo>
                  <a:pt x="4925479" y="0"/>
                </a:lnTo>
                <a:lnTo>
                  <a:pt x="4921868" y="209033"/>
                </a:lnTo>
                <a:cubicBezTo>
                  <a:pt x="4884554" y="1286766"/>
                  <a:pt x="4644496" y="2286187"/>
                  <a:pt x="4256422" y="3127175"/>
                </a:cubicBezTo>
                <a:lnTo>
                  <a:pt x="4134952" y="3364992"/>
                </a:lnTo>
                <a:lnTo>
                  <a:pt x="0" y="3364992"/>
                </a:lnTo>
                <a:lnTo>
                  <a:pt x="79008" y="3202330"/>
                </a:lnTo>
                <a:cubicBezTo>
                  <a:pt x="467082" y="2361343"/>
                  <a:pt x="707140" y="1361922"/>
                  <a:pt x="744454" y="284189"/>
                </a:cubicBezTo>
                <a:close/>
              </a:path>
            </a:pathLst>
          </a:custGeom>
        </p:spPr>
      </p:pic>
      <p:sp useBgFill="1">
        <p:nvSpPr>
          <p:cNvPr id="31" name="Freeform: Shape 30">
            <a:extLst>
              <a:ext uri="{FF2B5EF4-FFF2-40B4-BE49-F238E27FC236}">
                <a16:creationId xmlns:a16="http://schemas.microsoft.com/office/drawing/2014/main" id="{189BBEAA-BB93-4878-8C95-3C8AADE2E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97136" cy="6858000"/>
          </a:xfrm>
          <a:custGeom>
            <a:avLst/>
            <a:gdLst>
              <a:gd name="connsiteX0" fmla="*/ 0 w 4397136"/>
              <a:gd name="connsiteY0" fmla="*/ 0 h 6858000"/>
              <a:gd name="connsiteX1" fmla="*/ 3599069 w 4397136"/>
              <a:gd name="connsiteY1" fmla="*/ 0 h 6858000"/>
              <a:gd name="connsiteX2" fmla="*/ 3634072 w 4397136"/>
              <a:gd name="connsiteY2" fmla="*/ 58977 h 6858000"/>
              <a:gd name="connsiteX3" fmla="*/ 4397136 w 4397136"/>
              <a:gd name="connsiteY3" fmla="*/ 3474189 h 6858000"/>
              <a:gd name="connsiteX4" fmla="*/ 3802221 w 4397136"/>
              <a:gd name="connsiteY4" fmla="*/ 6546415 h 6858000"/>
              <a:gd name="connsiteX5" fmla="*/ 3649466 w 4397136"/>
              <a:gd name="connsiteY5" fmla="*/ 6858000 h 6858000"/>
              <a:gd name="connsiteX6" fmla="*/ 0 w 439713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7136" h="6858000">
                <a:moveTo>
                  <a:pt x="0" y="0"/>
                </a:moveTo>
                <a:lnTo>
                  <a:pt x="3599069" y="0"/>
                </a:lnTo>
                <a:lnTo>
                  <a:pt x="3634072" y="58977"/>
                </a:lnTo>
                <a:cubicBezTo>
                  <a:pt x="4105532" y="933006"/>
                  <a:pt x="4397136" y="2140466"/>
                  <a:pt x="4397136" y="3474189"/>
                </a:cubicBezTo>
                <a:cubicBezTo>
                  <a:pt x="4397136" y="4641197"/>
                  <a:pt x="4173877" y="5711534"/>
                  <a:pt x="3802221" y="6546415"/>
                </a:cubicBezTo>
                <a:lnTo>
                  <a:pt x="3649466"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Freeform: Shape 32">
            <a:extLst>
              <a:ext uri="{FF2B5EF4-FFF2-40B4-BE49-F238E27FC236}">
                <a16:creationId xmlns:a16="http://schemas.microsoft.com/office/drawing/2014/main" id="{D529C0C6-AAEB-4982-A9E6-BC6A8B2AEF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86504" cy="6858000"/>
          </a:xfrm>
          <a:custGeom>
            <a:avLst/>
            <a:gdLst>
              <a:gd name="connsiteX0" fmla="*/ 0 w 4386504"/>
              <a:gd name="connsiteY0" fmla="*/ 0 h 6858000"/>
              <a:gd name="connsiteX1" fmla="*/ 3588437 w 4386504"/>
              <a:gd name="connsiteY1" fmla="*/ 0 h 6858000"/>
              <a:gd name="connsiteX2" fmla="*/ 3623440 w 4386504"/>
              <a:gd name="connsiteY2" fmla="*/ 58977 h 6858000"/>
              <a:gd name="connsiteX3" fmla="*/ 4386504 w 4386504"/>
              <a:gd name="connsiteY3" fmla="*/ 3474189 h 6858000"/>
              <a:gd name="connsiteX4" fmla="*/ 3791589 w 4386504"/>
              <a:gd name="connsiteY4" fmla="*/ 6546415 h 6858000"/>
              <a:gd name="connsiteX5" fmla="*/ 3638834 w 4386504"/>
              <a:gd name="connsiteY5" fmla="*/ 6858000 h 6858000"/>
              <a:gd name="connsiteX6" fmla="*/ 0 w 438650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6504" h="6858000">
                <a:moveTo>
                  <a:pt x="0" y="0"/>
                </a:moveTo>
                <a:lnTo>
                  <a:pt x="3588437" y="0"/>
                </a:lnTo>
                <a:lnTo>
                  <a:pt x="3623440" y="58977"/>
                </a:lnTo>
                <a:cubicBezTo>
                  <a:pt x="4094900" y="933006"/>
                  <a:pt x="4386504" y="2140466"/>
                  <a:pt x="4386504" y="3474189"/>
                </a:cubicBezTo>
                <a:cubicBezTo>
                  <a:pt x="4386504" y="4641197"/>
                  <a:pt x="4163245" y="5711534"/>
                  <a:pt x="3791589" y="6546415"/>
                </a:cubicBezTo>
                <a:lnTo>
                  <a:pt x="363883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66A9F6-4EEB-4EDF-A862-DB878F727E45}"/>
              </a:ext>
            </a:extLst>
          </p:cNvPr>
          <p:cNvSpPr>
            <a:spLocks noGrp="1"/>
          </p:cNvSpPr>
          <p:nvPr>
            <p:ph type="title"/>
          </p:nvPr>
        </p:nvSpPr>
        <p:spPr>
          <a:xfrm>
            <a:off x="438912" y="1508760"/>
            <a:ext cx="3429000" cy="2898648"/>
          </a:xfrm>
        </p:spPr>
        <p:txBody>
          <a:bodyPr vert="horz" lIns="91440" tIns="45720" rIns="91440" bIns="45720" rtlCol="0" anchor="b">
            <a:normAutofit/>
          </a:bodyPr>
          <a:lstStyle/>
          <a:p>
            <a:r>
              <a:rPr lang="en-US" sz="4000" kern="1200" dirty="0">
                <a:solidFill>
                  <a:schemeClr val="tx1"/>
                </a:solidFill>
                <a:latin typeface="+mj-lt"/>
                <a:ea typeface="+mj-ea"/>
                <a:cs typeface="+mj-cs"/>
              </a:rPr>
              <a:t>Soil Respiration measurement</a:t>
            </a:r>
          </a:p>
        </p:txBody>
      </p:sp>
      <p:sp>
        <p:nvSpPr>
          <p:cNvPr id="35" name="Rectangle 34">
            <a:extLst>
              <a:ext uri="{FF2B5EF4-FFF2-40B4-BE49-F238E27FC236}">
                <a16:creationId xmlns:a16="http://schemas.microsoft.com/office/drawing/2014/main" id="{80D36F24-5EC0-4A09-9836-6580E1D4B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7C0B334E-66E0-442A-8306-19629EC2D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4544568"/>
            <a:ext cx="341496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5577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32DAB4-61F5-4CF2-983D-3FD5981DA85F}"/>
              </a:ext>
            </a:extLst>
          </p:cNvPr>
          <p:cNvSpPr>
            <a:spLocks noGrp="1"/>
          </p:cNvSpPr>
          <p:nvPr>
            <p:ph type="title"/>
          </p:nvPr>
        </p:nvSpPr>
        <p:spPr>
          <a:xfrm>
            <a:off x="838201" y="365125"/>
            <a:ext cx="5251316" cy="1807305"/>
          </a:xfrm>
        </p:spPr>
        <p:txBody>
          <a:bodyPr>
            <a:normAutofit/>
          </a:bodyPr>
          <a:lstStyle/>
          <a:p>
            <a:r>
              <a:rPr lang="en-US" dirty="0"/>
              <a:t>Yield attributes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3E5EB7-B667-4C86-8015-7D631EF64C48}"/>
                  </a:ext>
                </a:extLst>
              </p:cNvPr>
              <p:cNvSpPr>
                <a:spLocks noGrp="1"/>
              </p:cNvSpPr>
              <p:nvPr>
                <p:ph idx="1"/>
              </p:nvPr>
            </p:nvSpPr>
            <p:spPr>
              <a:xfrm>
                <a:off x="838199" y="2333297"/>
                <a:ext cx="5719763" cy="3843666"/>
              </a:xfrm>
            </p:spPr>
            <p:txBody>
              <a:bodyPr>
                <a:normAutofit/>
              </a:bodyPr>
              <a:lstStyle/>
              <a:p>
                <a:r>
                  <a:rPr lang="en-US" sz="2400" dirty="0"/>
                  <a:t>Number of bolls per plant</a:t>
                </a:r>
              </a:p>
              <a:p>
                <a:r>
                  <a:rPr lang="en-US" sz="2400" dirty="0"/>
                  <a:t>Cotton boll yield</a:t>
                </a:r>
              </a:p>
              <a:p>
                <a:r>
                  <a:rPr lang="en-US" sz="2400" dirty="0"/>
                  <a:t>Aboveground and belowground biomass</a:t>
                </a:r>
              </a:p>
              <a:p>
                <a:r>
                  <a:rPr lang="en-US" sz="2400" dirty="0"/>
                  <a:t>Harvest Index will be calculated as:</a:t>
                </a:r>
              </a:p>
              <a:p>
                <a:pPr marL="0" indent="0">
                  <a:buNone/>
                </a:pPr>
                <a:r>
                  <a:rPr lang="en-US" sz="2000" dirty="0"/>
                  <a:t>Harvest Index </a:t>
                </a:r>
                <a:r>
                  <a:rPr lang="en-US" sz="2400" dirty="0"/>
                  <a:t>= </a:t>
                </a:r>
                <a14:m>
                  <m:oMath xmlns:m="http://schemas.openxmlformats.org/officeDocument/2006/math">
                    <m:f>
                      <m:fPr>
                        <m:ctrlPr>
                          <a:rPr lang="en-US" sz="2400" i="1">
                            <a:latin typeface="Cambria Math" panose="02040503050406030204" pitchFamily="18" charset="0"/>
                          </a:rPr>
                        </m:ctrlPr>
                      </m:fPr>
                      <m:num>
                        <m:r>
                          <a:rPr lang="en-US" sz="2400" b="0" i="1">
                            <a:latin typeface="Cambria Math" panose="02040503050406030204" pitchFamily="18" charset="0"/>
                          </a:rPr>
                          <m:t>𝐸𝑐𝑜𝑛𝑜𝑚𝑖𝑐</m:t>
                        </m:r>
                        <m:r>
                          <a:rPr lang="en-US" sz="2400" b="0" i="1">
                            <a:latin typeface="Cambria Math" panose="02040503050406030204" pitchFamily="18" charset="0"/>
                          </a:rPr>
                          <m:t> </m:t>
                        </m:r>
                        <m:r>
                          <a:rPr lang="en-US" sz="2400" b="0" i="1">
                            <a:latin typeface="Cambria Math" panose="02040503050406030204" pitchFamily="18" charset="0"/>
                          </a:rPr>
                          <m:t>𝑦𝑖𝑒𝑙𝑑</m:t>
                        </m:r>
                      </m:num>
                      <m:den>
                        <m:r>
                          <a:rPr lang="en-US" sz="2400" b="0" i="1">
                            <a:latin typeface="Cambria Math" panose="02040503050406030204" pitchFamily="18" charset="0"/>
                          </a:rPr>
                          <m:t>𝑇𝑜𝑡𝑎𝑙</m:t>
                        </m:r>
                        <m:r>
                          <a:rPr lang="en-US" sz="2400" b="0" i="1">
                            <a:latin typeface="Cambria Math" panose="02040503050406030204" pitchFamily="18" charset="0"/>
                          </a:rPr>
                          <m:t> </m:t>
                        </m:r>
                        <m:r>
                          <a:rPr lang="en-US" sz="2400" b="0" i="1">
                            <a:latin typeface="Cambria Math" panose="02040503050406030204" pitchFamily="18" charset="0"/>
                          </a:rPr>
                          <m:t>𝑎𝑏𝑜𝑣𝑒𝑔𝑟𝑜𝑢𝑛𝑑</m:t>
                        </m:r>
                        <m:r>
                          <a:rPr lang="en-US" sz="2400" b="0" i="1">
                            <a:latin typeface="Cambria Math" panose="02040503050406030204" pitchFamily="18" charset="0"/>
                          </a:rPr>
                          <m:t>  </m:t>
                        </m:r>
                        <m:r>
                          <a:rPr lang="en-US" sz="2400" b="0" i="1">
                            <a:latin typeface="Cambria Math" panose="02040503050406030204" pitchFamily="18" charset="0"/>
                          </a:rPr>
                          <m:t>𝑏𝑖𝑜𝑚𝑎𝑠𝑠</m:t>
                        </m:r>
                        <m:r>
                          <a:rPr lang="en-US" sz="2400" b="0" i="1">
                            <a:latin typeface="Cambria Math" panose="02040503050406030204" pitchFamily="18" charset="0"/>
                          </a:rPr>
                          <m:t> </m:t>
                        </m:r>
                        <m:r>
                          <a:rPr lang="en-US" sz="2400" b="0" i="1">
                            <a:latin typeface="Cambria Math" panose="02040503050406030204" pitchFamily="18" charset="0"/>
                          </a:rPr>
                          <m:t>𝑦𝑖𝑒𝑙𝑑</m:t>
                        </m:r>
                      </m:den>
                    </m:f>
                  </m:oMath>
                </a14:m>
                <a:endParaRPr lang="en-US" sz="2400" dirty="0"/>
              </a:p>
            </p:txBody>
          </p:sp>
        </mc:Choice>
        <mc:Fallback xmlns="">
          <p:sp>
            <p:nvSpPr>
              <p:cNvPr id="3" name="Content Placeholder 2">
                <a:extLst>
                  <a:ext uri="{FF2B5EF4-FFF2-40B4-BE49-F238E27FC236}">
                    <a16:creationId xmlns:a16="http://schemas.microsoft.com/office/drawing/2014/main" id="{1A3E5EB7-B667-4C86-8015-7D631EF64C48}"/>
                  </a:ext>
                </a:extLst>
              </p:cNvPr>
              <p:cNvSpPr>
                <a:spLocks noGrp="1" noRot="1" noChangeAspect="1" noMove="1" noResize="1" noEditPoints="1" noAdjustHandles="1" noChangeArrowheads="1" noChangeShapeType="1" noTextEdit="1"/>
              </p:cNvSpPr>
              <p:nvPr>
                <p:ph idx="1"/>
              </p:nvPr>
            </p:nvSpPr>
            <p:spPr>
              <a:xfrm>
                <a:off x="838199" y="2333297"/>
                <a:ext cx="5719763" cy="3843666"/>
              </a:xfrm>
              <a:blipFill>
                <a:blip r:embed="rId2"/>
                <a:stretch>
                  <a:fillRect l="-1327" t="-1974"/>
                </a:stretch>
              </a:blipFill>
            </p:spPr>
            <p:txBody>
              <a:bodyPr/>
              <a:lstStyle/>
              <a:p>
                <a:r>
                  <a:rPr lang="en-US">
                    <a:noFill/>
                  </a:rPr>
                  <a:t> </a:t>
                </a:r>
              </a:p>
            </p:txBody>
          </p:sp>
        </mc:Fallback>
      </mc:AlternateContent>
      <p:pic>
        <p:nvPicPr>
          <p:cNvPr id="1026" name="Picture 2" descr="US Cotton Production Record: Varieties Grown, States Production - Justagric">
            <a:extLst>
              <a:ext uri="{FF2B5EF4-FFF2-40B4-BE49-F238E27FC236}">
                <a16:creationId xmlns:a16="http://schemas.microsoft.com/office/drawing/2014/main" id="{29C4343D-449A-F246-8A8C-321875CFBD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553" r="30410" b="2"/>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803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6DE56A-781E-45E3-9D1B-DC3CC3F43815}"/>
              </a:ext>
            </a:extLst>
          </p:cNvPr>
          <p:cNvSpPr>
            <a:spLocks noGrp="1"/>
          </p:cNvSpPr>
          <p:nvPr>
            <p:ph type="title"/>
          </p:nvPr>
        </p:nvSpPr>
        <p:spPr>
          <a:xfrm>
            <a:off x="686834" y="1153572"/>
            <a:ext cx="3200400" cy="4461163"/>
          </a:xfrm>
        </p:spPr>
        <p:txBody>
          <a:bodyPr>
            <a:normAutofit/>
          </a:bodyPr>
          <a:lstStyle/>
          <a:p>
            <a:r>
              <a:rPr lang="en-US">
                <a:solidFill>
                  <a:srgbClr val="FFFFFF"/>
                </a:solidFill>
              </a:rPr>
              <a:t>Soil Sample Collection and Laboratory 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31F4570-DE47-4FCD-8EB1-98B0A6B56043}"/>
              </a:ext>
            </a:extLst>
          </p:cNvPr>
          <p:cNvSpPr>
            <a:spLocks noGrp="1"/>
          </p:cNvSpPr>
          <p:nvPr>
            <p:ph idx="1"/>
          </p:nvPr>
        </p:nvSpPr>
        <p:spPr>
          <a:xfrm>
            <a:off x="4447308" y="390618"/>
            <a:ext cx="6906491" cy="5786346"/>
          </a:xfrm>
        </p:spPr>
        <p:txBody>
          <a:bodyPr anchor="ctr">
            <a:normAutofit/>
          </a:bodyPr>
          <a:lstStyle/>
          <a:p>
            <a:r>
              <a:rPr lang="en-US" dirty="0"/>
              <a:t>Two soil samples will be collected from a subplot after the crop harvest. </a:t>
            </a:r>
          </a:p>
          <a:p>
            <a:r>
              <a:rPr lang="en-US" dirty="0"/>
              <a:t>Collected soil samples will be analyzed for:</a:t>
            </a:r>
          </a:p>
          <a:p>
            <a:pPr lvl="1"/>
            <a:r>
              <a:rPr lang="en-US" dirty="0"/>
              <a:t>General soil chemical properties and nutrient availability.</a:t>
            </a:r>
          </a:p>
          <a:p>
            <a:pPr lvl="1"/>
            <a:r>
              <a:rPr lang="en-US" dirty="0"/>
              <a:t>MBC – Chloroform fumigation extraction technique</a:t>
            </a:r>
          </a:p>
          <a:p>
            <a:pPr lvl="1"/>
            <a:r>
              <a:rPr lang="en-US" dirty="0"/>
              <a:t>Microbial abundance : FAME analysis</a:t>
            </a:r>
          </a:p>
          <a:p>
            <a:endParaRPr lang="en-US" dirty="0"/>
          </a:p>
        </p:txBody>
      </p:sp>
    </p:spTree>
    <p:extLst>
      <p:ext uri="{BB962C8B-B14F-4D97-AF65-F5344CB8AC3E}">
        <p14:creationId xmlns:p14="http://schemas.microsoft.com/office/powerpoint/2010/main" val="1862223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4463A-9CF8-C94F-90E4-6FCD39BBA25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Preliminary results</a:t>
            </a:r>
          </a:p>
        </p:txBody>
      </p:sp>
      <p:sp>
        <p:nvSpPr>
          <p:cNvPr id="3" name="Content Placeholder 2">
            <a:extLst>
              <a:ext uri="{FF2B5EF4-FFF2-40B4-BE49-F238E27FC236}">
                <a16:creationId xmlns:a16="http://schemas.microsoft.com/office/drawing/2014/main" id="{8A6CC7B7-8788-3843-BAAC-255B70A30EE2}"/>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Soil respiration</a:t>
            </a:r>
          </a:p>
        </p:txBody>
      </p:sp>
      <p:pic>
        <p:nvPicPr>
          <p:cNvPr id="5" name="Picture 4" descr="Chart, bar chart&#10;&#10;Description automatically generated">
            <a:extLst>
              <a:ext uri="{FF2B5EF4-FFF2-40B4-BE49-F238E27FC236}">
                <a16:creationId xmlns:a16="http://schemas.microsoft.com/office/drawing/2014/main" id="{B49F3498-D03F-9347-AEB2-6C0595454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7072" y="640080"/>
            <a:ext cx="6308623" cy="5867018"/>
          </a:xfrm>
          <a:prstGeom prst="rect">
            <a:avLst/>
          </a:prstGeom>
        </p:spPr>
      </p:pic>
    </p:spTree>
    <p:extLst>
      <p:ext uri="{BB962C8B-B14F-4D97-AF65-F5344CB8AC3E}">
        <p14:creationId xmlns:p14="http://schemas.microsoft.com/office/powerpoint/2010/main" val="1629338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639BFD-1AB9-4DCC-A9CC-8902FECE9219}"/>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dirty="0">
                <a:solidFill>
                  <a:srgbClr val="FFFFFF"/>
                </a:solidFill>
              </a:rPr>
              <a:t>Photosynthesis</a:t>
            </a:r>
            <a:endParaRPr lang="en-US" sz="3200" kern="1200" dirty="0">
              <a:solidFill>
                <a:srgbClr val="FFFFFF"/>
              </a:solidFill>
              <a:latin typeface="+mj-lt"/>
              <a:ea typeface="+mj-ea"/>
              <a:cs typeface="+mj-cs"/>
            </a:endParaRPr>
          </a:p>
        </p:txBody>
      </p:sp>
      <p:pic>
        <p:nvPicPr>
          <p:cNvPr id="5" name="Content Placeholder 4" descr="Chart, bar chart&#10;&#10;Description automatically generated">
            <a:extLst>
              <a:ext uri="{FF2B5EF4-FFF2-40B4-BE49-F238E27FC236}">
                <a16:creationId xmlns:a16="http://schemas.microsoft.com/office/drawing/2014/main" id="{5CDA854F-59D0-D04A-9FB7-B0EA04F427E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07933" y="839482"/>
            <a:ext cx="7347537" cy="5180012"/>
          </a:xfrm>
          <a:prstGeom prst="rect">
            <a:avLst/>
          </a:prstGeom>
        </p:spPr>
      </p:pic>
    </p:spTree>
    <p:extLst>
      <p:ext uri="{BB962C8B-B14F-4D97-AF65-F5344CB8AC3E}">
        <p14:creationId xmlns:p14="http://schemas.microsoft.com/office/powerpoint/2010/main" val="4056769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04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F08089-87B9-CE47-AAB6-5B8C19D424D6}"/>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Transpiration</a:t>
            </a:r>
          </a:p>
        </p:txBody>
      </p:sp>
      <p:pic>
        <p:nvPicPr>
          <p:cNvPr id="5" name="Content Placeholder 4" descr="Chart, bar chart&#10;&#10;Description automatically generated">
            <a:extLst>
              <a:ext uri="{FF2B5EF4-FFF2-40B4-BE49-F238E27FC236}">
                <a16:creationId xmlns:a16="http://schemas.microsoft.com/office/drawing/2014/main" id="{04CA8DBE-7E05-A44B-B273-5AA95FB364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933" y="848666"/>
            <a:ext cx="7347537" cy="5161644"/>
          </a:xfrm>
          <a:prstGeom prst="rect">
            <a:avLst/>
          </a:prstGeom>
        </p:spPr>
      </p:pic>
    </p:spTree>
    <p:extLst>
      <p:ext uri="{BB962C8B-B14F-4D97-AF65-F5344CB8AC3E}">
        <p14:creationId xmlns:p14="http://schemas.microsoft.com/office/powerpoint/2010/main" val="1422604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62AA5E-537A-4C48-9313-7D1374FC82CA}"/>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Stomatal conductance</a:t>
            </a:r>
          </a:p>
        </p:txBody>
      </p:sp>
      <p:pic>
        <p:nvPicPr>
          <p:cNvPr id="5" name="Content Placeholder 4" descr="Chart, bar chart&#10;&#10;Description automatically generated">
            <a:extLst>
              <a:ext uri="{FF2B5EF4-FFF2-40B4-BE49-F238E27FC236}">
                <a16:creationId xmlns:a16="http://schemas.microsoft.com/office/drawing/2014/main" id="{5EAD1294-81DD-A448-B835-124BF9ABC0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7933" y="830298"/>
            <a:ext cx="7347537" cy="5198380"/>
          </a:xfrm>
          <a:prstGeom prst="rect">
            <a:avLst/>
          </a:prstGeom>
        </p:spPr>
      </p:pic>
    </p:spTree>
    <p:extLst>
      <p:ext uri="{BB962C8B-B14F-4D97-AF65-F5344CB8AC3E}">
        <p14:creationId xmlns:p14="http://schemas.microsoft.com/office/powerpoint/2010/main" val="2578681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3F4ABD-E1D7-49E2-85C1-537E38B3BB13}"/>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References</a:t>
            </a:r>
          </a:p>
        </p:txBody>
      </p:sp>
      <p:cxnSp>
        <p:nvCxnSpPr>
          <p:cNvPr id="19" name="Straight Connector 18">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7E71DA3-CADD-4CCC-AE08-A82E94029892}"/>
              </a:ext>
            </a:extLst>
          </p:cNvPr>
          <p:cNvSpPr>
            <a:spLocks noGrp="1"/>
          </p:cNvSpPr>
          <p:nvPr>
            <p:ph idx="1"/>
          </p:nvPr>
        </p:nvSpPr>
        <p:spPr>
          <a:xfrm>
            <a:off x="4976031" y="963877"/>
            <a:ext cx="6377769" cy="4930246"/>
          </a:xfrm>
        </p:spPr>
        <p:txBody>
          <a:bodyPr anchor="ctr">
            <a:normAutofit/>
          </a:bodyPr>
          <a:lstStyle/>
          <a:p>
            <a:r>
              <a:rPr lang="en-US" sz="1600" dirty="0"/>
              <a:t>Allison, S. D., &amp; </a:t>
            </a:r>
            <a:r>
              <a:rPr lang="en-US" sz="1600" dirty="0" err="1"/>
              <a:t>Treseder</a:t>
            </a:r>
            <a:r>
              <a:rPr lang="en-US" sz="1600" dirty="0"/>
              <a:t>, K. K. (2008). Warming and drying suppress microbial activity and carbon cycling in boreal forest soils. </a:t>
            </a:r>
            <a:r>
              <a:rPr lang="en-US" sz="1600" i="1" dirty="0"/>
              <a:t>Global Change Biology</a:t>
            </a:r>
            <a:r>
              <a:rPr lang="en-US" sz="1600" dirty="0"/>
              <a:t>, 14(12), 2898–2909. </a:t>
            </a:r>
          </a:p>
          <a:p>
            <a:r>
              <a:rPr lang="en-US" sz="1600" dirty="0">
                <a:effectLst/>
                <a:ea typeface="Calibri" panose="020F0502020204030204" pitchFamily="34" charset="0"/>
                <a:cs typeface="Mangal" panose="02040503050203030202" pitchFamily="18" charset="0"/>
              </a:rPr>
              <a:t>Oliveira, T. B., Lucas, R. C., Scarcella, A. S. D. A., </a:t>
            </a:r>
            <a:r>
              <a:rPr lang="en-US" sz="1600" dirty="0" err="1">
                <a:effectLst/>
                <a:ea typeface="Calibri" panose="020F0502020204030204" pitchFamily="34" charset="0"/>
                <a:cs typeface="Mangal" panose="02040503050203030202" pitchFamily="18" charset="0"/>
              </a:rPr>
              <a:t>Contato</a:t>
            </a:r>
            <a:r>
              <a:rPr lang="en-US" sz="1600" dirty="0">
                <a:effectLst/>
                <a:ea typeface="Calibri" panose="020F0502020204030204" pitchFamily="34" charset="0"/>
                <a:cs typeface="Mangal" panose="02040503050203030202" pitchFamily="18" charset="0"/>
              </a:rPr>
              <a:t>, A. G., </a:t>
            </a:r>
            <a:r>
              <a:rPr lang="en-US" sz="1600" dirty="0" err="1">
                <a:effectLst/>
                <a:ea typeface="Calibri" panose="020F0502020204030204" pitchFamily="34" charset="0"/>
                <a:cs typeface="Mangal" panose="02040503050203030202" pitchFamily="18" charset="0"/>
              </a:rPr>
              <a:t>Pasin</a:t>
            </a:r>
            <a:r>
              <a:rPr lang="en-US" sz="1600" dirty="0">
                <a:effectLst/>
                <a:ea typeface="Calibri" panose="020F0502020204030204" pitchFamily="34" charset="0"/>
                <a:cs typeface="Mangal" panose="02040503050203030202" pitchFamily="18" charset="0"/>
              </a:rPr>
              <a:t>, T. M., Martinez, C. A., &amp; </a:t>
            </a:r>
            <a:r>
              <a:rPr lang="en-US" sz="1600" dirty="0" err="1">
                <a:effectLst/>
                <a:ea typeface="Calibri" panose="020F0502020204030204" pitchFamily="34" charset="0"/>
                <a:cs typeface="Mangal" panose="02040503050203030202" pitchFamily="18" charset="0"/>
              </a:rPr>
              <a:t>Polizeli</a:t>
            </a:r>
            <a:r>
              <a:rPr lang="en-US" sz="1600" dirty="0">
                <a:effectLst/>
                <a:ea typeface="Calibri" panose="020F0502020204030204" pitchFamily="34" charset="0"/>
                <a:cs typeface="Mangal" panose="02040503050203030202" pitchFamily="18" charset="0"/>
              </a:rPr>
              <a:t>, M. D. L. T. D. M. (2020). Fungal communities differentially respond to warming and drought in tropical grassland soil. Molecular Ecology, 29(8), 1550–1559.</a:t>
            </a:r>
          </a:p>
          <a:p>
            <a:r>
              <a:rPr lang="en-US" sz="1600" dirty="0">
                <a:effectLst/>
                <a:ea typeface="Calibri" panose="020F0502020204030204" pitchFamily="34" charset="0"/>
                <a:cs typeface="Mangal" panose="02040503050203030202" pitchFamily="18" charset="0"/>
              </a:rPr>
              <a:t>Rui, J., Li, J., Wang, S., An, J., Liu, W.-T., Lin, Q., Yang, Y., He, Z., &amp; Li, X. (2015). Responses of Bacterial Communities to Simulated Climate Changes in Alpine Meadow Soil of the Qinghai-Tibet Plateau. Applied and Environmental Microbiology, 81(17), 6070–6077. </a:t>
            </a:r>
          </a:p>
          <a:p>
            <a:r>
              <a:rPr lang="en-US" sz="1600" dirty="0">
                <a:effectLst/>
                <a:ea typeface="Calibri" panose="020F0502020204030204" pitchFamily="34" charset="0"/>
                <a:cs typeface="Mangal" panose="02040503050203030202" pitchFamily="18" charset="0"/>
              </a:rPr>
              <a:t>Sheik, C. S., Beasley, W. H., </a:t>
            </a:r>
            <a:r>
              <a:rPr lang="en-US" sz="1600" dirty="0" err="1">
                <a:effectLst/>
                <a:ea typeface="Calibri" panose="020F0502020204030204" pitchFamily="34" charset="0"/>
                <a:cs typeface="Mangal" panose="02040503050203030202" pitchFamily="18" charset="0"/>
              </a:rPr>
              <a:t>Elshahed</a:t>
            </a:r>
            <a:r>
              <a:rPr lang="en-US" sz="1600" dirty="0">
                <a:effectLst/>
                <a:ea typeface="Calibri" panose="020F0502020204030204" pitchFamily="34" charset="0"/>
                <a:cs typeface="Mangal" panose="02040503050203030202" pitchFamily="18" charset="0"/>
              </a:rPr>
              <a:t>, M. S., Zhou, X., Luo, Y., &amp; </a:t>
            </a:r>
            <a:r>
              <a:rPr lang="en-US" sz="1600" dirty="0" err="1">
                <a:effectLst/>
                <a:ea typeface="Calibri" panose="020F0502020204030204" pitchFamily="34" charset="0"/>
                <a:cs typeface="Mangal" panose="02040503050203030202" pitchFamily="18" charset="0"/>
              </a:rPr>
              <a:t>Krumholz</a:t>
            </a:r>
            <a:r>
              <a:rPr lang="en-US" sz="1600" dirty="0">
                <a:effectLst/>
                <a:ea typeface="Calibri" panose="020F0502020204030204" pitchFamily="34" charset="0"/>
                <a:cs typeface="Mangal" panose="02040503050203030202" pitchFamily="18" charset="0"/>
              </a:rPr>
              <a:t>, L. R. (2011). Effect of warming and drought on grassland microbial communities. The ISME Journal, 5(10), 1692–1700. </a:t>
            </a:r>
          </a:p>
        </p:txBody>
      </p:sp>
    </p:spTree>
    <p:extLst>
      <p:ext uri="{BB962C8B-B14F-4D97-AF65-F5344CB8AC3E}">
        <p14:creationId xmlns:p14="http://schemas.microsoft.com/office/powerpoint/2010/main" val="4038600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4C24B-04A6-438C-99AB-D6A551E4BF6C}"/>
              </a:ext>
            </a:extLst>
          </p:cNvPr>
          <p:cNvSpPr>
            <a:spLocks noGrp="1"/>
          </p:cNvSpPr>
          <p:nvPr>
            <p:ph type="title"/>
          </p:nvPr>
        </p:nvSpPr>
        <p:spPr/>
        <p:txBody>
          <a:bodyPr/>
          <a:lstStyle/>
          <a:p>
            <a:r>
              <a:rPr lang="en-US" dirty="0">
                <a:latin typeface="+mn-lt"/>
              </a:rPr>
              <a:t>Introduction</a:t>
            </a:r>
          </a:p>
        </p:txBody>
      </p:sp>
      <p:pic>
        <p:nvPicPr>
          <p:cNvPr id="4" name="Content Placeholder 3" descr="Diagram&#10;&#10;Description automatically generated">
            <a:extLst>
              <a:ext uri="{FF2B5EF4-FFF2-40B4-BE49-F238E27FC236}">
                <a16:creationId xmlns:a16="http://schemas.microsoft.com/office/drawing/2014/main" id="{88F71020-27E3-4EC1-8335-6B6F75D1BA9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68752" y="2074199"/>
            <a:ext cx="3932524" cy="4351338"/>
          </a:xfrm>
          <a:prstGeom prst="rect">
            <a:avLst/>
          </a:prstGeom>
        </p:spPr>
      </p:pic>
      <p:sp>
        <p:nvSpPr>
          <p:cNvPr id="5" name="TextBox 4">
            <a:extLst>
              <a:ext uri="{FF2B5EF4-FFF2-40B4-BE49-F238E27FC236}">
                <a16:creationId xmlns:a16="http://schemas.microsoft.com/office/drawing/2014/main" id="{D82DF84F-22E1-4AD2-B2B9-3B8D3E891F53}"/>
              </a:ext>
            </a:extLst>
          </p:cNvPr>
          <p:cNvSpPr txBox="1"/>
          <p:nvPr/>
        </p:nvSpPr>
        <p:spPr>
          <a:xfrm>
            <a:off x="923278" y="2361460"/>
            <a:ext cx="4927106" cy="2708434"/>
          </a:xfrm>
          <a:prstGeom prst="rect">
            <a:avLst/>
          </a:prstGeom>
          <a:noFill/>
        </p:spPr>
        <p:txBody>
          <a:bodyPr wrap="square" rtlCol="0">
            <a:spAutoFit/>
          </a:bodyPr>
          <a:lstStyle/>
          <a:p>
            <a:pPr marL="342900" indent="-342900">
              <a:buFont typeface="Arial" panose="020B0604020202020204" pitchFamily="34" charset="0"/>
              <a:buChar char="•"/>
            </a:pPr>
            <a:r>
              <a:rPr lang="en-US" sz="2400" dirty="0"/>
              <a:t>Global temperature in 2011-2020 was 1.09 </a:t>
            </a:r>
            <a:r>
              <a:rPr lang="en-US" sz="2400" baseline="30000" dirty="0" err="1">
                <a:effectLst/>
                <a:ea typeface="Calibri" panose="020F0502020204030204" pitchFamily="34" charset="0"/>
              </a:rPr>
              <a:t>o</a:t>
            </a:r>
            <a:r>
              <a:rPr lang="en-US" sz="2400" dirty="0" err="1">
                <a:effectLst/>
                <a:ea typeface="Calibri" panose="020F0502020204030204" pitchFamily="34" charset="0"/>
              </a:rPr>
              <a:t>C</a:t>
            </a:r>
            <a:r>
              <a:rPr lang="en-US" sz="1800" dirty="0">
                <a:effectLst/>
                <a:ea typeface="Calibri" panose="020F0502020204030204" pitchFamily="34" charset="0"/>
              </a:rPr>
              <a:t> </a:t>
            </a:r>
            <a:r>
              <a:rPr lang="en-US" sz="2400" dirty="0"/>
              <a:t>higher than 1850-1900. </a:t>
            </a:r>
          </a:p>
          <a:p>
            <a:pPr marL="342900" indent="-342900">
              <a:buFont typeface="Arial" panose="020B0604020202020204" pitchFamily="34" charset="0"/>
              <a:buChar char="•"/>
            </a:pPr>
            <a:r>
              <a:rPr lang="en-US" sz="2400" dirty="0"/>
              <a:t>Projections:</a:t>
            </a:r>
          </a:p>
          <a:p>
            <a:pPr lvl="1"/>
            <a:r>
              <a:rPr lang="en-US" sz="2000" dirty="0"/>
              <a:t>low emission: 1</a:t>
            </a:r>
            <a:r>
              <a:rPr lang="en-US" sz="2000" baseline="30000" dirty="0">
                <a:effectLst/>
                <a:ea typeface="Calibri" panose="020F0502020204030204" pitchFamily="34" charset="0"/>
              </a:rPr>
              <a:t> </a:t>
            </a:r>
            <a:r>
              <a:rPr lang="en-US" sz="2000" baseline="30000" dirty="0" err="1">
                <a:effectLst/>
                <a:ea typeface="Calibri" panose="020F0502020204030204" pitchFamily="34" charset="0"/>
              </a:rPr>
              <a:t>o</a:t>
            </a:r>
            <a:r>
              <a:rPr lang="en-US" sz="2000" dirty="0" err="1">
                <a:effectLst/>
                <a:ea typeface="Calibri" panose="020F0502020204030204" pitchFamily="34" charset="0"/>
              </a:rPr>
              <a:t>C</a:t>
            </a:r>
            <a:r>
              <a:rPr lang="en-US" sz="2000" dirty="0"/>
              <a:t> to 1.8 </a:t>
            </a:r>
            <a:r>
              <a:rPr lang="en-US" sz="2000" baseline="30000" dirty="0" err="1">
                <a:effectLst/>
                <a:ea typeface="Calibri" panose="020F0502020204030204" pitchFamily="34" charset="0"/>
              </a:rPr>
              <a:t>o</a:t>
            </a:r>
            <a:r>
              <a:rPr lang="en-US" sz="2000" dirty="0" err="1">
                <a:effectLst/>
                <a:ea typeface="Calibri" panose="020F0502020204030204" pitchFamily="34" charset="0"/>
              </a:rPr>
              <a:t>C</a:t>
            </a:r>
            <a:endParaRPr lang="en-US" sz="2000" dirty="0"/>
          </a:p>
          <a:p>
            <a:pPr lvl="1"/>
            <a:r>
              <a:rPr lang="en-US" sz="2000" dirty="0"/>
              <a:t>Medium emission: 2.1</a:t>
            </a:r>
            <a:r>
              <a:rPr lang="en-US" sz="2000" baseline="30000" dirty="0">
                <a:effectLst/>
                <a:ea typeface="Calibri" panose="020F0502020204030204" pitchFamily="34" charset="0"/>
              </a:rPr>
              <a:t> </a:t>
            </a:r>
            <a:r>
              <a:rPr lang="en-US" sz="2000" baseline="30000" dirty="0" err="1">
                <a:effectLst/>
                <a:ea typeface="Calibri" panose="020F0502020204030204" pitchFamily="34" charset="0"/>
              </a:rPr>
              <a:t>o</a:t>
            </a:r>
            <a:r>
              <a:rPr lang="en-US" sz="2000" dirty="0" err="1">
                <a:effectLst/>
                <a:ea typeface="Calibri" panose="020F0502020204030204" pitchFamily="34" charset="0"/>
              </a:rPr>
              <a:t>C</a:t>
            </a:r>
            <a:r>
              <a:rPr lang="en-US" sz="2000" dirty="0"/>
              <a:t> to 3.5</a:t>
            </a:r>
            <a:r>
              <a:rPr lang="en-US" sz="2000" baseline="30000" dirty="0">
                <a:effectLst/>
                <a:ea typeface="Calibri" panose="020F0502020204030204" pitchFamily="34" charset="0"/>
              </a:rPr>
              <a:t> </a:t>
            </a:r>
            <a:r>
              <a:rPr lang="en-US" sz="2000" baseline="30000" dirty="0" err="1">
                <a:effectLst/>
                <a:ea typeface="Calibri" panose="020F0502020204030204" pitchFamily="34" charset="0"/>
              </a:rPr>
              <a:t>o</a:t>
            </a:r>
            <a:r>
              <a:rPr lang="en-US" sz="2000" dirty="0" err="1">
                <a:effectLst/>
                <a:ea typeface="Calibri" panose="020F0502020204030204" pitchFamily="34" charset="0"/>
              </a:rPr>
              <a:t>C</a:t>
            </a:r>
            <a:endParaRPr lang="en-US" sz="2000" dirty="0"/>
          </a:p>
          <a:p>
            <a:pPr lvl="1"/>
            <a:r>
              <a:rPr lang="en-US" sz="2000" dirty="0"/>
              <a:t>High emission: 3.3</a:t>
            </a:r>
            <a:r>
              <a:rPr lang="en-US" sz="2000" baseline="30000" dirty="0">
                <a:effectLst/>
                <a:ea typeface="Calibri" panose="020F0502020204030204" pitchFamily="34" charset="0"/>
              </a:rPr>
              <a:t> </a:t>
            </a:r>
            <a:r>
              <a:rPr lang="en-US" sz="2000" baseline="30000" dirty="0" err="1">
                <a:effectLst/>
                <a:ea typeface="Calibri" panose="020F0502020204030204" pitchFamily="34" charset="0"/>
              </a:rPr>
              <a:t>o</a:t>
            </a:r>
            <a:r>
              <a:rPr lang="en-US" sz="2000" dirty="0" err="1">
                <a:effectLst/>
                <a:ea typeface="Calibri" panose="020F0502020204030204" pitchFamily="34" charset="0"/>
              </a:rPr>
              <a:t>C</a:t>
            </a:r>
            <a:r>
              <a:rPr lang="en-US" sz="2000" dirty="0"/>
              <a:t> to 5.7</a:t>
            </a:r>
            <a:r>
              <a:rPr lang="en-US" sz="2000" baseline="30000" dirty="0">
                <a:effectLst/>
                <a:ea typeface="Calibri" panose="020F0502020204030204" pitchFamily="34" charset="0"/>
              </a:rPr>
              <a:t> </a:t>
            </a:r>
            <a:r>
              <a:rPr lang="en-US" sz="2000" baseline="30000" dirty="0" err="1">
                <a:effectLst/>
                <a:ea typeface="Calibri" panose="020F0502020204030204" pitchFamily="34" charset="0"/>
              </a:rPr>
              <a:t>o</a:t>
            </a:r>
            <a:r>
              <a:rPr lang="en-US" sz="2000" dirty="0" err="1">
                <a:effectLst/>
                <a:ea typeface="Calibri" panose="020F0502020204030204" pitchFamily="34" charset="0"/>
              </a:rPr>
              <a:t>C</a:t>
            </a:r>
            <a:r>
              <a:rPr lang="en-US" sz="2000" dirty="0"/>
              <a:t> (IPCC 2021)</a:t>
            </a:r>
            <a:endParaRPr lang="en-US" sz="2400" dirty="0"/>
          </a:p>
          <a:p>
            <a:endParaRPr lang="en-US" dirty="0"/>
          </a:p>
        </p:txBody>
      </p:sp>
      <p:sp>
        <p:nvSpPr>
          <p:cNvPr id="3" name="TextBox 2">
            <a:extLst>
              <a:ext uri="{FF2B5EF4-FFF2-40B4-BE49-F238E27FC236}">
                <a16:creationId xmlns:a16="http://schemas.microsoft.com/office/drawing/2014/main" id="{68E03AD0-80EC-1940-A846-58726BBA2286}"/>
              </a:ext>
            </a:extLst>
          </p:cNvPr>
          <p:cNvSpPr txBox="1"/>
          <p:nvPr/>
        </p:nvSpPr>
        <p:spPr>
          <a:xfrm>
            <a:off x="9462053" y="6425537"/>
            <a:ext cx="1454426" cy="246221"/>
          </a:xfrm>
          <a:prstGeom prst="rect">
            <a:avLst/>
          </a:prstGeom>
          <a:noFill/>
        </p:spPr>
        <p:txBody>
          <a:bodyPr wrap="square" rtlCol="0">
            <a:spAutoFit/>
          </a:bodyPr>
          <a:lstStyle/>
          <a:p>
            <a:r>
              <a:rPr lang="en-US" sz="1000" dirty="0"/>
              <a:t>Source: IPCC</a:t>
            </a:r>
          </a:p>
        </p:txBody>
      </p:sp>
    </p:spTree>
    <p:extLst>
      <p:ext uri="{BB962C8B-B14F-4D97-AF65-F5344CB8AC3E}">
        <p14:creationId xmlns:p14="http://schemas.microsoft.com/office/powerpoint/2010/main" val="1016994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03E0113-7127-442C-BE1C-A5C6C092930D}"/>
              </a:ext>
            </a:extLst>
          </p:cNvPr>
          <p:cNvSpPr>
            <a:spLocks noGrp="1"/>
          </p:cNvSpPr>
          <p:nvPr>
            <p:ph idx="1"/>
          </p:nvPr>
        </p:nvSpPr>
        <p:spPr>
          <a:xfrm>
            <a:off x="5138928" y="1338729"/>
            <a:ext cx="4795584" cy="4180542"/>
          </a:xfrm>
        </p:spPr>
        <p:txBody>
          <a:bodyPr anchor="ctr">
            <a:normAutofit/>
          </a:bodyPr>
          <a:lstStyle/>
          <a:p>
            <a:pPr marL="0" indent="0">
              <a:buNone/>
            </a:pPr>
            <a:r>
              <a:rPr lang="en-US" sz="6000" dirty="0"/>
              <a:t>Thank you!</a:t>
            </a:r>
          </a:p>
        </p:txBody>
      </p:sp>
    </p:spTree>
    <p:extLst>
      <p:ext uri="{BB962C8B-B14F-4D97-AF65-F5344CB8AC3E}">
        <p14:creationId xmlns:p14="http://schemas.microsoft.com/office/powerpoint/2010/main" val="851260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14A48-337C-AB45-B8DC-9BFC7FCF45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27A986-52E4-414A-BCB8-9E5C8F3FFC25}"/>
              </a:ext>
            </a:extLst>
          </p:cNvPr>
          <p:cNvSpPr>
            <a:spLocks noGrp="1"/>
          </p:cNvSpPr>
          <p:nvPr>
            <p:ph idx="1"/>
          </p:nvPr>
        </p:nvSpPr>
        <p:spPr/>
        <p:txBody>
          <a:bodyPr/>
          <a:lstStyle/>
          <a:p>
            <a:r>
              <a:rPr lang="en-US" dirty="0"/>
              <a:t>Add diagram for hypothesis $ research questions</a:t>
            </a:r>
          </a:p>
          <a:p>
            <a:r>
              <a:rPr lang="en-US" dirty="0"/>
              <a:t>Wed 9-10 </a:t>
            </a:r>
            <a:r>
              <a:rPr lang="en-US" dirty="0" err="1"/>
              <a:t>licor</a:t>
            </a:r>
            <a:endParaRPr lang="en-US"/>
          </a:p>
          <a:p>
            <a:endParaRPr lang="en-US"/>
          </a:p>
        </p:txBody>
      </p:sp>
    </p:spTree>
    <p:extLst>
      <p:ext uri="{BB962C8B-B14F-4D97-AF65-F5344CB8AC3E}">
        <p14:creationId xmlns:p14="http://schemas.microsoft.com/office/powerpoint/2010/main" val="2015511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F7BE51E-B678-47A6-8C3C-3DE6275707A1}"/>
              </a:ext>
            </a:extLst>
          </p:cNvPr>
          <p:cNvPicPr>
            <a:picLocks noGrp="1" noChangeAspect="1"/>
          </p:cNvPicPr>
          <p:nvPr>
            <p:ph idx="1"/>
          </p:nvPr>
        </p:nvPicPr>
        <p:blipFill>
          <a:blip r:embed="rId3"/>
          <a:stretch>
            <a:fillRect/>
          </a:stretch>
        </p:blipFill>
        <p:spPr>
          <a:xfrm>
            <a:off x="2912012" y="559206"/>
            <a:ext cx="6358598" cy="5739587"/>
          </a:xfrm>
          <a:prstGeom prst="rect">
            <a:avLst/>
          </a:prstGeom>
        </p:spPr>
      </p:pic>
      <p:sp>
        <p:nvSpPr>
          <p:cNvPr id="5" name="TextBox 4">
            <a:extLst>
              <a:ext uri="{FF2B5EF4-FFF2-40B4-BE49-F238E27FC236}">
                <a16:creationId xmlns:a16="http://schemas.microsoft.com/office/drawing/2014/main" id="{0F3B42DE-F85D-40F2-9071-E080A449BFE2}"/>
              </a:ext>
            </a:extLst>
          </p:cNvPr>
          <p:cNvSpPr txBox="1"/>
          <p:nvPr/>
        </p:nvSpPr>
        <p:spPr>
          <a:xfrm>
            <a:off x="7906045" y="6223627"/>
            <a:ext cx="2419643" cy="246221"/>
          </a:xfrm>
          <a:prstGeom prst="rect">
            <a:avLst/>
          </a:prstGeom>
          <a:noFill/>
        </p:spPr>
        <p:txBody>
          <a:bodyPr wrap="square" rtlCol="0">
            <a:spAutoFit/>
          </a:bodyPr>
          <a:lstStyle/>
          <a:p>
            <a:r>
              <a:rPr lang="en-US" sz="1000" dirty="0"/>
              <a:t>(</a:t>
            </a:r>
            <a:r>
              <a:rPr lang="en-US" sz="1000" dirty="0" err="1"/>
              <a:t>Bardgett</a:t>
            </a:r>
            <a:r>
              <a:rPr lang="en-US" sz="1000" dirty="0"/>
              <a:t> et al., 2008)</a:t>
            </a:r>
          </a:p>
        </p:txBody>
      </p:sp>
    </p:spTree>
    <p:extLst>
      <p:ext uri="{BB962C8B-B14F-4D97-AF65-F5344CB8AC3E}">
        <p14:creationId xmlns:p14="http://schemas.microsoft.com/office/powerpoint/2010/main" val="1048599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B004736-B165-49D4-A372-6294296EC627}"/>
              </a:ext>
            </a:extLst>
          </p:cNvPr>
          <p:cNvSpPr>
            <a:spLocks noGrp="1"/>
          </p:cNvSpPr>
          <p:nvPr>
            <p:ph type="title"/>
          </p:nvPr>
        </p:nvSpPr>
        <p:spPr>
          <a:xfrm>
            <a:off x="838200" y="365125"/>
            <a:ext cx="10515600" cy="1325563"/>
          </a:xfrm>
        </p:spPr>
        <p:txBody>
          <a:bodyPr>
            <a:normAutofit/>
          </a:bodyPr>
          <a:lstStyle/>
          <a:p>
            <a:r>
              <a:rPr lang="en-US"/>
              <a:t>Introduction</a:t>
            </a: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D3E5AD0-6261-4904-9602-08809FA4025C}"/>
              </a:ext>
            </a:extLst>
          </p:cNvPr>
          <p:cNvSpPr>
            <a:spLocks noGrp="1"/>
          </p:cNvSpPr>
          <p:nvPr>
            <p:ph idx="1"/>
          </p:nvPr>
        </p:nvSpPr>
        <p:spPr>
          <a:xfrm>
            <a:off x="838200" y="1825625"/>
            <a:ext cx="10515600" cy="4351338"/>
          </a:xfrm>
        </p:spPr>
        <p:txBody>
          <a:bodyPr>
            <a:normAutofit/>
          </a:bodyPr>
          <a:lstStyle/>
          <a:p>
            <a:r>
              <a:rPr lang="en-US" sz="2400" dirty="0">
                <a:latin typeface="Calibri" panose="020F0502020204030204" pitchFamily="34" charset="0"/>
                <a:ea typeface="Calibri" panose="020F0502020204030204" pitchFamily="34" charset="0"/>
                <a:cs typeface="Mangal" panose="02040503050203030202" pitchFamily="18" charset="0"/>
              </a:rPr>
              <a:t>M</a:t>
            </a:r>
            <a:r>
              <a:rPr lang="en-US" sz="2400" dirty="0">
                <a:effectLst/>
                <a:latin typeface="Calibri" panose="020F0502020204030204" pitchFamily="34" charset="0"/>
                <a:ea typeface="Calibri" panose="020F0502020204030204" pitchFamily="34" charset="0"/>
                <a:cs typeface="Mangal" panose="02040503050203030202" pitchFamily="18" charset="0"/>
              </a:rPr>
              <a:t>icrobes are usually adapted to prevalent temperature conditions. When the temperature changes, there will be a shift in the microbial community structure. </a:t>
            </a:r>
          </a:p>
          <a:p>
            <a:r>
              <a:rPr lang="en-US" sz="2400" dirty="0"/>
              <a:t>Owing difference in physiology and ecological adaptation, bacteria and fungi respond differently to increased temperature.</a:t>
            </a:r>
          </a:p>
          <a:p>
            <a:r>
              <a:rPr lang="en-US" sz="2400" dirty="0"/>
              <a:t>Some groups of microbes (ascomycetes, mycorrhizal fungi, actinobacteria) are more adaptive to increased temperature while some groups (</a:t>
            </a:r>
            <a:r>
              <a:rPr lang="en-US" sz="2400" dirty="0" err="1"/>
              <a:t>thelephroid</a:t>
            </a:r>
            <a:r>
              <a:rPr lang="en-US" sz="2400" dirty="0"/>
              <a:t> fungus, </a:t>
            </a:r>
            <a:r>
              <a:rPr lang="en-US" sz="2400" dirty="0" err="1"/>
              <a:t>acidiobacteria</a:t>
            </a:r>
            <a:r>
              <a:rPr lang="en-US" sz="2400" dirty="0"/>
              <a:t>) are sensitive. (Alison et al.,2008; Rui et al., 2015)</a:t>
            </a:r>
          </a:p>
          <a:p>
            <a:r>
              <a:rPr lang="en-US" sz="2400" dirty="0"/>
              <a:t>Warming also accelerate microbial decomposition, thus more C released to the atmosphere.</a:t>
            </a:r>
          </a:p>
        </p:txBody>
      </p:sp>
    </p:spTree>
    <p:extLst>
      <p:ext uri="{BB962C8B-B14F-4D97-AF65-F5344CB8AC3E}">
        <p14:creationId xmlns:p14="http://schemas.microsoft.com/office/powerpoint/2010/main" val="1130670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0CA4A06-5BAB-4154-9EF8-CC40B8568C0E}"/>
              </a:ext>
            </a:extLst>
          </p:cNvPr>
          <p:cNvSpPr>
            <a:spLocks noGrp="1"/>
          </p:cNvSpPr>
          <p:nvPr>
            <p:ph type="title"/>
          </p:nvPr>
        </p:nvSpPr>
        <p:spPr>
          <a:xfrm>
            <a:off x="838200" y="365125"/>
            <a:ext cx="10515600" cy="1325563"/>
          </a:xfrm>
        </p:spPr>
        <p:txBody>
          <a:bodyPr>
            <a:normAutofit/>
          </a:bodyPr>
          <a:lstStyle/>
          <a:p>
            <a:r>
              <a:rPr lang="en-US" dirty="0"/>
              <a:t>Introduction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6754944-BB8E-47BF-B0AE-FE82A706B173}"/>
              </a:ext>
            </a:extLst>
          </p:cNvPr>
          <p:cNvSpPr>
            <a:spLocks noGrp="1"/>
          </p:cNvSpPr>
          <p:nvPr>
            <p:ph idx="1"/>
          </p:nvPr>
        </p:nvSpPr>
        <p:spPr>
          <a:xfrm>
            <a:off x="838200" y="1825625"/>
            <a:ext cx="10515600" cy="4351338"/>
          </a:xfrm>
        </p:spPr>
        <p:txBody>
          <a:bodyPr>
            <a:normAutofit/>
          </a:bodyPr>
          <a:lstStyle/>
          <a:p>
            <a:r>
              <a:rPr lang="en-US" dirty="0"/>
              <a:t>Moreover, microbial response to climate warming is significantly altered by soil microbial habitat.</a:t>
            </a:r>
          </a:p>
          <a:p>
            <a:r>
              <a:rPr lang="en-US" dirty="0"/>
              <a:t> Soil physio-chemical characteristics such as soil pH, salinity, soil moisture, soil structure determines abundance and types of microorganisms present in soil.</a:t>
            </a:r>
          </a:p>
          <a:p>
            <a:r>
              <a:rPr lang="en-US" dirty="0"/>
              <a:t>In addition, crop cultivation practices like tillage, crop residue, cover crops etc. also influences the soil microorganisms. </a:t>
            </a:r>
          </a:p>
        </p:txBody>
      </p:sp>
    </p:spTree>
    <p:extLst>
      <p:ext uri="{BB962C8B-B14F-4D97-AF65-F5344CB8AC3E}">
        <p14:creationId xmlns:p14="http://schemas.microsoft.com/office/powerpoint/2010/main" val="2035976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C069500-4FED-4232-8AB7-FF7C86170A68}"/>
              </a:ext>
            </a:extLst>
          </p:cNvPr>
          <p:cNvSpPr>
            <a:spLocks noGrp="1"/>
          </p:cNvSpPr>
          <p:nvPr>
            <p:ph type="title"/>
          </p:nvPr>
        </p:nvSpPr>
        <p:spPr>
          <a:xfrm>
            <a:off x="838200" y="365125"/>
            <a:ext cx="10515600" cy="1325563"/>
          </a:xfrm>
        </p:spPr>
        <p:txBody>
          <a:bodyPr>
            <a:normAutofit/>
          </a:bodyPr>
          <a:lstStyle/>
          <a:p>
            <a:r>
              <a:rPr lang="en-US" dirty="0"/>
              <a:t>Introduction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4C0842E-79BF-4FB8-AFCD-3D60A3A35C68}"/>
              </a:ext>
            </a:extLst>
          </p:cNvPr>
          <p:cNvSpPr>
            <a:spLocks noGrp="1"/>
          </p:cNvSpPr>
          <p:nvPr>
            <p:ph idx="1"/>
          </p:nvPr>
        </p:nvSpPr>
        <p:spPr>
          <a:xfrm>
            <a:off x="838200" y="1825625"/>
            <a:ext cx="10515600" cy="4351338"/>
          </a:xfrm>
        </p:spPr>
        <p:txBody>
          <a:bodyPr>
            <a:normAutofit/>
          </a:bodyPr>
          <a:lstStyle/>
          <a:p>
            <a:r>
              <a:rPr lang="en-US" dirty="0"/>
              <a:t>Drought is another important consequences of climate change, especially in arid and semi arid regions.</a:t>
            </a:r>
          </a:p>
          <a:p>
            <a:r>
              <a:rPr lang="en-US" dirty="0"/>
              <a:t>Increasing drought causes decline in microbial functions and impairs ecosystem sustainability.</a:t>
            </a:r>
          </a:p>
          <a:p>
            <a:r>
              <a:rPr lang="en-US" dirty="0"/>
              <a:t>Dry soil decreases proportion of water filled pore spaces (WFPS) that affects growth and movement soil anaerobic microbes.  </a:t>
            </a:r>
          </a:p>
        </p:txBody>
      </p:sp>
    </p:spTree>
    <p:extLst>
      <p:ext uri="{BB962C8B-B14F-4D97-AF65-F5344CB8AC3E}">
        <p14:creationId xmlns:p14="http://schemas.microsoft.com/office/powerpoint/2010/main" val="168788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3A8D6EE-1EAD-4712-A53A-51D8C7FD96BF}"/>
              </a:ext>
            </a:extLst>
          </p:cNvPr>
          <p:cNvSpPr>
            <a:spLocks noGrp="1"/>
          </p:cNvSpPr>
          <p:nvPr>
            <p:ph type="title"/>
          </p:nvPr>
        </p:nvSpPr>
        <p:spPr>
          <a:xfrm>
            <a:off x="838200" y="365125"/>
            <a:ext cx="10515600" cy="1325563"/>
          </a:xfrm>
        </p:spPr>
        <p:txBody>
          <a:bodyPr>
            <a:normAutofit/>
          </a:bodyPr>
          <a:lstStyle/>
          <a:p>
            <a:r>
              <a:rPr lang="en-US"/>
              <a:t>Introduction</a:t>
            </a:r>
          </a:p>
        </p:txBody>
      </p:sp>
      <p:sp>
        <p:nvSpPr>
          <p:cNvPr id="23" name="Arc 2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D1CD468-014A-4A77-870C-6CE7E1C59BFC}"/>
              </a:ext>
            </a:extLst>
          </p:cNvPr>
          <p:cNvSpPr>
            <a:spLocks noGrp="1"/>
          </p:cNvSpPr>
          <p:nvPr>
            <p:ph idx="1"/>
          </p:nvPr>
        </p:nvSpPr>
        <p:spPr>
          <a:xfrm>
            <a:off x="838200" y="1825625"/>
            <a:ext cx="10515600" cy="4351338"/>
          </a:xfrm>
        </p:spPr>
        <p:txBody>
          <a:bodyPr>
            <a:normAutofit/>
          </a:bodyPr>
          <a:lstStyle/>
          <a:p>
            <a:r>
              <a:rPr lang="en-US" sz="2600" dirty="0">
                <a:effectLst/>
                <a:ea typeface="Calibri" panose="020F0502020204030204" pitchFamily="34" charset="0"/>
                <a:cs typeface="Mangal" panose="02040503050203030202" pitchFamily="18" charset="0"/>
              </a:rPr>
              <a:t>The soil microbial response will be different when more than </a:t>
            </a:r>
            <a:r>
              <a:rPr lang="en-US" sz="2600" dirty="0">
                <a:ea typeface="Calibri" panose="020F0502020204030204" pitchFamily="34" charset="0"/>
                <a:cs typeface="Mangal" panose="02040503050203030202" pitchFamily="18" charset="0"/>
              </a:rPr>
              <a:t>one climate change factors interact. </a:t>
            </a:r>
            <a:r>
              <a:rPr lang="en-US" sz="2600" dirty="0">
                <a:effectLst/>
                <a:ea typeface="Calibri" panose="020F0502020204030204" pitchFamily="34" charset="0"/>
                <a:cs typeface="Mangal" panose="02040503050203030202" pitchFamily="18" charset="0"/>
              </a:rPr>
              <a:t>Warming mainly affects the community structure, while precipitation affects the alpha diversity, and the interaction between warming and precipitation affects both diversity and structure (Olivera et al., 2019). </a:t>
            </a:r>
          </a:p>
          <a:p>
            <a:r>
              <a:rPr lang="en-US" sz="2600" dirty="0">
                <a:ea typeface="Calibri" panose="020F0502020204030204" pitchFamily="34" charset="0"/>
                <a:cs typeface="Mangal" panose="02040503050203030202" pitchFamily="18" charset="0"/>
              </a:rPr>
              <a:t>I</a:t>
            </a:r>
            <a:r>
              <a:rPr lang="en-US" sz="2600" dirty="0">
                <a:effectLst/>
                <a:ea typeface="Calibri" panose="020F0502020204030204" pitchFamily="34" charset="0"/>
                <a:cs typeface="Mangal" panose="02040503050203030202" pitchFamily="18" charset="0"/>
              </a:rPr>
              <a:t>n normal precipitation years, the warming treatment significantly increased microbial population size by 40–150%, however, during drought - 50–80% reduction in the microbial population size when compared with the control</a:t>
            </a:r>
            <a:r>
              <a:rPr lang="en-US" sz="2600" dirty="0">
                <a:ea typeface="Calibri" panose="020F0502020204030204" pitchFamily="34" charset="0"/>
                <a:cs typeface="Mangal" panose="02040503050203030202" pitchFamily="18" charset="0"/>
              </a:rPr>
              <a:t> </a:t>
            </a:r>
            <a:r>
              <a:rPr lang="en-US" sz="2600" dirty="0">
                <a:effectLst/>
                <a:ea typeface="Calibri" panose="020F0502020204030204" pitchFamily="34" charset="0"/>
                <a:cs typeface="Mangal" panose="02040503050203030202" pitchFamily="18" charset="0"/>
              </a:rPr>
              <a:t>(Sheik et al., 2011)</a:t>
            </a:r>
          </a:p>
          <a:p>
            <a:r>
              <a:rPr lang="en-US" sz="2600" dirty="0"/>
              <a:t>Crop residue conserve soil moisture and regulates soil temperature , thus helps to mitigate effects of climate change to some extent.</a:t>
            </a:r>
          </a:p>
        </p:txBody>
      </p:sp>
    </p:spTree>
    <p:extLst>
      <p:ext uri="{BB962C8B-B14F-4D97-AF65-F5344CB8AC3E}">
        <p14:creationId xmlns:p14="http://schemas.microsoft.com/office/powerpoint/2010/main" val="2481324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369B6EB-69DF-4B1B-9396-4E70B41DB210}"/>
              </a:ext>
            </a:extLst>
          </p:cNvPr>
          <p:cNvSpPr>
            <a:spLocks noGrp="1"/>
          </p:cNvSpPr>
          <p:nvPr>
            <p:ph type="title"/>
          </p:nvPr>
        </p:nvSpPr>
        <p:spPr>
          <a:xfrm>
            <a:off x="838200" y="365125"/>
            <a:ext cx="10515600" cy="1325563"/>
          </a:xfrm>
        </p:spPr>
        <p:txBody>
          <a:bodyPr>
            <a:normAutofit/>
          </a:bodyPr>
          <a:lstStyle/>
          <a:p>
            <a:r>
              <a:rPr lang="en-US" dirty="0"/>
              <a:t>Introduction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0B2E09F-FF04-4031-91CE-9869D57B93A6}"/>
              </a:ext>
            </a:extLst>
          </p:cNvPr>
          <p:cNvSpPr>
            <a:spLocks noGrp="1"/>
          </p:cNvSpPr>
          <p:nvPr>
            <p:ph idx="1"/>
          </p:nvPr>
        </p:nvSpPr>
        <p:spPr>
          <a:xfrm>
            <a:off x="838200" y="1825625"/>
            <a:ext cx="10515600" cy="4351338"/>
          </a:xfrm>
        </p:spPr>
        <p:txBody>
          <a:bodyPr>
            <a:normAutofit/>
          </a:bodyPr>
          <a:lstStyle/>
          <a:p>
            <a:r>
              <a:rPr lang="en-US" dirty="0"/>
              <a:t>Assimilation rate is the function of Rubisco enzyme. Warming impairs efficacy and activation of rubisco complex by</a:t>
            </a:r>
          </a:p>
          <a:p>
            <a:pPr lvl="1"/>
            <a:r>
              <a:rPr lang="en-US" dirty="0"/>
              <a:t> increasing activation energy for Rubisco carboxylation. </a:t>
            </a:r>
          </a:p>
          <a:p>
            <a:pPr lvl="1"/>
            <a:r>
              <a:rPr lang="en-US" dirty="0"/>
              <a:t>warming increases oxygen solubility relative to CO2 resulting into increased photorespiration and decreased net assimilation.</a:t>
            </a:r>
          </a:p>
          <a:p>
            <a:r>
              <a:rPr lang="en-US" dirty="0"/>
              <a:t> Increased air temperature lowers RH (increase VPD) and increases transpiration rate. It induces closing of stomata, thus decreases stomatal conductance.</a:t>
            </a:r>
          </a:p>
          <a:p>
            <a:r>
              <a:rPr lang="en-US" dirty="0"/>
              <a:t>However, plant response vary depending on crop species and water availability. </a:t>
            </a:r>
          </a:p>
        </p:txBody>
      </p:sp>
    </p:spTree>
    <p:extLst>
      <p:ext uri="{BB962C8B-B14F-4D97-AF65-F5344CB8AC3E}">
        <p14:creationId xmlns:p14="http://schemas.microsoft.com/office/powerpoint/2010/main" val="1228952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7DFA36E08E5D4479A2E42BEEFD651F6" ma:contentTypeVersion="7" ma:contentTypeDescription="Create a new document." ma:contentTypeScope="" ma:versionID="22d1cff643c64b4da7de8388523769c3">
  <xsd:schema xmlns:xsd="http://www.w3.org/2001/XMLSchema" xmlns:xs="http://www.w3.org/2001/XMLSchema" xmlns:p="http://schemas.microsoft.com/office/2006/metadata/properties" xmlns:ns3="0dea2d5c-4523-4a76-bddf-3b49d9938e4d" xmlns:ns4="4d5c6f8f-3dfe-40a1-9cb8-13ddfcda9be9" targetNamespace="http://schemas.microsoft.com/office/2006/metadata/properties" ma:root="true" ma:fieldsID="9caf0cea6cec255f5ba644ab1df9a1f5" ns3:_="" ns4:_="">
    <xsd:import namespace="0dea2d5c-4523-4a76-bddf-3b49d9938e4d"/>
    <xsd:import namespace="4d5c6f8f-3dfe-40a1-9cb8-13ddfcda9be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ea2d5c-4523-4a76-bddf-3b49d9938e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d5c6f8f-3dfe-40a1-9cb8-13ddfcda9be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F51033-BB4D-4FFC-B826-3D3A45D9CE35}">
  <ds:schemaRefs>
    <ds:schemaRef ds:uri="http://schemas.microsoft.com/office/2006/documentManagement/types"/>
    <ds:schemaRef ds:uri="http://schemas.microsoft.com/office/2006/metadata/properties"/>
    <ds:schemaRef ds:uri="http://purl.org/dc/terms/"/>
    <ds:schemaRef ds:uri="4d5c6f8f-3dfe-40a1-9cb8-13ddfcda9be9"/>
    <ds:schemaRef ds:uri="http://www.w3.org/XML/1998/namespace"/>
    <ds:schemaRef ds:uri="http://purl.org/dc/dcmitype/"/>
    <ds:schemaRef ds:uri="http://purl.org/dc/elements/1.1/"/>
    <ds:schemaRef ds:uri="http://schemas.microsoft.com/office/infopath/2007/PartnerControls"/>
    <ds:schemaRef ds:uri="http://schemas.openxmlformats.org/package/2006/metadata/core-properties"/>
    <ds:schemaRef ds:uri="0dea2d5c-4523-4a76-bddf-3b49d9938e4d"/>
  </ds:schemaRefs>
</ds:datastoreItem>
</file>

<file path=customXml/itemProps2.xml><?xml version="1.0" encoding="utf-8"?>
<ds:datastoreItem xmlns:ds="http://schemas.openxmlformats.org/officeDocument/2006/customXml" ds:itemID="{C67710B8-9904-4491-99C1-73653D4C37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ea2d5c-4523-4a76-bddf-3b49d9938e4d"/>
    <ds:schemaRef ds:uri="4d5c6f8f-3dfe-40a1-9cb8-13ddfcda9b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A8D6BC4-45C7-4B3E-AA45-24900EA8E6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23049</TotalTime>
  <Words>1432</Words>
  <Application>Microsoft Macintosh PowerPoint</Application>
  <PresentationFormat>Widescreen</PresentationFormat>
  <Paragraphs>128</Paragraphs>
  <Slides>31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-apple-system</vt:lpstr>
      <vt:lpstr>Arial</vt:lpstr>
      <vt:lpstr>Calibri</vt:lpstr>
      <vt:lpstr>Calibri Light</vt:lpstr>
      <vt:lpstr>Cambria Math</vt:lpstr>
      <vt:lpstr>Symbol</vt:lpstr>
      <vt:lpstr>Times New Roman</vt:lpstr>
      <vt:lpstr>Office Theme</vt:lpstr>
      <vt:lpstr>Effects of elevated soil temperature, irrigation, and residue application on soil microbial community structure, soil respiration, and cotton physiology in the semi-arid region.</vt:lpstr>
      <vt:lpstr>Introduction</vt:lpstr>
      <vt:lpstr>Introduction</vt:lpstr>
      <vt:lpstr>PowerPoint Presentation</vt:lpstr>
      <vt:lpstr>Introduction</vt:lpstr>
      <vt:lpstr>Introduction</vt:lpstr>
      <vt:lpstr>Introduction</vt:lpstr>
      <vt:lpstr>Introduction</vt:lpstr>
      <vt:lpstr>Introduction</vt:lpstr>
      <vt:lpstr>Objectives</vt:lpstr>
      <vt:lpstr>Research Questions</vt:lpstr>
      <vt:lpstr>Hypothesis</vt:lpstr>
      <vt:lpstr>Hypothesis</vt:lpstr>
      <vt:lpstr>Methods</vt:lpstr>
      <vt:lpstr>Soil characteristics</vt:lpstr>
      <vt:lpstr>Experimental Design</vt:lpstr>
      <vt:lpstr>Warming setup</vt:lpstr>
      <vt:lpstr>Temperature and moisture measurement</vt:lpstr>
      <vt:lpstr>Temperature and moisture measurement</vt:lpstr>
      <vt:lpstr>Photosynthesis measurement</vt:lpstr>
      <vt:lpstr>Intrinsic Water Use Efficiency 〖(WUE〗_i)</vt:lpstr>
      <vt:lpstr>Soil Respiration measurement</vt:lpstr>
      <vt:lpstr>Yield attributes</vt:lpstr>
      <vt:lpstr>Soil Sample Collection and Laboratory Analysis</vt:lpstr>
      <vt:lpstr>Preliminary results</vt:lpstr>
      <vt:lpstr>Photosynthesis</vt:lpstr>
      <vt:lpstr>Transpiration</vt:lpstr>
      <vt:lpstr>Stomatal conductance</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SOIL MICROBIAL RESPONSE TO EXPERIMENTAL WARMING IN SEMI-ARID FARMLAND</dc:title>
  <dc:creator>Devkota, Pawan</dc:creator>
  <cp:lastModifiedBy>Devkota, Pawan</cp:lastModifiedBy>
  <cp:revision>36</cp:revision>
  <dcterms:created xsi:type="dcterms:W3CDTF">2020-10-26T21:57:25Z</dcterms:created>
  <dcterms:modified xsi:type="dcterms:W3CDTF">2021-10-17T22:42:50Z</dcterms:modified>
</cp:coreProperties>
</file>