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59"/>
  </p:notesMasterIdLst>
  <p:sldIdLst>
    <p:sldId id="256" r:id="rId2"/>
    <p:sldId id="278" r:id="rId3"/>
    <p:sldId id="280" r:id="rId4"/>
    <p:sldId id="281" r:id="rId5"/>
    <p:sldId id="279" r:id="rId6"/>
    <p:sldId id="282" r:id="rId7"/>
    <p:sldId id="283" r:id="rId8"/>
    <p:sldId id="284" r:id="rId9"/>
    <p:sldId id="287" r:id="rId10"/>
    <p:sldId id="272" r:id="rId11"/>
    <p:sldId id="285" r:id="rId12"/>
    <p:sldId id="286" r:id="rId13"/>
    <p:sldId id="258" r:id="rId14"/>
    <p:sldId id="261" r:id="rId15"/>
    <p:sldId id="267" r:id="rId16"/>
    <p:sldId id="269" r:id="rId17"/>
    <p:sldId id="270" r:id="rId18"/>
    <p:sldId id="289" r:id="rId19"/>
    <p:sldId id="426" r:id="rId20"/>
    <p:sldId id="290" r:id="rId21"/>
    <p:sldId id="275" r:id="rId22"/>
    <p:sldId id="276" r:id="rId23"/>
    <p:sldId id="293" r:id="rId24"/>
    <p:sldId id="296" r:id="rId25"/>
    <p:sldId id="298" r:id="rId26"/>
    <p:sldId id="300" r:id="rId27"/>
    <p:sldId id="301" r:id="rId28"/>
    <p:sldId id="306" r:id="rId29"/>
    <p:sldId id="427" r:id="rId30"/>
    <p:sldId id="307" r:id="rId31"/>
    <p:sldId id="308" r:id="rId32"/>
    <p:sldId id="309" r:id="rId33"/>
    <p:sldId id="312" r:id="rId34"/>
    <p:sldId id="314" r:id="rId35"/>
    <p:sldId id="315" r:id="rId36"/>
    <p:sldId id="428" r:id="rId37"/>
    <p:sldId id="317" r:id="rId38"/>
    <p:sldId id="319" r:id="rId39"/>
    <p:sldId id="429" r:id="rId40"/>
    <p:sldId id="322" r:id="rId41"/>
    <p:sldId id="330" r:id="rId42"/>
    <p:sldId id="332" r:id="rId43"/>
    <p:sldId id="333" r:id="rId44"/>
    <p:sldId id="336" r:id="rId45"/>
    <p:sldId id="430" r:id="rId46"/>
    <p:sldId id="350" r:id="rId47"/>
    <p:sldId id="352" r:id="rId48"/>
    <p:sldId id="359" r:id="rId49"/>
    <p:sldId id="365" r:id="rId50"/>
    <p:sldId id="366" r:id="rId51"/>
    <p:sldId id="374" r:id="rId52"/>
    <p:sldId id="375" r:id="rId53"/>
    <p:sldId id="377" r:id="rId54"/>
    <p:sldId id="378" r:id="rId55"/>
    <p:sldId id="431" r:id="rId56"/>
    <p:sldId id="382" r:id="rId57"/>
    <p:sldId id="384" r:id="rId5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16" autoAdjust="0"/>
  </p:normalViewPr>
  <p:slideViewPr>
    <p:cSldViewPr>
      <p:cViewPr varScale="1">
        <p:scale>
          <a:sx n="86" d="100"/>
          <a:sy n="86" d="100"/>
        </p:scale>
        <p:origin x="12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0CC0B3F-8603-4259-B571-E95E1AFE11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0DB282F-73F5-409E-B0CD-64514DBC5BE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ECB81489-97FD-4C22-AEF2-B2A18FCF1FDF}" type="datetimeFigureOut">
              <a:rPr lang="en-US" altLang="en-US"/>
              <a:pPr>
                <a:defRPr/>
              </a:pPr>
              <a:t>10/23/2019</a:t>
            </a:fld>
            <a:endParaRPr lang="en-US" alt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A27661A5-384D-4834-965A-EC806A8EB99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8F3F8F6F-BAC7-475E-A1E0-76064A0D03F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EC97DA3E-72CC-48B0-988B-5720E7E832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3EAABC14-A774-4148-BF2B-E4B10AF238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4D1342F-7937-4C0F-823B-1056A38035D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2A715A2-B5CF-4818-8148-596F10BA7D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3DD3587-85E2-46B2-98BD-B7B9BDBDD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456C877-F868-412F-BFF4-F265CABC6E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27BA176-1736-4CD5-A5C1-BECF3AD90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244D33E-76BD-46D9-A5F3-B933F4C4EF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0981417-E445-4D7D-A870-4F814D7DD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97D79CB-7078-4906-BC73-13CDF3A3C5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50182DA-28A9-403B-B4A8-8EF1638C6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1342F-7937-4C0F-823B-1056A38035DE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45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50E9C30-7E93-4C07-88C3-10A9F2A357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07471C7-F4ED-460D-93F1-5CC0BF990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A734E8F-AFDC-48E2-B44C-98E7DAC288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10B7C2A-766C-44A4-B8A0-65B116E90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3802283-7191-47F6-80CC-71D1CB4AF4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385F825-4369-4EBF-A724-B224A6EF4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32D90E8-C920-4E17-A934-0103D6A133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9F3FE13-B3BC-4EA5-AA62-A12330450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2E91C65-9A16-4426-8608-4199D386AD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F802158-C9F3-4A14-8019-B44107EF9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AD26E0A-2BB3-48B2-BD23-45D43DB659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6668DC2-C289-44A3-A2D4-740761A4F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E45EBC5-DFA6-41F1-807D-82AF546FB0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8FA8349-DD97-4501-BAC6-448DA89B2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ADE59F1-1A76-4187-9D4C-324BC715D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1A29B2D-A300-4E41-B6CF-F462E9E85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43668F5-C950-4264-A604-DAE6328DCF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49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05DDB74-6AD2-4905-905B-22B5F24651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60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05DDB74-6AD2-4905-905B-22B5F24651B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293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5DDB74-6AD2-4905-905B-22B5F24651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072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5DDB74-6AD2-4905-905B-22B5F24651B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577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05DDB74-6AD2-4905-905B-22B5F24651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916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3551-4AEE-4D64-80DF-2C3ECE0A65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491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0197-11A3-4403-985B-7699D237473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110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1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(C) Prof. Paul S. Wang, Kent State Univ., Pravin </a:t>
            </a:r>
            <a:r>
              <a:rPr lang="en-US" dirty="0" err="1"/>
              <a:t>Pawar</a:t>
            </a:r>
            <a:r>
              <a:rPr lang="en-US" dirty="0"/>
              <a:t> - SUNY Korea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89652"/>
            <a:r>
              <a:rPr lang="en-US" sz="882" spc="137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882" spc="124" smtClean="0">
                <a:solidFill>
                  <a:srgbClr val="000072"/>
                </a:solidFill>
                <a:latin typeface="Arial"/>
                <a:cs typeface="Arial"/>
              </a:rPr>
              <a:pPr marL="89652"/>
              <a:t>‹#›</a:t>
            </a:fld>
            <a:endParaRPr sz="88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4591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Prof. Paul S. Wang, Kent State Univ., Pravin Pawar - SUNY Korea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89652"/>
            <a:r>
              <a:rPr lang="en-US" sz="882" spc="137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882" spc="124" smtClean="0">
                <a:solidFill>
                  <a:srgbClr val="000072"/>
                </a:solidFill>
                <a:latin typeface="Arial"/>
                <a:cs typeface="Arial"/>
              </a:rPr>
              <a:pPr marL="89652"/>
              <a:t>‹#›</a:t>
            </a:fld>
            <a:endParaRPr sz="88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04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93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C3BAC18-FBF0-4636-BBEF-5C6145D9A5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65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78D5BBB-64D1-4436-A617-99811400D77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4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F6EABDF-EEC5-46AC-A29E-19124ECB847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80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E102-93A2-4150-AE2B-117FE57CD5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11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2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DAA1-F1AC-4DBA-97BC-108807FC5BF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95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E97F995-9EF2-4142-A523-64B1F3104E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47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5DDB74-6AD2-4905-905B-22B5F24651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77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ooberry.com/indexdot/css/propindex/all.htm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d.com/user/413163374/Grace-Bautista-Ursu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4/CenterStyle.html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att_class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view-source:https://ppawar.github.io/Fall2019/CSE102-F19/programs/exc04/TwoCol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4/FloatLayout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class_display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4/NavPanel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4/Border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4/Elastic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4/Circle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4/TextOverflow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4/Buttons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4/Inset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4/TextShadow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Fall2019/CSE102-F19/programs/exc04/BorderImg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Fall2019/CSE102-F19/programs/exc04/Bgclip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A98C3AF-EBD4-47B1-AE02-3C7743FBAC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76400" y="1066800"/>
            <a:ext cx="6600451" cy="2262781"/>
          </a:xfrm>
        </p:spPr>
        <p:txBody>
          <a:bodyPr/>
          <a:lstStyle/>
          <a:p>
            <a:pPr eaLnBrk="1" hangingPunct="1"/>
            <a:r>
              <a:rPr lang="en-US" altLang="en-US" sz="4600" dirty="0"/>
              <a:t>Chapter 4: Introduction to CSS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600A262-EB14-47B1-B917-1C5A50E5B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32806-E582-4228-A99F-0D5DBA3F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F1CDE-799A-4AB0-97B0-CEC9BCA9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668F5-C950-4264-A604-DAE6328DCFA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B03A5F2-2982-4FE6-BC6F-F5537237C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555165"/>
            <a:ext cx="6589199" cy="128089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CSS Terminology and Syntax: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EB9EE68-2041-46FD-B4FD-45C8147F46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7400" y="2895600"/>
            <a:ext cx="6589199" cy="457200"/>
          </a:xfrm>
          <a:solidFill>
            <a:srgbClr val="FFFF0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n-US" alt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color:red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;}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7AA99783-209E-4239-B7FD-55E3E0977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400" y="1676400"/>
            <a:ext cx="6589199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Correct syntax: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selector {</a:t>
            </a:r>
            <a:r>
              <a:rPr lang="en-US" altLang="en-US" sz="2400" dirty="0" err="1">
                <a:cs typeface="Arial" panose="020B0604020202020204" pitchFamily="34" charset="0"/>
              </a:rPr>
              <a:t>property:value</a:t>
            </a:r>
            <a:r>
              <a:rPr lang="en-US" altLang="en-US" sz="2400" dirty="0">
                <a:cs typeface="Arial" panose="020B0604020202020204" pitchFamily="34" charset="0"/>
              </a:rPr>
              <a:t>;}</a:t>
            </a:r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5E766AB0-6533-4728-8DF6-2FD4DB136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9800" y="32004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F07AB075-3A59-4B81-9D0F-449669534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400" y="4343400"/>
            <a:ext cx="1143000" cy="40640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Selector</a:t>
            </a:r>
          </a:p>
        </p:txBody>
      </p:sp>
      <p:sp>
        <p:nvSpPr>
          <p:cNvPr id="48135" name="Line 7">
            <a:extLst>
              <a:ext uri="{FF2B5EF4-FFF2-40B4-BE49-F238E27FC236}">
                <a16:creationId xmlns:a16="http://schemas.microsoft.com/office/drawing/2014/main" id="{9CD95320-4877-4B7A-B648-212F78006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000" y="32004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6" name="Line 8">
            <a:extLst>
              <a:ext uri="{FF2B5EF4-FFF2-40B4-BE49-F238E27FC236}">
                <a16:creationId xmlns:a16="http://schemas.microsoft.com/office/drawing/2014/main" id="{0ED24883-8F51-42A4-9C16-027C0AEE1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7600" y="32004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7" name="Text Box 9">
            <a:extLst>
              <a:ext uri="{FF2B5EF4-FFF2-40B4-BE49-F238E27FC236}">
                <a16:creationId xmlns:a16="http://schemas.microsoft.com/office/drawing/2014/main" id="{CC9C80C1-5E22-40FF-AD26-FA69C8290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400" y="4343400"/>
            <a:ext cx="1828800" cy="376238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48138" name="Text Box 10">
            <a:extLst>
              <a:ext uri="{FF2B5EF4-FFF2-40B4-BE49-F238E27FC236}">
                <a16:creationId xmlns:a16="http://schemas.microsoft.com/office/drawing/2014/main" id="{9C2E8D16-C269-4AC7-A71E-0A4F35E02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400" y="4343400"/>
            <a:ext cx="990600" cy="376238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Value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2BD19-ADA6-47CB-84EF-E9AC8323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903A6-0455-4FA7-83D2-265749A0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nimBg="1"/>
      <p:bldP spid="48137" grpId="0" animBg="1"/>
      <p:bldP spid="481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CE69D84-F8B3-4C3A-B766-1FB243805F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0" y="457200"/>
            <a:ext cx="6858000" cy="11430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Some Examples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E9A35A9-1A57-4D2C-8F48-FDB88C581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" y="1943098"/>
            <a:ext cx="7924800" cy="186690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cs typeface="Arial" panose="020B0604020202020204" pitchFamily="34" charset="0"/>
              </a:rPr>
              <a:t>Background Picture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body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background-image:url</a:t>
            </a:r>
            <a:r>
              <a:rPr lang="en-US" altLang="en-US" sz="1600" b="1" dirty="0">
                <a:latin typeface="Courier New" panose="02070309020205020404" pitchFamily="49" charset="0"/>
              </a:rPr>
              <a:t>('picture.gif');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background-repeat:repeat-x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background-color:red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6370A21-42C6-4D73-AA5D-410A9CEA9541}"/>
              </a:ext>
            </a:extLst>
          </p:cNvPr>
          <p:cNvSpPr txBox="1">
            <a:spLocks noChangeArrowheads="1"/>
          </p:cNvSpPr>
          <p:nvPr/>
        </p:nvSpPr>
        <p:spPr>
          <a:xfrm>
            <a:off x="589280" y="4267201"/>
            <a:ext cx="7945120" cy="18669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Paragraph Properties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p 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color:red</a:t>
            </a:r>
            <a:r>
              <a:rPr lang="en-US" altLang="en-US" b="1" dirty="0"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font-style:italic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</a:rPr>
              <a:t>text-align:center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DCAEF-6A65-478D-8F39-D8F0421F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A2BE6-596D-4114-8DAF-8C747A21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CECA46B-A880-4927-8A1A-D3FDA6DBE6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8229600" cy="914400"/>
          </a:xfrm>
        </p:spPr>
        <p:txBody>
          <a:bodyPr/>
          <a:lstStyle/>
          <a:p>
            <a:pPr algn="ctr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CSS Text Properties:</a:t>
            </a:r>
          </a:p>
        </p:txBody>
      </p:sp>
      <p:sp>
        <p:nvSpPr>
          <p:cNvPr id="15363" name="TextBox 3">
            <a:extLst>
              <a:ext uri="{FF2B5EF4-FFF2-40B4-BE49-F238E27FC236}">
                <a16:creationId xmlns:a16="http://schemas.microsoft.com/office/drawing/2014/main" id="{99E5CDBB-0CF4-4695-97E4-F62FD0EC3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98550"/>
            <a:ext cx="8001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The following properties can be specified for any element that contains text, such as &lt;h1&gt; thru &lt;h6&gt;, &lt;p&gt;, &lt;</a:t>
            </a:r>
            <a:r>
              <a:rPr lang="en-US" altLang="en-US" sz="2400" dirty="0" err="1">
                <a:cs typeface="Arial" panose="020B0604020202020204" pitchFamily="34" charset="0"/>
              </a:rPr>
              <a:t>ol</a:t>
            </a:r>
            <a:r>
              <a:rPr lang="en-US" altLang="en-US" sz="2400" dirty="0">
                <a:cs typeface="Arial" panose="020B0604020202020204" pitchFamily="34" charset="0"/>
              </a:rPr>
              <a:t>&gt;, &lt;ul&gt;, and &lt;a&gt;:</a:t>
            </a:r>
          </a:p>
        </p:txBody>
      </p:sp>
      <p:sp>
        <p:nvSpPr>
          <p:cNvPr id="15364" name="TextBox 4">
            <a:extLst>
              <a:ext uri="{FF2B5EF4-FFF2-40B4-BE49-F238E27FC236}">
                <a16:creationId xmlns:a16="http://schemas.microsoft.com/office/drawing/2014/main" id="{8A050A13-769E-4DCA-915A-A41F8EF08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362200"/>
            <a:ext cx="79248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cs typeface="Arial" panose="020B0604020202020204" pitchFamily="34" charset="0"/>
              </a:rPr>
              <a:t>Property</a:t>
            </a:r>
            <a:r>
              <a:rPr lang="en-US" altLang="en-US" sz="2400" dirty="0">
                <a:cs typeface="Arial" panose="020B0604020202020204" pitchFamily="34" charset="0"/>
              </a:rPr>
              <a:t>		</a:t>
            </a:r>
            <a:r>
              <a:rPr lang="en-US" altLang="en-US" sz="2400" u="sng" dirty="0">
                <a:cs typeface="Arial" panose="020B0604020202020204" pitchFamily="34" charset="0"/>
              </a:rPr>
              <a:t>Some Possible Values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9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text-align:      		center, left, right, justify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text-decoration:	underline, line-through, blink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color:			blue, green, yellow, red, white, etc.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font-family:		Arial, Verdana, "Times New Roman"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font-size:		large, 120%, 20px (pixels) 	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font-weight:		bold, normal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font-style:		italic, normal</a:t>
            </a:r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0FADE038-0DF5-4087-AEA6-0B3956B79C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886200"/>
            <a:ext cx="1295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734B6-2383-4B77-8E26-D382956B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97844-057F-4F30-BDDE-9C969A7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234533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848891"/>
            <a:r>
              <a:rPr sz="2603" spc="415" dirty="0">
                <a:solidFill>
                  <a:schemeClr val="tx1"/>
                </a:solidFill>
                <a:latin typeface="Arial"/>
                <a:cs typeface="Arial"/>
              </a:rPr>
              <a:t>HTML</a:t>
            </a:r>
            <a:r>
              <a:rPr sz="2603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spc="772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2603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spc="18" dirty="0">
                <a:solidFill>
                  <a:schemeClr val="tx1"/>
                </a:solidFill>
                <a:latin typeface="Arial"/>
                <a:cs typeface="Arial"/>
              </a:rPr>
              <a:t>CSS</a:t>
            </a:r>
            <a:r>
              <a:rPr sz="2603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spc="772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2603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spc="340" dirty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sz="2603" spc="-49" dirty="0">
                <a:solidFill>
                  <a:schemeClr val="tx1"/>
                </a:solidFill>
                <a:latin typeface="Arial"/>
                <a:cs typeface="Arial"/>
              </a:rPr>
              <a:t>ebpage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13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88385" y="2969785"/>
            <a:ext cx="143433" cy="95621"/>
          </a:xfrm>
          <a:custGeom>
            <a:avLst/>
            <a:gdLst/>
            <a:ahLst/>
            <a:cxnLst/>
            <a:rect l="l" t="t" r="r" b="b"/>
            <a:pathLst>
              <a:path w="162557" h="108371">
                <a:moveTo>
                  <a:pt x="121918" y="0"/>
                </a:moveTo>
                <a:lnTo>
                  <a:pt x="0" y="54185"/>
                </a:lnTo>
                <a:lnTo>
                  <a:pt x="121918" y="108371"/>
                </a:lnTo>
                <a:lnTo>
                  <a:pt x="162557" y="54185"/>
                </a:lnTo>
                <a:lnTo>
                  <a:pt x="121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8385" y="2969785"/>
            <a:ext cx="143433" cy="95621"/>
          </a:xfrm>
          <a:custGeom>
            <a:avLst/>
            <a:gdLst/>
            <a:ahLst/>
            <a:cxnLst/>
            <a:rect l="l" t="t" r="r" b="b"/>
            <a:pathLst>
              <a:path w="162557" h="108371">
                <a:moveTo>
                  <a:pt x="121918" y="0"/>
                </a:moveTo>
                <a:lnTo>
                  <a:pt x="0" y="54185"/>
                </a:lnTo>
                <a:lnTo>
                  <a:pt x="121918" y="108371"/>
                </a:lnTo>
                <a:lnTo>
                  <a:pt x="162557" y="54185"/>
                </a:lnTo>
                <a:lnTo>
                  <a:pt x="121918" y="0"/>
                </a:lnTo>
                <a:close/>
              </a:path>
            </a:pathLst>
          </a:custGeom>
          <a:ln w="67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8385" y="3686950"/>
            <a:ext cx="143433" cy="95621"/>
          </a:xfrm>
          <a:custGeom>
            <a:avLst/>
            <a:gdLst/>
            <a:ahLst/>
            <a:cxnLst/>
            <a:rect l="l" t="t" r="r" b="b"/>
            <a:pathLst>
              <a:path w="162557" h="108371">
                <a:moveTo>
                  <a:pt x="121918" y="0"/>
                </a:moveTo>
                <a:lnTo>
                  <a:pt x="0" y="54185"/>
                </a:lnTo>
                <a:lnTo>
                  <a:pt x="121918" y="108371"/>
                </a:lnTo>
                <a:lnTo>
                  <a:pt x="162557" y="54185"/>
                </a:lnTo>
                <a:lnTo>
                  <a:pt x="121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88385" y="3686950"/>
            <a:ext cx="143433" cy="95621"/>
          </a:xfrm>
          <a:custGeom>
            <a:avLst/>
            <a:gdLst/>
            <a:ahLst/>
            <a:cxnLst/>
            <a:rect l="l" t="t" r="r" b="b"/>
            <a:pathLst>
              <a:path w="162557" h="108371">
                <a:moveTo>
                  <a:pt x="121918" y="0"/>
                </a:moveTo>
                <a:lnTo>
                  <a:pt x="0" y="54185"/>
                </a:lnTo>
                <a:lnTo>
                  <a:pt x="121918" y="108371"/>
                </a:lnTo>
                <a:lnTo>
                  <a:pt x="162557" y="54185"/>
                </a:lnTo>
                <a:lnTo>
                  <a:pt x="121918" y="0"/>
                </a:lnTo>
                <a:close/>
              </a:path>
            </a:pathLst>
          </a:custGeom>
          <a:ln w="67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77670" y="2838303"/>
            <a:ext cx="1173761" cy="358582"/>
          </a:xfrm>
          <a:custGeom>
            <a:avLst/>
            <a:gdLst/>
            <a:ahLst/>
            <a:cxnLst/>
            <a:rect l="l" t="t" r="r" b="b"/>
            <a:pathLst>
              <a:path w="1330263" h="406393">
                <a:moveTo>
                  <a:pt x="0" y="406393"/>
                </a:moveTo>
                <a:lnTo>
                  <a:pt x="1330263" y="406393"/>
                </a:lnTo>
                <a:lnTo>
                  <a:pt x="1330263" y="0"/>
                </a:lnTo>
                <a:lnTo>
                  <a:pt x="0" y="0"/>
                </a:lnTo>
                <a:lnTo>
                  <a:pt x="0" y="40639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77670" y="3555469"/>
            <a:ext cx="1173761" cy="358582"/>
          </a:xfrm>
          <a:custGeom>
            <a:avLst/>
            <a:gdLst/>
            <a:ahLst/>
            <a:cxnLst/>
            <a:rect l="l" t="t" r="r" b="b"/>
            <a:pathLst>
              <a:path w="1330263" h="406393">
                <a:moveTo>
                  <a:pt x="0" y="406393"/>
                </a:moveTo>
                <a:lnTo>
                  <a:pt x="1330263" y="406393"/>
                </a:lnTo>
                <a:lnTo>
                  <a:pt x="1330263" y="0"/>
                </a:lnTo>
                <a:lnTo>
                  <a:pt x="0" y="0"/>
                </a:lnTo>
                <a:lnTo>
                  <a:pt x="0" y="406393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9482" y="2718776"/>
            <a:ext cx="2091731" cy="1255039"/>
          </a:xfrm>
          <a:custGeom>
            <a:avLst/>
            <a:gdLst/>
            <a:ahLst/>
            <a:cxnLst/>
            <a:rect l="l" t="t" r="r" b="b"/>
            <a:pathLst>
              <a:path w="2370629" h="1422377">
                <a:moveTo>
                  <a:pt x="94825" y="0"/>
                </a:moveTo>
                <a:lnTo>
                  <a:pt x="53336" y="9534"/>
                </a:lnTo>
                <a:lnTo>
                  <a:pt x="21126" y="35153"/>
                </a:lnTo>
                <a:lnTo>
                  <a:pt x="2672" y="72378"/>
                </a:lnTo>
                <a:lnTo>
                  <a:pt x="0" y="1327552"/>
                </a:lnTo>
                <a:lnTo>
                  <a:pt x="1114" y="1342136"/>
                </a:lnTo>
                <a:lnTo>
                  <a:pt x="16508" y="1381030"/>
                </a:lnTo>
                <a:lnTo>
                  <a:pt x="46493" y="1409152"/>
                </a:lnTo>
                <a:lnTo>
                  <a:pt x="86591" y="1422025"/>
                </a:lnTo>
                <a:lnTo>
                  <a:pt x="2275804" y="1422377"/>
                </a:lnTo>
                <a:lnTo>
                  <a:pt x="2290387" y="1421262"/>
                </a:lnTo>
                <a:lnTo>
                  <a:pt x="2329279" y="1405869"/>
                </a:lnTo>
                <a:lnTo>
                  <a:pt x="2357403" y="1375884"/>
                </a:lnTo>
                <a:lnTo>
                  <a:pt x="2370276" y="1335785"/>
                </a:lnTo>
                <a:lnTo>
                  <a:pt x="2370629" y="94825"/>
                </a:lnTo>
                <a:lnTo>
                  <a:pt x="2369514" y="80240"/>
                </a:lnTo>
                <a:lnTo>
                  <a:pt x="2354119" y="41347"/>
                </a:lnTo>
                <a:lnTo>
                  <a:pt x="2324134" y="13225"/>
                </a:lnTo>
                <a:lnTo>
                  <a:pt x="2284036" y="352"/>
                </a:lnTo>
                <a:lnTo>
                  <a:pt x="94825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89482" y="2718776"/>
            <a:ext cx="2091731" cy="1255039"/>
          </a:xfrm>
          <a:custGeom>
            <a:avLst/>
            <a:gdLst/>
            <a:ahLst/>
            <a:cxnLst/>
            <a:rect l="l" t="t" r="r" b="b"/>
            <a:pathLst>
              <a:path w="2370629" h="1422377">
                <a:moveTo>
                  <a:pt x="94825" y="0"/>
                </a:moveTo>
                <a:lnTo>
                  <a:pt x="80240" y="1114"/>
                </a:lnTo>
                <a:lnTo>
                  <a:pt x="66356" y="4348"/>
                </a:lnTo>
                <a:lnTo>
                  <a:pt x="30555" y="25103"/>
                </a:lnTo>
                <a:lnTo>
                  <a:pt x="7018" y="58956"/>
                </a:lnTo>
                <a:lnTo>
                  <a:pt x="0" y="1327552"/>
                </a:lnTo>
                <a:lnTo>
                  <a:pt x="1114" y="1342136"/>
                </a:lnTo>
                <a:lnTo>
                  <a:pt x="16508" y="1381030"/>
                </a:lnTo>
                <a:lnTo>
                  <a:pt x="46493" y="1409152"/>
                </a:lnTo>
                <a:lnTo>
                  <a:pt x="86591" y="1422025"/>
                </a:lnTo>
                <a:lnTo>
                  <a:pt x="2275804" y="1422377"/>
                </a:lnTo>
                <a:lnTo>
                  <a:pt x="2290387" y="1421262"/>
                </a:lnTo>
                <a:lnTo>
                  <a:pt x="2329279" y="1405869"/>
                </a:lnTo>
                <a:lnTo>
                  <a:pt x="2357403" y="1375884"/>
                </a:lnTo>
                <a:lnTo>
                  <a:pt x="2370276" y="1335785"/>
                </a:lnTo>
                <a:lnTo>
                  <a:pt x="2370629" y="94825"/>
                </a:lnTo>
                <a:lnTo>
                  <a:pt x="2369514" y="80240"/>
                </a:lnTo>
                <a:lnTo>
                  <a:pt x="2354119" y="41347"/>
                </a:lnTo>
                <a:lnTo>
                  <a:pt x="2324134" y="13225"/>
                </a:lnTo>
                <a:lnTo>
                  <a:pt x="2284036" y="352"/>
                </a:lnTo>
                <a:lnTo>
                  <a:pt x="94825" y="0"/>
                </a:lnTo>
                <a:close/>
              </a:path>
            </a:pathLst>
          </a:custGeom>
          <a:ln w="67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31760" y="1874007"/>
            <a:ext cx="6880412" cy="8516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75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101" dirty="0">
                <a:latin typeface="Arial"/>
                <a:cs typeface="Arial"/>
              </a:rPr>
              <a:t>ebpage</a:t>
            </a:r>
            <a:r>
              <a:rPr sz="1809" spc="75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consists</a:t>
            </a:r>
            <a:r>
              <a:rPr sz="1809" spc="79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71" dirty="0">
                <a:latin typeface="Arial"/>
                <a:cs typeface="Arial"/>
              </a:rPr>
              <a:t> </a:t>
            </a:r>
            <a:r>
              <a:rPr sz="1809" spc="150" dirty="0">
                <a:latin typeface="Arial"/>
                <a:cs typeface="Arial"/>
              </a:rPr>
              <a:t>t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101" dirty="0">
                <a:latin typeface="Arial"/>
                <a:cs typeface="Arial"/>
              </a:rPr>
              <a:t>o</a:t>
            </a:r>
            <a:r>
              <a:rPr sz="1809" spc="71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basic</a:t>
            </a:r>
            <a:r>
              <a:rPr sz="1809" spc="75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parts: </a:t>
            </a:r>
            <a:r>
              <a:rPr sz="1809" spc="-207" dirty="0">
                <a:latin typeface="Arial"/>
                <a:cs typeface="Arial"/>
              </a:rPr>
              <a:t> </a:t>
            </a:r>
            <a:r>
              <a:rPr sz="1809" spc="93" dirty="0">
                <a:latin typeface="Arial"/>
                <a:cs typeface="Arial"/>
              </a:rPr>
              <a:t>HTML5</a:t>
            </a:r>
            <a:r>
              <a:rPr sz="1809" spc="75" dirty="0">
                <a:latin typeface="Arial"/>
                <a:cs typeface="Arial"/>
              </a:rPr>
              <a:t> </a:t>
            </a:r>
            <a:r>
              <a:rPr sz="1809" spc="-93" dirty="0">
                <a:latin typeface="Arial"/>
                <a:cs typeface="Arial"/>
              </a:rPr>
              <a:t>c</a:t>
            </a:r>
            <a:r>
              <a:rPr sz="1809" spc="-53" dirty="0">
                <a:latin typeface="Arial"/>
                <a:cs typeface="Arial"/>
              </a:rPr>
              <a:t>o</a:t>
            </a:r>
            <a:r>
              <a:rPr sz="1809" spc="-101" dirty="0">
                <a:latin typeface="Arial"/>
                <a:cs typeface="Arial"/>
              </a:rPr>
              <a:t>de</a:t>
            </a:r>
            <a:r>
              <a:rPr sz="1809" spc="75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75" dirty="0">
                <a:latin typeface="Arial"/>
                <a:cs typeface="Arial"/>
              </a:rPr>
              <a:t> </a:t>
            </a:r>
            <a:r>
              <a:rPr sz="1809" spc="-137" dirty="0">
                <a:latin typeface="Arial"/>
                <a:cs typeface="Arial"/>
              </a:rPr>
              <a:t>CSS</a:t>
            </a:r>
            <a:r>
              <a:rPr sz="1809" spc="75" dirty="0">
                <a:latin typeface="Arial"/>
                <a:cs typeface="Arial"/>
              </a:rPr>
              <a:t> </a:t>
            </a:r>
            <a:r>
              <a:rPr sz="1809" spc="-93" dirty="0">
                <a:latin typeface="Arial"/>
                <a:cs typeface="Arial"/>
              </a:rPr>
              <a:t>c</a:t>
            </a:r>
            <a:r>
              <a:rPr sz="1809" spc="-53" dirty="0">
                <a:latin typeface="Arial"/>
                <a:cs typeface="Arial"/>
              </a:rPr>
              <a:t>o</a:t>
            </a:r>
            <a:r>
              <a:rPr sz="1809" spc="-71" dirty="0">
                <a:latin typeface="Arial"/>
                <a:cs typeface="Arial"/>
              </a:rPr>
              <a:t>de.</a:t>
            </a:r>
            <a:endParaRPr sz="1809">
              <a:latin typeface="Arial"/>
              <a:cs typeface="Arial"/>
            </a:endParaRPr>
          </a:p>
          <a:p>
            <a:pPr>
              <a:lnSpc>
                <a:spcPts val="882"/>
              </a:lnSpc>
            </a:pPr>
            <a:endParaRPr sz="882"/>
          </a:p>
          <a:p>
            <a:pPr>
              <a:lnSpc>
                <a:spcPts val="1235"/>
              </a:lnSpc>
              <a:spcBef>
                <a:spcPts val="40"/>
              </a:spcBef>
            </a:pPr>
            <a:endParaRPr sz="1235"/>
          </a:p>
          <a:p>
            <a:pPr marL="1417059"/>
            <a:r>
              <a:rPr sz="1853" b="1" spc="13" dirty="0">
                <a:latin typeface="Times New Roman"/>
                <a:cs typeface="Times New Roman"/>
              </a:rPr>
              <a:t>A</a:t>
            </a:r>
            <a:r>
              <a:rPr sz="1853" b="1" spc="4" dirty="0">
                <a:latin typeface="Times New Roman"/>
                <a:cs typeface="Times New Roman"/>
              </a:rPr>
              <a:t> </a:t>
            </a:r>
            <a:r>
              <a:rPr sz="1853" b="1" spc="9" dirty="0">
                <a:latin typeface="Times New Roman"/>
                <a:cs typeface="Times New Roman"/>
              </a:rPr>
              <a:t>Webpage</a:t>
            </a:r>
            <a:endParaRPr sz="185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6385" y="3163265"/>
            <a:ext cx="1169894" cy="2297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>
              <a:lnSpc>
                <a:spcPts val="1805"/>
              </a:lnSpc>
            </a:pPr>
            <a:r>
              <a:rPr sz="1677" b="1" spc="-13" dirty="0">
                <a:latin typeface="Courier New"/>
                <a:cs typeface="Courier New"/>
              </a:rPr>
              <a:t>HTML</a:t>
            </a:r>
            <a:r>
              <a:rPr sz="1677" b="1" spc="-4" dirty="0">
                <a:latin typeface="Courier New"/>
                <a:cs typeface="Courier New"/>
              </a:rPr>
              <a:t> </a:t>
            </a:r>
            <a:r>
              <a:rPr sz="1677" b="1" spc="-13" dirty="0">
                <a:latin typeface="Courier New"/>
                <a:cs typeface="Courier New"/>
              </a:rPr>
              <a:t>File</a:t>
            </a:r>
            <a:endParaRPr sz="1677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26228" y="2864446"/>
            <a:ext cx="1042707" cy="591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ts val="1910"/>
              </a:lnSpc>
            </a:pPr>
            <a:r>
              <a:rPr sz="1677" b="1" spc="-13" dirty="0">
                <a:latin typeface="Courier New"/>
                <a:cs typeface="Courier New"/>
              </a:rPr>
              <a:t>CSS</a:t>
            </a:r>
            <a:r>
              <a:rPr sz="1677" b="1" spc="-4" dirty="0">
                <a:latin typeface="Courier New"/>
                <a:cs typeface="Courier New"/>
              </a:rPr>
              <a:t> </a:t>
            </a:r>
            <a:r>
              <a:rPr sz="1677" b="1" spc="-13" dirty="0">
                <a:latin typeface="Courier New"/>
                <a:cs typeface="Courier New"/>
              </a:rPr>
              <a:t>File</a:t>
            </a:r>
            <a:endParaRPr sz="1677">
              <a:latin typeface="Courier New"/>
              <a:cs typeface="Courier New"/>
            </a:endParaRPr>
          </a:p>
          <a:p>
            <a:pPr marL="79566" algn="ctr">
              <a:lnSpc>
                <a:spcPts val="2744"/>
              </a:lnSpc>
            </a:pPr>
            <a:r>
              <a:rPr sz="2691" b="1" spc="13" dirty="0">
                <a:latin typeface="Courier New"/>
                <a:cs typeface="Courier New"/>
              </a:rPr>
              <a:t>...</a:t>
            </a:r>
            <a:endParaRPr sz="2691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26228" y="3581611"/>
            <a:ext cx="1042707" cy="2297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>
              <a:lnSpc>
                <a:spcPts val="1805"/>
              </a:lnSpc>
            </a:pPr>
            <a:r>
              <a:rPr sz="1677" b="1" spc="-13" dirty="0">
                <a:latin typeface="Courier New"/>
                <a:cs typeface="Courier New"/>
              </a:rPr>
              <a:t>CSS</a:t>
            </a:r>
            <a:r>
              <a:rPr sz="1677" b="1" spc="-4" dirty="0">
                <a:latin typeface="Courier New"/>
                <a:cs typeface="Courier New"/>
              </a:rPr>
              <a:t> </a:t>
            </a:r>
            <a:r>
              <a:rPr sz="1677" b="1" spc="-13" dirty="0">
                <a:latin typeface="Courier New"/>
                <a:cs typeface="Courier New"/>
              </a:rPr>
              <a:t>File</a:t>
            </a:r>
            <a:endParaRPr sz="1677">
              <a:latin typeface="Courier New"/>
              <a:cs typeface="Courier New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F727B3-5ED4-4111-A98A-A1E632DCB8FC}"/>
              </a:ext>
            </a:extLst>
          </p:cNvPr>
          <p:cNvCxnSpPr>
            <a:cxnSpLocks/>
          </p:cNvCxnSpPr>
          <p:nvPr/>
        </p:nvCxnSpPr>
        <p:spPr>
          <a:xfrm>
            <a:off x="4741978" y="3017520"/>
            <a:ext cx="73569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E9F8DA-4850-4D31-A6B0-A7CED5A82887}"/>
              </a:ext>
            </a:extLst>
          </p:cNvPr>
          <p:cNvCxnSpPr>
            <a:cxnSpLocks/>
          </p:cNvCxnSpPr>
          <p:nvPr/>
        </p:nvCxnSpPr>
        <p:spPr>
          <a:xfrm>
            <a:off x="4741978" y="3733800"/>
            <a:ext cx="73569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1F99507-8BEC-402B-9FB8-3861033D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6992" y="818564"/>
            <a:ext cx="6585137" cy="5156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620" indent="-231974"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4" dirty="0">
                <a:latin typeface="Arial"/>
                <a:cs typeface="Arial"/>
              </a:rPr>
              <a:t>Listings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7" dirty="0">
                <a:latin typeface="Arial"/>
                <a:cs typeface="Arial"/>
              </a:rPr>
              <a:t>CSS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pro</a:t>
            </a:r>
            <a:r>
              <a:rPr sz="1809" spc="53" dirty="0">
                <a:latin typeface="Arial"/>
                <a:cs typeface="Arial"/>
              </a:rPr>
              <a:t>p</a:t>
            </a:r>
            <a:r>
              <a:rPr sz="1809" spc="-31" dirty="0">
                <a:latin typeface="Arial"/>
                <a:cs typeface="Arial"/>
              </a:rPr>
              <a:t>erties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are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5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sz="1809" spc="-49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</a:t>
            </a:r>
            <a:r>
              <a:rPr sz="1809" spc="-18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ailable</a:t>
            </a:r>
            <a:r>
              <a:rPr sz="1809" spc="11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53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</a:t>
            </a:r>
            <a:r>
              <a:rPr sz="1809" spc="106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1809" spc="106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</a:t>
            </a:r>
            <a:r>
              <a:rPr sz="1809" spc="-71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eb.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  <a:p>
            <a:pPr marL="242620" marR="151848" indent="-231974" algn="just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22" dirty="0">
                <a:latin typeface="Arial"/>
                <a:cs typeface="Arial"/>
              </a:rPr>
              <a:t>Ma</a:t>
            </a:r>
            <a:r>
              <a:rPr sz="1809" spc="-35" dirty="0">
                <a:latin typeface="Arial"/>
                <a:cs typeface="Arial"/>
              </a:rPr>
              <a:t>n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pro</a:t>
            </a:r>
            <a:r>
              <a:rPr sz="1809" spc="53" dirty="0">
                <a:latin typeface="Arial"/>
                <a:cs typeface="Arial"/>
              </a:rPr>
              <a:t>p</a:t>
            </a:r>
            <a:r>
              <a:rPr sz="1809" spc="-31" dirty="0">
                <a:latin typeface="Arial"/>
                <a:cs typeface="Arial"/>
              </a:rPr>
              <a:t>erties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41" dirty="0">
                <a:latin typeface="Arial"/>
                <a:cs typeface="Arial"/>
              </a:rPr>
              <a:t>ass</a:t>
            </a:r>
            <a:r>
              <a:rPr sz="1809" spc="-106" dirty="0">
                <a:latin typeface="Arial"/>
                <a:cs typeface="Arial"/>
              </a:rPr>
              <a:t>o</a:t>
            </a:r>
            <a:r>
              <a:rPr sz="1809" spc="-18" dirty="0">
                <a:latin typeface="Arial"/>
                <a:cs typeface="Arial"/>
              </a:rPr>
              <a:t>ciated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79" dirty="0">
                <a:latin typeface="Arial"/>
                <a:cs typeface="Arial"/>
              </a:rPr>
              <a:t>with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all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194" dirty="0">
                <a:latin typeface="Arial"/>
                <a:cs typeface="Arial"/>
              </a:rPr>
              <a:t>t</a:t>
            </a:r>
            <a:r>
              <a:rPr sz="1809" spc="-194" dirty="0">
                <a:latin typeface="Arial"/>
                <a:cs typeface="Arial"/>
              </a:rPr>
              <a:t>s</a:t>
            </a:r>
            <a:r>
              <a:rPr sz="1809" spc="-106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when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appropriate. </a:t>
            </a:r>
            <a:r>
              <a:rPr sz="1809" spc="-185" dirty="0">
                <a:latin typeface="Arial"/>
                <a:cs typeface="Arial"/>
              </a:rPr>
              <a:t> </a:t>
            </a:r>
            <a:r>
              <a:rPr sz="1809" spc="-106" dirty="0">
                <a:latin typeface="Arial"/>
                <a:cs typeface="Arial"/>
              </a:rPr>
              <a:t>Some,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7" dirty="0">
                <a:latin typeface="Arial"/>
                <a:cs typeface="Arial"/>
              </a:rPr>
              <a:t>su</a:t>
            </a:r>
            <a:r>
              <a:rPr sz="1809" spc="-141" dirty="0">
                <a:latin typeface="Arial"/>
                <a:cs typeface="Arial"/>
              </a:rPr>
              <a:t>c</a:t>
            </a:r>
            <a:r>
              <a:rPr sz="1809" dirty="0">
                <a:latin typeface="Arial"/>
                <a:cs typeface="Arial"/>
              </a:rPr>
              <a:t>h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46" dirty="0">
                <a:latin typeface="Arial"/>
                <a:cs typeface="Arial"/>
              </a:rPr>
              <a:t>as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text-alig</a:t>
            </a:r>
            <a:r>
              <a:rPr sz="1809" spc="-137" dirty="0">
                <a:latin typeface="Courier New"/>
                <a:cs typeface="Courier New"/>
              </a:rPr>
              <a:t>n</a:t>
            </a:r>
            <a:r>
              <a:rPr sz="1809" dirty="0">
                <a:latin typeface="Arial"/>
                <a:cs typeface="Arial"/>
              </a:rPr>
              <a:t>,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apply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onl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31" dirty="0">
                <a:latin typeface="Arial"/>
                <a:cs typeface="Arial"/>
              </a:rPr>
              <a:t> bl</a:t>
            </a:r>
            <a:r>
              <a:rPr sz="1809" spc="53" dirty="0">
                <a:latin typeface="Arial"/>
                <a:cs typeface="Arial"/>
              </a:rPr>
              <a:t>o</a:t>
            </a:r>
            <a:r>
              <a:rPr sz="1809" spc="-154" dirty="0">
                <a:latin typeface="Arial"/>
                <a:cs typeface="Arial"/>
              </a:rPr>
              <a:t>c</a:t>
            </a:r>
            <a:r>
              <a:rPr sz="1809" spc="53" dirty="0">
                <a:latin typeface="Arial"/>
                <a:cs typeface="Arial"/>
              </a:rPr>
              <a:t>k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ts.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Others,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97" dirty="0">
                <a:latin typeface="Arial"/>
                <a:cs typeface="Arial"/>
              </a:rPr>
              <a:t>su</a:t>
            </a:r>
            <a:r>
              <a:rPr sz="1809" spc="-141" dirty="0">
                <a:latin typeface="Arial"/>
                <a:cs typeface="Arial"/>
              </a:rPr>
              <a:t>c</a:t>
            </a:r>
            <a:r>
              <a:rPr sz="1809" dirty="0">
                <a:latin typeface="Arial"/>
                <a:cs typeface="Arial"/>
              </a:rPr>
              <a:t>h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46" dirty="0">
                <a:latin typeface="Arial"/>
                <a:cs typeface="Arial"/>
              </a:rPr>
              <a:t>as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vertical-align</a:t>
            </a:r>
            <a:r>
              <a:rPr sz="1809" spc="-132" dirty="0">
                <a:latin typeface="Arial"/>
                <a:cs typeface="Arial"/>
              </a:rPr>
              <a:t>,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apply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o</a:t>
            </a:r>
            <a:r>
              <a:rPr sz="1809" spc="-57" dirty="0">
                <a:latin typeface="Arial"/>
                <a:cs typeface="Arial"/>
              </a:rPr>
              <a:t>n</a:t>
            </a:r>
            <a:r>
              <a:rPr sz="1809" spc="75" dirty="0">
                <a:latin typeface="Arial"/>
                <a:cs typeface="Arial"/>
              </a:rPr>
              <a:t>ly</a:t>
            </a:r>
            <a:r>
              <a:rPr sz="1809" spc="57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inline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  <a:p>
            <a:pPr marL="242620" marR="268395" indent="-231974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few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57" dirty="0">
                <a:latin typeface="Arial"/>
                <a:cs typeface="Arial"/>
              </a:rPr>
              <a:t>yles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apply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only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3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p</a:t>
            </a:r>
            <a:r>
              <a:rPr sz="1809" spc="-35" dirty="0">
                <a:latin typeface="Arial"/>
                <a:cs typeface="Arial"/>
              </a:rPr>
              <a:t>ecific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ts.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F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example,</a:t>
            </a:r>
            <a:r>
              <a:rPr sz="1809" spc="-2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list-style-type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only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53" dirty="0">
                <a:latin typeface="Arial"/>
                <a:cs typeface="Arial"/>
              </a:rPr>
              <a:t>list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8" dirty="0">
                <a:latin typeface="Arial"/>
                <a:cs typeface="Arial"/>
              </a:rPr>
              <a:t>items. </a:t>
            </a:r>
            <a:r>
              <a:rPr sz="1809" spc="-190" dirty="0">
                <a:latin typeface="Arial"/>
                <a:cs typeface="Arial"/>
              </a:rPr>
              <a:t> </a:t>
            </a:r>
            <a:r>
              <a:rPr sz="1809" spc="-137" dirty="0">
                <a:latin typeface="Arial"/>
                <a:cs typeface="Arial"/>
              </a:rPr>
              <a:t>CSS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d</a:t>
            </a:r>
            <a:r>
              <a:rPr sz="1809" spc="-4" dirty="0">
                <a:latin typeface="Arial"/>
                <a:cs typeface="Arial"/>
              </a:rPr>
              <a:t>o</a:t>
            </a:r>
            <a:r>
              <a:rPr sz="1809" spc="-57" dirty="0">
                <a:latin typeface="Arial"/>
                <a:cs typeface="Arial"/>
              </a:rPr>
              <a:t>cume</a:t>
            </a:r>
            <a:r>
              <a:rPr sz="1809" spc="-101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 </a:t>
            </a:r>
            <a:r>
              <a:rPr sz="1809" spc="35" dirty="0">
                <a:latin typeface="Arial"/>
                <a:cs typeface="Arial"/>
              </a:rPr>
              <a:t>applicabili</a:t>
            </a:r>
            <a:r>
              <a:rPr sz="1809" spc="-18" dirty="0">
                <a:latin typeface="Arial"/>
                <a:cs typeface="Arial"/>
              </a:rPr>
              <a:t>t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41" dirty="0">
                <a:latin typeface="Arial"/>
                <a:cs typeface="Arial"/>
              </a:rPr>
              <a:t>ea</a:t>
            </a:r>
            <a:r>
              <a:rPr sz="1809" spc="-180" dirty="0">
                <a:latin typeface="Arial"/>
                <a:cs typeface="Arial"/>
              </a:rPr>
              <a:t>c</a:t>
            </a:r>
            <a:r>
              <a:rPr sz="1809" dirty="0">
                <a:latin typeface="Arial"/>
                <a:cs typeface="Arial"/>
              </a:rPr>
              <a:t>h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4" dirty="0">
                <a:latin typeface="Arial"/>
                <a:cs typeface="Arial"/>
              </a:rPr>
              <a:t>t</a:t>
            </a:r>
            <a:r>
              <a:rPr sz="1809" spc="75" dirty="0">
                <a:latin typeface="Arial"/>
                <a:cs typeface="Arial"/>
              </a:rPr>
              <a:t>yl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pro</a:t>
            </a:r>
            <a:r>
              <a:rPr sz="1809" spc="53" dirty="0">
                <a:latin typeface="Arial"/>
                <a:cs typeface="Arial"/>
              </a:rPr>
              <a:t>p</a:t>
            </a:r>
            <a:r>
              <a:rPr sz="1809" spc="40" dirty="0">
                <a:latin typeface="Arial"/>
                <a:cs typeface="Arial"/>
              </a:rPr>
              <a:t>er</a:t>
            </a:r>
            <a:r>
              <a:rPr sz="1809" spc="-26" dirty="0">
                <a:latin typeface="Arial"/>
                <a:cs typeface="Arial"/>
              </a:rPr>
              <a:t>t</a:t>
            </a:r>
            <a:r>
              <a:rPr sz="1809" spc="-101" dirty="0">
                <a:latin typeface="Arial"/>
                <a:cs typeface="Arial"/>
              </a:rPr>
              <a:t>y</a:t>
            </a:r>
            <a:r>
              <a:rPr sz="1809" dirty="0">
                <a:latin typeface="Arial"/>
                <a:cs typeface="Arial"/>
              </a:rPr>
              <a:t>.</a:t>
            </a: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  <a:p>
            <a:pPr marL="242620" marR="72842" indent="-231974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26" dirty="0">
                <a:latin typeface="Arial"/>
                <a:cs typeface="Arial"/>
              </a:rPr>
              <a:t>Br</a:t>
            </a:r>
            <a:r>
              <a:rPr sz="1809" spc="-26" dirty="0">
                <a:latin typeface="Arial"/>
                <a:cs typeface="Arial"/>
              </a:rPr>
              <a:t>o</a:t>
            </a:r>
            <a:r>
              <a:rPr sz="1809" spc="-97" dirty="0">
                <a:latin typeface="Arial"/>
                <a:cs typeface="Arial"/>
              </a:rPr>
              <a:t>wsers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pr</a:t>
            </a:r>
            <a:r>
              <a:rPr sz="1809" spc="-53" dirty="0">
                <a:latin typeface="Arial"/>
                <a:cs typeface="Arial"/>
              </a:rPr>
              <a:t>o</a:t>
            </a:r>
            <a:r>
              <a:rPr sz="1809" spc="-9" dirty="0">
                <a:latin typeface="Arial"/>
                <a:cs typeface="Arial"/>
              </a:rPr>
              <a:t>vide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default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prese</a:t>
            </a:r>
            <a:r>
              <a:rPr sz="1809" spc="-137" dirty="0">
                <a:latin typeface="Arial"/>
                <a:cs typeface="Arial"/>
              </a:rPr>
              <a:t>n</a:t>
            </a:r>
            <a:r>
              <a:rPr sz="1809" spc="49" dirty="0">
                <a:latin typeface="Arial"/>
                <a:cs typeface="Arial"/>
              </a:rPr>
              <a:t>tation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57" dirty="0">
                <a:latin typeface="Arial"/>
                <a:cs typeface="Arial"/>
              </a:rPr>
              <a:t>yles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all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53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ts.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spc="62" dirty="0">
                <a:latin typeface="Arial"/>
                <a:cs typeface="Arial"/>
              </a:rPr>
              <a:t>By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41" dirty="0">
                <a:latin typeface="Arial"/>
                <a:cs typeface="Arial"/>
              </a:rPr>
              <a:t>ass</a:t>
            </a:r>
            <a:r>
              <a:rPr sz="1809" spc="-106" dirty="0">
                <a:latin typeface="Arial"/>
                <a:cs typeface="Arial"/>
              </a:rPr>
              <a:t>o</a:t>
            </a:r>
            <a:r>
              <a:rPr sz="1809" spc="13" dirty="0">
                <a:latin typeface="Arial"/>
                <a:cs typeface="Arial"/>
              </a:rPr>
              <a:t>ciating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y</a:t>
            </a:r>
            <a:r>
              <a:rPr sz="1809" spc="-53" dirty="0">
                <a:latin typeface="Arial"/>
                <a:cs typeface="Arial"/>
              </a:rPr>
              <a:t>o</a:t>
            </a:r>
            <a:r>
              <a:rPr sz="1809" spc="-57" dirty="0">
                <a:latin typeface="Arial"/>
                <a:cs typeface="Arial"/>
              </a:rPr>
              <a:t>u</a:t>
            </a:r>
            <a:r>
              <a:rPr sz="1809" spc="106" dirty="0">
                <a:latin typeface="Arial"/>
                <a:cs typeface="Arial"/>
              </a:rPr>
              <a:t>r </a:t>
            </a:r>
            <a:r>
              <a:rPr sz="1809" spc="-154" dirty="0">
                <a:latin typeface="Arial"/>
                <a:cs typeface="Arial"/>
              </a:rPr>
              <a:t>o</a:t>
            </a:r>
            <a:r>
              <a:rPr sz="1809" dirty="0">
                <a:latin typeface="Arial"/>
                <a:cs typeface="Arial"/>
              </a:rPr>
              <a:t>wn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4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declarations,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y</a:t>
            </a:r>
            <a:r>
              <a:rPr sz="1809" spc="-53" dirty="0">
                <a:latin typeface="Arial"/>
                <a:cs typeface="Arial"/>
              </a:rPr>
              <a:t>ou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can</a:t>
            </a:r>
            <a:r>
              <a:rPr sz="1809" spc="-57" dirty="0">
                <a:latin typeface="Arial"/>
                <a:cs typeface="Arial"/>
              </a:rPr>
              <a:t> co</a:t>
            </a:r>
            <a:r>
              <a:rPr sz="1809" spc="-124" dirty="0">
                <a:latin typeface="Arial"/>
                <a:cs typeface="Arial"/>
              </a:rPr>
              <a:t>n</a:t>
            </a:r>
            <a:r>
              <a:rPr sz="1809" spc="75" dirty="0">
                <a:latin typeface="Arial"/>
                <a:cs typeface="Arial"/>
              </a:rPr>
              <a:t>trol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97" dirty="0">
                <a:latin typeface="Arial"/>
                <a:cs typeface="Arial"/>
              </a:rPr>
              <a:t>th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prese</a:t>
            </a:r>
            <a:r>
              <a:rPr sz="1809" spc="-141" dirty="0">
                <a:latin typeface="Arial"/>
                <a:cs typeface="Arial"/>
              </a:rPr>
              <a:t>n</a:t>
            </a:r>
            <a:r>
              <a:rPr sz="1809" spc="49" dirty="0">
                <a:latin typeface="Arial"/>
                <a:cs typeface="Arial"/>
              </a:rPr>
              <a:t>tation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4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e</a:t>
            </a:r>
            <a:r>
              <a:rPr sz="1809" spc="-154" dirty="0">
                <a:latin typeface="Arial"/>
                <a:cs typeface="Arial"/>
              </a:rPr>
              <a:t>n</a:t>
            </a:r>
            <a:r>
              <a:rPr sz="1809" spc="49" dirty="0">
                <a:latin typeface="Arial"/>
                <a:cs typeface="Arial"/>
              </a:rPr>
              <a:t>tire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page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h</a:t>
            </a:r>
            <a:r>
              <a:rPr sz="1809" spc="-106" dirty="0">
                <a:latin typeface="Arial"/>
                <a:cs typeface="Arial"/>
              </a:rPr>
              <a:t>o</a:t>
            </a:r>
            <a:r>
              <a:rPr sz="1809" dirty="0">
                <a:latin typeface="Arial"/>
                <a:cs typeface="Arial"/>
              </a:rPr>
              <a:t>w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a</a:t>
            </a:r>
            <a:r>
              <a:rPr sz="1809" spc="-106" dirty="0">
                <a:latin typeface="Arial"/>
                <a:cs typeface="Arial"/>
              </a:rPr>
              <a:t>n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2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50" dirty="0">
                <a:latin typeface="Arial"/>
                <a:cs typeface="Arial"/>
              </a:rPr>
              <a:t>it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8" dirty="0">
                <a:latin typeface="Arial"/>
                <a:cs typeface="Arial"/>
              </a:rPr>
              <a:t>displ</a:t>
            </a:r>
            <a:r>
              <a:rPr sz="1809" spc="-71" dirty="0">
                <a:latin typeface="Arial"/>
                <a:cs typeface="Arial"/>
              </a:rPr>
              <a:t>a</a:t>
            </a:r>
            <a:r>
              <a:rPr sz="1809" dirty="0">
                <a:latin typeface="Arial"/>
                <a:cs typeface="Arial"/>
              </a:rPr>
              <a:t>y</a:t>
            </a:r>
            <a:r>
              <a:rPr sz="1809" spc="-71" dirty="0">
                <a:latin typeface="Arial"/>
                <a:cs typeface="Arial"/>
              </a:rPr>
              <a:t>ed.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 dirty="0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14</a:t>
            </a:fld>
            <a:endParaRPr sz="882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582A0-A317-4749-84B3-D5391388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047424"/>
            <a:r>
              <a:rPr sz="2603" b="1" spc="119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603" b="1" spc="22" dirty="0">
                <a:solidFill>
                  <a:schemeClr val="tx1"/>
                </a:solidFill>
                <a:latin typeface="Arial"/>
                <a:cs typeface="Arial"/>
              </a:rPr>
              <a:t>yle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-44" dirty="0">
                <a:solidFill>
                  <a:schemeClr val="tx1"/>
                </a:solidFill>
                <a:latin typeface="Arial"/>
                <a:cs typeface="Arial"/>
              </a:rPr>
              <a:t>Sheets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15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1981200"/>
            <a:ext cx="6687110" cy="18697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620" indent="-231974"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set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0" dirty="0">
                <a:latin typeface="Arial"/>
                <a:cs typeface="Arial"/>
              </a:rPr>
              <a:t>rules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placed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file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(usually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79" dirty="0">
                <a:latin typeface="Arial"/>
                <a:cs typeface="Arial"/>
              </a:rPr>
              <a:t>with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.css</a:t>
            </a:r>
            <a:endParaRPr sz="1809" dirty="0">
              <a:latin typeface="Courier New"/>
              <a:cs typeface="Courier New"/>
            </a:endParaRPr>
          </a:p>
          <a:p>
            <a:pPr marL="242620">
              <a:spcBef>
                <a:spcPts val="410"/>
              </a:spcBef>
            </a:pPr>
            <a:r>
              <a:rPr sz="1809" spc="4" dirty="0">
                <a:latin typeface="Arial"/>
                <a:cs typeface="Arial"/>
              </a:rPr>
              <a:t>suffix)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spc="-124" dirty="0">
                <a:latin typeface="Arial"/>
                <a:cs typeface="Arial"/>
              </a:rPr>
              <a:t>ecome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sheet.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242620" indent="-231974"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75" dirty="0">
                <a:latin typeface="Arial"/>
                <a:cs typeface="Arial"/>
              </a:rPr>
              <a:t>In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sheet,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comme</a:t>
            </a:r>
            <a:r>
              <a:rPr sz="1809" spc="-110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m</a:t>
            </a:r>
            <a:r>
              <a:rPr sz="1809" spc="-97" dirty="0">
                <a:latin typeface="Arial"/>
                <a:cs typeface="Arial"/>
              </a:rPr>
              <a:t>a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gi</a:t>
            </a:r>
            <a:r>
              <a:rPr sz="1809" spc="-31" dirty="0">
                <a:latin typeface="Arial"/>
                <a:cs typeface="Arial"/>
              </a:rPr>
              <a:t>v</a:t>
            </a:r>
            <a:r>
              <a:rPr sz="1809" spc="-101" dirty="0">
                <a:latin typeface="Arial"/>
                <a:cs typeface="Arial"/>
              </a:rPr>
              <a:t>en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dirty="0">
                <a:latin typeface="Arial"/>
                <a:cs typeface="Arial"/>
              </a:rPr>
              <a:t>e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132" dirty="0">
                <a:latin typeface="Arial"/>
                <a:cs typeface="Arial"/>
              </a:rPr>
              <a:t>een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/*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*/</a:t>
            </a:r>
            <a:r>
              <a:rPr sz="1809" spc="-132" dirty="0">
                <a:latin typeface="Arial"/>
                <a:cs typeface="Arial"/>
              </a:rPr>
              <a:t>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971"/>
              </a:lnSpc>
              <a:spcBef>
                <a:spcPts val="50"/>
              </a:spcBef>
              <a:buClr>
                <a:srgbClr val="000072"/>
              </a:buClr>
              <a:buFont typeface="Arial"/>
              <a:buChar char="•"/>
            </a:pPr>
            <a:endParaRPr sz="971" dirty="0"/>
          </a:p>
          <a:p>
            <a:pPr marL="242620" marR="11206" indent="-231974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4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sheet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m</a:t>
            </a:r>
            <a:r>
              <a:rPr sz="1809" spc="-97" dirty="0">
                <a:latin typeface="Arial"/>
                <a:cs typeface="Arial"/>
              </a:rPr>
              <a:t>a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also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co</a:t>
            </a:r>
            <a:r>
              <a:rPr sz="1809" spc="-119" dirty="0">
                <a:latin typeface="Arial"/>
                <a:cs typeface="Arial"/>
              </a:rPr>
              <a:t>n</a:t>
            </a:r>
            <a:r>
              <a:rPr sz="1809" spc="49" dirty="0">
                <a:latin typeface="Arial"/>
                <a:cs typeface="Arial"/>
              </a:rPr>
              <a:t>tain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i="1" spc="-9" dirty="0">
                <a:latin typeface="Arial"/>
                <a:cs typeface="Arial"/>
              </a:rPr>
              <a:t>at-rules</a:t>
            </a:r>
            <a:r>
              <a:rPr sz="1809" i="1" spc="110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including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other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-13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sheets,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22" dirty="0">
                <a:latin typeface="Arial"/>
                <a:cs typeface="Arial"/>
              </a:rPr>
              <a:t>indicating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spc="-40" dirty="0">
                <a:latin typeface="Arial"/>
                <a:cs typeface="Arial"/>
              </a:rPr>
              <a:t>media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targets,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46" dirty="0">
                <a:latin typeface="Arial"/>
                <a:cs typeface="Arial"/>
              </a:rPr>
              <a:t>so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on.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DD4A9-5B65-4887-99DE-DCA2BBB9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099356"/>
            <a:r>
              <a:rPr sz="2603" b="1" spc="251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84" dirty="0">
                <a:solidFill>
                  <a:schemeClr val="tx1"/>
                </a:solidFill>
                <a:latin typeface="Arial"/>
                <a:cs typeface="Arial"/>
              </a:rPr>
              <a:t>tta</a:t>
            </a:r>
            <a:r>
              <a:rPr sz="2603" b="1" spc="35" dirty="0">
                <a:solidFill>
                  <a:schemeClr val="tx1"/>
                </a:solidFill>
                <a:latin typeface="Arial"/>
                <a:cs typeface="Arial"/>
              </a:rPr>
              <a:t>c</a:t>
            </a:r>
            <a:r>
              <a:rPr sz="2603" b="1" spc="13" dirty="0">
                <a:solidFill>
                  <a:schemeClr val="tx1"/>
                </a:solidFill>
                <a:latin typeface="Arial"/>
                <a:cs typeface="Arial"/>
              </a:rPr>
              <a:t>hing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-18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19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603" b="1" spc="22" dirty="0">
                <a:solidFill>
                  <a:schemeClr val="tx1"/>
                </a:solidFill>
                <a:latin typeface="Arial"/>
                <a:cs typeface="Arial"/>
              </a:rPr>
              <a:t>yle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dirty="0">
                <a:solidFill>
                  <a:schemeClr val="tx1"/>
                </a:solidFill>
                <a:latin typeface="Arial"/>
                <a:cs typeface="Arial"/>
              </a:rPr>
              <a:t>Sheet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89652"/>
            <a:r>
              <a:rPr sz="882" spc="137" dirty="0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882" spc="124" dirty="0">
                <a:solidFill>
                  <a:srgbClr val="000072"/>
                </a:solidFill>
                <a:latin typeface="Arial"/>
                <a:cs typeface="Arial"/>
              </a:rPr>
              <a:pPr marL="89652"/>
              <a:t>16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5038" y="2125328"/>
            <a:ext cx="2064403" cy="2133217"/>
          </a:xfrm>
          <a:custGeom>
            <a:avLst/>
            <a:gdLst/>
            <a:ahLst/>
            <a:cxnLst/>
            <a:rect l="l" t="t" r="r" b="b"/>
            <a:pathLst>
              <a:path w="2339657" h="2417646">
                <a:moveTo>
                  <a:pt x="0" y="2417646"/>
                </a:moveTo>
                <a:lnTo>
                  <a:pt x="2339657" y="2417646"/>
                </a:lnTo>
                <a:lnTo>
                  <a:pt x="2339657" y="0"/>
                </a:lnTo>
                <a:lnTo>
                  <a:pt x="0" y="0"/>
                </a:lnTo>
                <a:lnTo>
                  <a:pt x="0" y="2417646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2830" y="2125328"/>
            <a:ext cx="2821352" cy="1376269"/>
          </a:xfrm>
          <a:custGeom>
            <a:avLst/>
            <a:gdLst/>
            <a:ahLst/>
            <a:cxnLst/>
            <a:rect l="l" t="t" r="r" b="b"/>
            <a:pathLst>
              <a:path w="3197532" h="1559771">
                <a:moveTo>
                  <a:pt x="0" y="1559771"/>
                </a:moveTo>
                <a:lnTo>
                  <a:pt x="3197532" y="1559771"/>
                </a:lnTo>
                <a:lnTo>
                  <a:pt x="3197532" y="0"/>
                </a:lnTo>
                <a:lnTo>
                  <a:pt x="0" y="0"/>
                </a:lnTo>
                <a:lnTo>
                  <a:pt x="0" y="155977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71459" y="2152474"/>
            <a:ext cx="1784537" cy="1677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>
              <a:lnSpc>
                <a:spcPts val="1659"/>
              </a:lnSpc>
            </a:pPr>
            <a:r>
              <a:rPr sz="1412" b="1" spc="13" dirty="0">
                <a:latin typeface="Courier New"/>
                <a:cs typeface="Courier New"/>
              </a:rPr>
              <a:t>&lt;body&gt;</a:t>
            </a:r>
            <a:endParaRPr sz="1412">
              <a:latin typeface="Courier New"/>
              <a:cs typeface="Courier New"/>
            </a:endParaRPr>
          </a:p>
          <a:p>
            <a:pPr marL="355245">
              <a:lnSpc>
                <a:spcPts val="1659"/>
              </a:lnSpc>
              <a:tabLst>
                <a:tab pos="685276" algn="l"/>
                <a:tab pos="1015867" algn="l"/>
              </a:tabLst>
            </a:pPr>
            <a:r>
              <a:rPr sz="1412" b="1" spc="13" dirty="0">
                <a:latin typeface="Courier New"/>
                <a:cs typeface="Courier New"/>
              </a:rPr>
              <a:t>.	.	.</a:t>
            </a:r>
            <a:endParaRPr sz="1412">
              <a:latin typeface="Courier New"/>
              <a:cs typeface="Courier New"/>
            </a:endParaRPr>
          </a:p>
          <a:p>
            <a:pPr>
              <a:lnSpc>
                <a:spcPts val="971"/>
              </a:lnSpc>
              <a:spcBef>
                <a:spcPts val="44"/>
              </a:spcBef>
            </a:pPr>
            <a:endParaRPr sz="971"/>
          </a:p>
          <a:p>
            <a:pPr marL="11206"/>
            <a:r>
              <a:rPr sz="1412" b="1" spc="13" dirty="0">
                <a:latin typeface="Courier New"/>
                <a:cs typeface="Courier New"/>
              </a:rPr>
              <a:t>&lt;h2&gt;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.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.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.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&lt;/h2&gt;</a:t>
            </a:r>
            <a:endParaRPr sz="1412">
              <a:latin typeface="Courier New"/>
              <a:cs typeface="Courier New"/>
            </a:endParaRPr>
          </a:p>
          <a:p>
            <a:pPr>
              <a:lnSpc>
                <a:spcPts val="441"/>
              </a:lnSpc>
              <a:spcBef>
                <a:spcPts val="32"/>
              </a:spcBef>
            </a:pPr>
            <a:endParaRPr sz="441"/>
          </a:p>
          <a:p>
            <a:pPr marL="355245">
              <a:tabLst>
                <a:tab pos="685276" algn="l"/>
                <a:tab pos="1015867" algn="l"/>
              </a:tabLst>
            </a:pPr>
            <a:r>
              <a:rPr sz="1412" b="1" spc="13" dirty="0">
                <a:latin typeface="Courier New"/>
                <a:cs typeface="Courier New"/>
              </a:rPr>
              <a:t>.	.	.</a:t>
            </a:r>
            <a:endParaRPr sz="1412">
              <a:latin typeface="Courier New"/>
              <a:cs typeface="Courier New"/>
            </a:endParaRPr>
          </a:p>
          <a:p>
            <a:pPr>
              <a:lnSpc>
                <a:spcPts val="971"/>
              </a:lnSpc>
              <a:spcBef>
                <a:spcPts val="44"/>
              </a:spcBef>
            </a:pPr>
            <a:endParaRPr sz="971"/>
          </a:p>
          <a:p>
            <a:pPr marL="11206"/>
            <a:r>
              <a:rPr sz="1412" b="1" spc="13" dirty="0">
                <a:latin typeface="Courier New"/>
                <a:cs typeface="Courier New"/>
              </a:rPr>
              <a:t>&lt;h2&gt;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.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.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.</a:t>
            </a:r>
            <a:endParaRPr sz="1412">
              <a:latin typeface="Courier New"/>
              <a:cs typeface="Courier New"/>
            </a:endParaRPr>
          </a:p>
          <a:p>
            <a:pPr>
              <a:lnSpc>
                <a:spcPts val="441"/>
              </a:lnSpc>
              <a:spcBef>
                <a:spcPts val="32"/>
              </a:spcBef>
            </a:pPr>
            <a:endParaRPr sz="441"/>
          </a:p>
          <a:p>
            <a:pPr marL="355245">
              <a:tabLst>
                <a:tab pos="685276" algn="l"/>
                <a:tab pos="1015867" algn="l"/>
              </a:tabLst>
            </a:pPr>
            <a:r>
              <a:rPr sz="1412" b="1" spc="13" dirty="0">
                <a:latin typeface="Courier New"/>
                <a:cs typeface="Courier New"/>
              </a:rPr>
              <a:t>.	.	.</a:t>
            </a:r>
            <a:endParaRPr sz="1412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2576" y="3322303"/>
            <a:ext cx="573181" cy="2325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412" b="1" spc="13" dirty="0">
                <a:latin typeface="Courier New"/>
                <a:cs typeface="Courier New"/>
              </a:rPr>
              <a:t>&lt;/h2&gt;</a:t>
            </a:r>
            <a:endParaRPr sz="1412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1459" y="3941625"/>
            <a:ext cx="793376" cy="2325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412" b="1" spc="13" dirty="0">
                <a:latin typeface="Courier New"/>
                <a:cs typeface="Courier New"/>
              </a:rPr>
              <a:t>&lt;/body&gt;</a:t>
            </a:r>
            <a:endParaRPr sz="1412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6878" y="2702982"/>
            <a:ext cx="1674159" cy="5765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412" b="1" spc="13" dirty="0">
                <a:latin typeface="Courier New"/>
                <a:cs typeface="Courier New"/>
              </a:rPr>
              <a:t>h2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{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font−size:</a:t>
            </a:r>
            <a:endParaRPr sz="1412">
              <a:latin typeface="Courier New"/>
              <a:cs typeface="Courier New"/>
            </a:endParaRPr>
          </a:p>
          <a:p>
            <a:pPr>
              <a:lnSpc>
                <a:spcPts val="971"/>
              </a:lnSpc>
              <a:spcBef>
                <a:spcPts val="44"/>
              </a:spcBef>
            </a:pPr>
            <a:endParaRPr sz="971"/>
          </a:p>
          <a:p>
            <a:pPr marL="11206">
              <a:tabLst>
                <a:tab pos="341237" algn="l"/>
                <a:tab pos="671268" algn="l"/>
              </a:tabLst>
            </a:pPr>
            <a:r>
              <a:rPr sz="1412" b="1" spc="13" dirty="0">
                <a:latin typeface="Courier New"/>
                <a:cs typeface="Courier New"/>
              </a:rPr>
              <a:t>.	.	.</a:t>
            </a:r>
            <a:endParaRPr sz="1412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8502" y="2702982"/>
            <a:ext cx="683559" cy="2325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412" b="1" spc="13" dirty="0">
                <a:latin typeface="Courier New"/>
                <a:cs typeface="Courier New"/>
              </a:rPr>
              <a:t>150%</a:t>
            </a:r>
            <a:r>
              <a:rPr sz="1412" b="1" spc="18" dirty="0">
                <a:latin typeface="Courier New"/>
                <a:cs typeface="Courier New"/>
              </a:rPr>
              <a:t> </a:t>
            </a:r>
            <a:r>
              <a:rPr sz="1412" b="1" spc="13" dirty="0">
                <a:latin typeface="Courier New"/>
                <a:cs typeface="Courier New"/>
              </a:rPr>
              <a:t>}</a:t>
            </a:r>
            <a:endParaRPr sz="1412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6878" y="2290102"/>
            <a:ext cx="793376" cy="2325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>
              <a:tabLst>
                <a:tab pos="341237" algn="l"/>
                <a:tab pos="671268" algn="l"/>
              </a:tabLst>
            </a:pPr>
            <a:r>
              <a:rPr sz="1412" b="1" spc="13" dirty="0">
                <a:latin typeface="Courier New"/>
                <a:cs typeface="Courier New"/>
              </a:rPr>
              <a:t>.	.	.</a:t>
            </a:r>
            <a:endParaRPr sz="1412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0945" y="3535924"/>
            <a:ext cx="1637740" cy="3081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97" b="1" spc="9" dirty="0">
                <a:latin typeface="Courier New"/>
                <a:cs typeface="Courier New"/>
              </a:rPr>
              <a:t>Style</a:t>
            </a:r>
            <a:r>
              <a:rPr sz="1897" b="1" spc="18" dirty="0">
                <a:latin typeface="Courier New"/>
                <a:cs typeface="Courier New"/>
              </a:rPr>
              <a:t> </a:t>
            </a:r>
            <a:r>
              <a:rPr sz="1897" b="1" spc="9" dirty="0">
                <a:latin typeface="Courier New"/>
                <a:cs typeface="Courier New"/>
              </a:rPr>
              <a:t>Sheet</a:t>
            </a:r>
            <a:endParaRPr sz="1897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7900" y="1746774"/>
            <a:ext cx="610160" cy="3081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97" b="1" spc="9" dirty="0">
                <a:latin typeface="Courier New"/>
                <a:cs typeface="Courier New"/>
              </a:rPr>
              <a:t>HTML</a:t>
            </a:r>
            <a:endParaRPr sz="1897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1919" y="1746774"/>
            <a:ext cx="610160" cy="3081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97" b="1" spc="9" dirty="0">
                <a:latin typeface="Courier New"/>
                <a:cs typeface="Courier New"/>
              </a:rPr>
              <a:t>File</a:t>
            </a:r>
            <a:endParaRPr sz="1897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77319" y="3309840"/>
            <a:ext cx="3922978" cy="123864"/>
          </a:xfrm>
          <a:custGeom>
            <a:avLst/>
            <a:gdLst/>
            <a:ahLst/>
            <a:cxnLst/>
            <a:rect l="l" t="t" r="r" b="b"/>
            <a:pathLst>
              <a:path w="4446042" h="140379">
                <a:moveTo>
                  <a:pt x="4446042" y="0"/>
                </a:moveTo>
                <a:lnTo>
                  <a:pt x="256736" y="0"/>
                </a:lnTo>
                <a:lnTo>
                  <a:pt x="20362" y="84242"/>
                </a:lnTo>
                <a:lnTo>
                  <a:pt x="145578" y="88387"/>
                </a:lnTo>
                <a:lnTo>
                  <a:pt x="0" y="140379"/>
                </a:lnTo>
                <a:lnTo>
                  <a:pt x="4446042" y="140379"/>
                </a:lnTo>
                <a:lnTo>
                  <a:pt x="4446042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03851" y="2854750"/>
            <a:ext cx="1126912" cy="455090"/>
          </a:xfrm>
          <a:custGeom>
            <a:avLst/>
            <a:gdLst/>
            <a:ahLst/>
            <a:cxnLst/>
            <a:rect l="l" t="t" r="r" b="b"/>
            <a:pathLst>
              <a:path w="1140819" h="406583">
                <a:moveTo>
                  <a:pt x="1140819" y="0"/>
                </a:moveTo>
                <a:lnTo>
                  <a:pt x="0" y="406583"/>
                </a:lnTo>
              </a:path>
            </a:pathLst>
          </a:custGeom>
          <a:ln w="77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5287" y="3309840"/>
            <a:ext cx="208564" cy="74331"/>
          </a:xfrm>
          <a:custGeom>
            <a:avLst/>
            <a:gdLst/>
            <a:ahLst/>
            <a:cxnLst/>
            <a:rect l="l" t="t" r="r" b="b"/>
            <a:pathLst>
              <a:path w="236373" h="84242">
                <a:moveTo>
                  <a:pt x="236373" y="0"/>
                </a:moveTo>
                <a:lnTo>
                  <a:pt x="236372" y="0"/>
                </a:lnTo>
              </a:path>
              <a:path w="236373" h="84242">
                <a:moveTo>
                  <a:pt x="236372" y="0"/>
                </a:moveTo>
                <a:lnTo>
                  <a:pt x="0" y="84242"/>
                </a:lnTo>
              </a:path>
            </a:pathLst>
          </a:custGeom>
          <a:ln w="77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94752" y="3309840"/>
            <a:ext cx="129369" cy="77989"/>
          </a:xfrm>
          <a:custGeom>
            <a:avLst/>
            <a:gdLst/>
            <a:ahLst/>
            <a:cxnLst/>
            <a:rect l="l" t="t" r="r" b="b"/>
            <a:pathLst>
              <a:path w="146618" h="88387">
                <a:moveTo>
                  <a:pt x="93586" y="0"/>
                </a:moveTo>
                <a:lnTo>
                  <a:pt x="0" y="84222"/>
                </a:lnTo>
                <a:lnTo>
                  <a:pt x="125821" y="88387"/>
                </a:lnTo>
                <a:lnTo>
                  <a:pt x="146618" y="31195"/>
                </a:lnTo>
                <a:lnTo>
                  <a:pt x="935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4752" y="3309840"/>
            <a:ext cx="129369" cy="77989"/>
          </a:xfrm>
          <a:custGeom>
            <a:avLst/>
            <a:gdLst/>
            <a:ahLst/>
            <a:cxnLst/>
            <a:rect l="l" t="t" r="r" b="b"/>
            <a:pathLst>
              <a:path w="146618" h="88387">
                <a:moveTo>
                  <a:pt x="93586" y="0"/>
                </a:moveTo>
                <a:lnTo>
                  <a:pt x="0" y="84222"/>
                </a:lnTo>
                <a:lnTo>
                  <a:pt x="125821" y="88387"/>
                </a:lnTo>
                <a:lnTo>
                  <a:pt x="146618" y="31195"/>
                </a:lnTo>
                <a:lnTo>
                  <a:pt x="93586" y="0"/>
                </a:lnTo>
                <a:close/>
              </a:path>
            </a:pathLst>
          </a:custGeom>
          <a:ln w="155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0165" y="2772174"/>
            <a:ext cx="137627" cy="82576"/>
          </a:xfrm>
          <a:custGeom>
            <a:avLst/>
            <a:gdLst/>
            <a:ahLst/>
            <a:cxnLst/>
            <a:rect l="l" t="t" r="r" b="b"/>
            <a:pathLst>
              <a:path w="155977" h="93586">
                <a:moveTo>
                  <a:pt x="116462" y="0"/>
                </a:moveTo>
                <a:lnTo>
                  <a:pt x="0" y="46793"/>
                </a:lnTo>
                <a:lnTo>
                  <a:pt x="116462" y="93586"/>
                </a:lnTo>
                <a:lnTo>
                  <a:pt x="155977" y="46793"/>
                </a:lnTo>
                <a:lnTo>
                  <a:pt x="1164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0165" y="2772174"/>
            <a:ext cx="137627" cy="82576"/>
          </a:xfrm>
          <a:custGeom>
            <a:avLst/>
            <a:gdLst/>
            <a:ahLst/>
            <a:cxnLst/>
            <a:rect l="l" t="t" r="r" b="b"/>
            <a:pathLst>
              <a:path w="155977" h="93586">
                <a:moveTo>
                  <a:pt x="116462" y="0"/>
                </a:moveTo>
                <a:lnTo>
                  <a:pt x="0" y="46793"/>
                </a:lnTo>
                <a:lnTo>
                  <a:pt x="116462" y="93586"/>
                </a:lnTo>
                <a:lnTo>
                  <a:pt x="155977" y="46793"/>
                </a:lnTo>
                <a:lnTo>
                  <a:pt x="116462" y="0"/>
                </a:lnTo>
                <a:close/>
              </a:path>
            </a:pathLst>
          </a:custGeom>
          <a:ln w="155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B97F4848-3D92-4890-ABE8-B6583288F03C}"/>
              </a:ext>
            </a:extLst>
          </p:cNvPr>
          <p:cNvSpPr/>
          <p:nvPr/>
        </p:nvSpPr>
        <p:spPr>
          <a:xfrm flipV="1">
            <a:off x="3733906" y="2799081"/>
            <a:ext cx="1196857" cy="45719"/>
          </a:xfrm>
          <a:custGeom>
            <a:avLst/>
            <a:gdLst/>
            <a:ahLst/>
            <a:cxnLst/>
            <a:rect l="l" t="t" r="r" b="b"/>
            <a:pathLst>
              <a:path w="1140819" h="406583">
                <a:moveTo>
                  <a:pt x="1140819" y="0"/>
                </a:moveTo>
                <a:lnTo>
                  <a:pt x="0" y="406583"/>
                </a:lnTo>
              </a:path>
            </a:pathLst>
          </a:custGeom>
          <a:ln w="779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D7468D9-5139-4002-930E-1685265853B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81000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23783"/>
            <a:r>
              <a:rPr sz="2603" b="1" spc="115" dirty="0">
                <a:solidFill>
                  <a:schemeClr val="tx1"/>
                </a:solidFill>
                <a:latin typeface="Arial"/>
                <a:cs typeface="Arial"/>
              </a:rPr>
              <a:t>Whole-</a:t>
            </a:r>
            <a:r>
              <a:rPr sz="2603" b="1" spc="57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sz="2603" b="1" spc="-93" dirty="0">
                <a:solidFill>
                  <a:schemeClr val="tx1"/>
                </a:solidFill>
                <a:latin typeface="Arial"/>
                <a:cs typeface="Arial"/>
              </a:rPr>
              <a:t>age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19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603" b="1" spc="35" dirty="0">
                <a:solidFill>
                  <a:schemeClr val="tx1"/>
                </a:solidFill>
                <a:latin typeface="Arial"/>
                <a:cs typeface="Arial"/>
              </a:rPr>
              <a:t>yling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17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6993" y="1484082"/>
            <a:ext cx="6694954" cy="4562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  <a:p>
            <a:pPr marL="242620" marR="11206" indent="-231974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Because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most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9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erties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body</a:t>
            </a:r>
            <a:r>
              <a:rPr sz="1809" spc="-494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apply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32" dirty="0">
                <a:solidFill>
                  <a:srgbClr val="000072"/>
                </a:solidFill>
                <a:latin typeface="Arial"/>
                <a:cs typeface="Arial"/>
              </a:rPr>
              <a:t>tir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inheritance,</a:t>
            </a:r>
            <a:r>
              <a:rPr sz="1809" spc="1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7" dirty="0">
                <a:solidFill>
                  <a:srgbClr val="000072"/>
                </a:solidFill>
                <a:latin typeface="Arial"/>
                <a:cs typeface="Arial"/>
              </a:rPr>
              <a:t>CSS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whole-page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9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yling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-75" dirty="0">
                <a:solidFill>
                  <a:srgbClr val="000072"/>
                </a:solidFill>
                <a:latin typeface="Arial"/>
                <a:cs typeface="Arial"/>
              </a:rPr>
              <a:t>asy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enforce.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lang="en-US" sz="750" dirty="0"/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lang="en-US" sz="750" dirty="0"/>
          </a:p>
          <a:p>
            <a:pPr marL="11206"/>
            <a:r>
              <a:rPr lang="en-US" spc="-132" dirty="0">
                <a:solidFill>
                  <a:srgbClr val="000072"/>
                </a:solidFill>
                <a:latin typeface="Courier New"/>
                <a:cs typeface="Courier New"/>
              </a:rPr>
              <a:t>body</a:t>
            </a:r>
            <a:endParaRPr lang="en-US" dirty="0">
              <a:latin typeface="Courier New"/>
              <a:cs typeface="Courier New"/>
            </a:endParaRPr>
          </a:p>
          <a:p>
            <a:pPr marL="1104959" marR="1984107" indent="-1094313">
              <a:lnSpc>
                <a:spcPct val="118900"/>
              </a:lnSpc>
              <a:tabLst>
                <a:tab pos="375417" algn="l"/>
              </a:tabLst>
            </a:pPr>
            <a:r>
              <a:rPr lang="en-US" spc="-132" dirty="0">
                <a:solidFill>
                  <a:srgbClr val="000072"/>
                </a:solidFill>
                <a:latin typeface="Courier New"/>
                <a:cs typeface="Courier New"/>
              </a:rPr>
              <a:t>{	font: small Verdana, Geneva, Arial, </a:t>
            </a:r>
            <a:r>
              <a:rPr lang="en-US" spc="-132" dirty="0" err="1">
                <a:solidFill>
                  <a:srgbClr val="000072"/>
                </a:solidFill>
                <a:latin typeface="Courier New"/>
                <a:cs typeface="Courier New"/>
              </a:rPr>
              <a:t>helvetica</a:t>
            </a:r>
            <a:r>
              <a:rPr lang="en-US" spc="-132" dirty="0">
                <a:solidFill>
                  <a:srgbClr val="000072"/>
                </a:solidFill>
                <a:latin typeface="Courier New"/>
                <a:cs typeface="Courier New"/>
              </a:rPr>
              <a:t>, sans-serif;</a:t>
            </a:r>
            <a:endParaRPr lang="en-US" dirty="0">
              <a:latin typeface="Courier New"/>
              <a:cs typeface="Courier New"/>
            </a:endParaRPr>
          </a:p>
          <a:p>
            <a:pPr marL="375417">
              <a:spcBef>
                <a:spcPts val="410"/>
              </a:spcBef>
            </a:pPr>
            <a:r>
              <a:rPr lang="en-US" spc="-132" dirty="0">
                <a:solidFill>
                  <a:srgbClr val="000072"/>
                </a:solidFill>
                <a:latin typeface="Courier New"/>
                <a:cs typeface="Courier New"/>
              </a:rPr>
              <a:t>color: black;</a:t>
            </a:r>
            <a:endParaRPr lang="en-US" dirty="0">
              <a:latin typeface="Courier New"/>
              <a:cs typeface="Courier New"/>
            </a:endParaRPr>
          </a:p>
          <a:p>
            <a:pPr marL="375417" marR="2835239">
              <a:lnSpc>
                <a:spcPct val="118900"/>
              </a:lnSpc>
              <a:tabLst>
                <a:tab pos="1956091" algn="l"/>
                <a:tab pos="2563482" algn="l"/>
                <a:tab pos="3293024" algn="l"/>
              </a:tabLst>
            </a:pPr>
            <a:r>
              <a:rPr lang="en-US" spc="-132" dirty="0">
                <a:solidFill>
                  <a:srgbClr val="000072"/>
                </a:solidFill>
                <a:latin typeface="Courier New"/>
                <a:cs typeface="Courier New"/>
              </a:rPr>
              <a:t>background-color: white; border: 0px; padding: 0px; margin: 0px	0px	30px	0px;</a:t>
            </a:r>
            <a:endParaRPr lang="en-US" dirty="0">
              <a:latin typeface="Courier New"/>
              <a:cs typeface="Courier New"/>
            </a:endParaRPr>
          </a:p>
          <a:p>
            <a:pPr marL="375417">
              <a:spcBef>
                <a:spcPts val="410"/>
              </a:spcBef>
              <a:tabLst>
                <a:tab pos="1348140" algn="l"/>
                <a:tab pos="4630518" algn="l"/>
              </a:tabLst>
            </a:pPr>
            <a:r>
              <a:rPr lang="en-US" spc="-132" dirty="0">
                <a:solidFill>
                  <a:srgbClr val="000072"/>
                </a:solidFill>
                <a:latin typeface="Courier New"/>
                <a:cs typeface="Courier New"/>
              </a:rPr>
              <a:t>/*	top right bottom left	*/</a:t>
            </a:r>
            <a:endParaRPr lang="en-US" dirty="0">
              <a:latin typeface="Courier New"/>
              <a:cs typeface="Courier New"/>
            </a:endParaRP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18B07-2ACB-4A27-B962-3B8BC19F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7400" y="329900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519599"/>
            <a:r>
              <a:rPr sz="2603" b="1" spc="119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spc="-221" dirty="0">
                <a:solidFill>
                  <a:schemeClr val="tx1"/>
                </a:solidFill>
                <a:latin typeface="Courier New"/>
                <a:cs typeface="Courier New"/>
              </a:rPr>
              <a:t>font</a:t>
            </a:r>
            <a:r>
              <a:rPr sz="2603" spc="-574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2603" b="1" spc="84" dirty="0">
                <a:solidFill>
                  <a:schemeClr val="tx1"/>
                </a:solidFill>
                <a:latin typeface="Arial"/>
                <a:cs typeface="Arial"/>
              </a:rPr>
              <a:t>Pro</a:t>
            </a:r>
            <a:r>
              <a:rPr sz="2603" b="1" spc="176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sz="2603" b="1" spc="132" dirty="0">
                <a:solidFill>
                  <a:schemeClr val="tx1"/>
                </a:solidFill>
                <a:latin typeface="Arial"/>
                <a:cs typeface="Arial"/>
              </a:rPr>
              <a:t>er</a:t>
            </a:r>
            <a:r>
              <a:rPr sz="2603" b="1" spc="13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603" b="1" spc="97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18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7400" y="1610790"/>
            <a:ext cx="7021639" cy="42971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</a:pP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font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pro</a:t>
            </a:r>
            <a:r>
              <a:rPr sz="1809" spc="49" dirty="0">
                <a:latin typeface="Arial"/>
                <a:cs typeface="Arial"/>
              </a:rPr>
              <a:t>p</a:t>
            </a:r>
            <a:r>
              <a:rPr sz="1809" spc="40" dirty="0">
                <a:latin typeface="Arial"/>
                <a:cs typeface="Arial"/>
              </a:rPr>
              <a:t>er</a:t>
            </a:r>
            <a:r>
              <a:rPr sz="1809" spc="-26" dirty="0">
                <a:latin typeface="Arial"/>
                <a:cs typeface="Arial"/>
              </a:rPr>
              <a:t>t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all</a:t>
            </a:r>
            <a:r>
              <a:rPr sz="1809" spc="-49" dirty="0">
                <a:latin typeface="Arial"/>
                <a:cs typeface="Arial"/>
              </a:rPr>
              <a:t>o</a:t>
            </a:r>
            <a:r>
              <a:rPr sz="1809" spc="-93" dirty="0">
                <a:latin typeface="Arial"/>
                <a:cs typeface="Arial"/>
              </a:rPr>
              <a:t>ws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y</a:t>
            </a:r>
            <a:r>
              <a:rPr sz="1809" spc="-53" dirty="0">
                <a:latin typeface="Arial"/>
                <a:cs typeface="Arial"/>
              </a:rPr>
              <a:t>ou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3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p</a:t>
            </a:r>
            <a:r>
              <a:rPr sz="1809" spc="-26" dirty="0">
                <a:latin typeface="Arial"/>
                <a:cs typeface="Arial"/>
              </a:rPr>
              <a:t>ecify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all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8" dirty="0">
                <a:latin typeface="Arial"/>
                <a:cs typeface="Arial"/>
              </a:rPr>
              <a:t>fo</a:t>
            </a:r>
            <a:r>
              <a:rPr sz="1809" spc="-75" dirty="0">
                <a:latin typeface="Arial"/>
                <a:cs typeface="Arial"/>
              </a:rPr>
              <a:t>n</a:t>
            </a:r>
            <a:r>
              <a:rPr sz="1809" spc="13" dirty="0">
                <a:latin typeface="Arial"/>
                <a:cs typeface="Arial"/>
              </a:rPr>
              <a:t>t-related</a:t>
            </a:r>
            <a:r>
              <a:rPr sz="1809" spc="9" dirty="0">
                <a:latin typeface="Arial"/>
                <a:cs typeface="Arial"/>
              </a:rPr>
              <a:t> pro</a:t>
            </a:r>
            <a:r>
              <a:rPr sz="1809" spc="53" dirty="0">
                <a:latin typeface="Arial"/>
                <a:cs typeface="Arial"/>
              </a:rPr>
              <a:t>p</a:t>
            </a:r>
            <a:r>
              <a:rPr sz="1809" spc="-31" dirty="0">
                <a:latin typeface="Arial"/>
                <a:cs typeface="Arial"/>
              </a:rPr>
              <a:t>erties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one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place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general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form: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  <a:spcBef>
                <a:spcPts val="19"/>
              </a:spcBef>
            </a:pPr>
            <a:endParaRPr sz="882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font:</a:t>
            </a:r>
            <a:r>
              <a:rPr sz="1809" spc="-278" dirty="0">
                <a:latin typeface="Courier New"/>
                <a:cs typeface="Courier New"/>
              </a:rPr>
              <a:t> </a:t>
            </a:r>
            <a:r>
              <a:rPr sz="1809" i="1" spc="9" dirty="0">
                <a:latin typeface="Arial"/>
                <a:cs typeface="Arial"/>
              </a:rPr>
              <a:t>s</a:t>
            </a:r>
            <a:r>
              <a:rPr sz="1809" i="1" spc="-49" dirty="0">
                <a:latin typeface="Arial"/>
                <a:cs typeface="Arial"/>
              </a:rPr>
              <a:t>t</a:t>
            </a:r>
            <a:r>
              <a:rPr sz="1809" i="1" spc="-18" dirty="0">
                <a:latin typeface="Arial"/>
                <a:cs typeface="Arial"/>
              </a:rPr>
              <a:t>yle</a:t>
            </a:r>
            <a:r>
              <a:rPr sz="1809" i="1" spc="106" dirty="0">
                <a:latin typeface="Arial"/>
                <a:cs typeface="Arial"/>
              </a:rPr>
              <a:t> </a:t>
            </a:r>
            <a:r>
              <a:rPr sz="1809" i="1" spc="-49" dirty="0">
                <a:latin typeface="Arial"/>
                <a:cs typeface="Arial"/>
              </a:rPr>
              <a:t>v</a:t>
            </a:r>
            <a:r>
              <a:rPr sz="1809" i="1" dirty="0">
                <a:latin typeface="Arial"/>
                <a:cs typeface="Arial"/>
              </a:rPr>
              <a:t>aria</a:t>
            </a:r>
            <a:r>
              <a:rPr sz="1809" i="1" spc="-49" dirty="0">
                <a:latin typeface="Arial"/>
                <a:cs typeface="Arial"/>
              </a:rPr>
              <a:t>n</a:t>
            </a:r>
            <a:r>
              <a:rPr sz="1809" i="1" spc="199" dirty="0">
                <a:latin typeface="Arial"/>
                <a:cs typeface="Arial"/>
              </a:rPr>
              <a:t>t</a:t>
            </a:r>
            <a:r>
              <a:rPr sz="1809" i="1" spc="106" dirty="0">
                <a:latin typeface="Arial"/>
                <a:cs typeface="Arial"/>
              </a:rPr>
              <a:t> </a:t>
            </a:r>
            <a:r>
              <a:rPr sz="1809" i="1" spc="-53" dirty="0">
                <a:latin typeface="Arial"/>
                <a:cs typeface="Arial"/>
              </a:rPr>
              <a:t>w</a:t>
            </a:r>
            <a:r>
              <a:rPr sz="1809" i="1" spc="-49" dirty="0">
                <a:latin typeface="Arial"/>
                <a:cs typeface="Arial"/>
              </a:rPr>
              <a:t>eig</a:t>
            </a:r>
            <a:r>
              <a:rPr sz="1809" i="1" spc="-110" dirty="0">
                <a:latin typeface="Arial"/>
                <a:cs typeface="Arial"/>
              </a:rPr>
              <a:t>h</a:t>
            </a:r>
            <a:r>
              <a:rPr sz="1809" i="1" spc="199" dirty="0">
                <a:latin typeface="Arial"/>
                <a:cs typeface="Arial"/>
              </a:rPr>
              <a:t>t</a:t>
            </a:r>
            <a:r>
              <a:rPr sz="1809" i="1" spc="106" dirty="0">
                <a:latin typeface="Arial"/>
                <a:cs typeface="Arial"/>
              </a:rPr>
              <a:t> </a:t>
            </a:r>
            <a:r>
              <a:rPr sz="1809" i="1" spc="-97" dirty="0">
                <a:latin typeface="Arial"/>
                <a:cs typeface="Arial"/>
              </a:rPr>
              <a:t>size</a:t>
            </a:r>
            <a:r>
              <a:rPr sz="1809" i="1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/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i="1" spc="-18" dirty="0">
                <a:latin typeface="Arial"/>
                <a:cs typeface="Arial"/>
              </a:rPr>
              <a:t>line-heig</a:t>
            </a:r>
            <a:r>
              <a:rPr sz="1809" i="1" spc="-66" dirty="0">
                <a:latin typeface="Arial"/>
                <a:cs typeface="Arial"/>
              </a:rPr>
              <a:t>h</a:t>
            </a:r>
            <a:r>
              <a:rPr sz="1809" i="1" spc="199" dirty="0">
                <a:latin typeface="Arial"/>
                <a:cs typeface="Arial"/>
              </a:rPr>
              <a:t>t</a:t>
            </a:r>
            <a:r>
              <a:rPr sz="1809" i="1" spc="106" dirty="0">
                <a:latin typeface="Arial"/>
                <a:cs typeface="Arial"/>
              </a:rPr>
              <a:t> </a:t>
            </a:r>
            <a:r>
              <a:rPr sz="1809" i="1" spc="31" dirty="0">
                <a:latin typeface="Arial"/>
                <a:cs typeface="Arial"/>
              </a:rPr>
              <a:t>family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94"/>
              </a:lnSpc>
              <a:spcBef>
                <a:spcPts val="11"/>
              </a:spcBef>
            </a:pPr>
            <a:endParaRPr sz="794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35" dirty="0">
                <a:latin typeface="Arial"/>
                <a:cs typeface="Arial"/>
              </a:rPr>
              <a:t>Only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i="1" spc="-97" dirty="0">
                <a:latin typeface="Arial"/>
                <a:cs typeface="Arial"/>
              </a:rPr>
              <a:t>size</a:t>
            </a:r>
            <a:r>
              <a:rPr sz="1809" i="1" spc="106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i="1" spc="31" dirty="0">
                <a:latin typeface="Arial"/>
                <a:cs typeface="Arial"/>
              </a:rPr>
              <a:t>family</a:t>
            </a:r>
            <a:r>
              <a:rPr sz="1809" i="1" spc="110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are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8" dirty="0">
                <a:latin typeface="Arial"/>
                <a:cs typeface="Arial"/>
              </a:rPr>
              <a:t>required.</a:t>
            </a:r>
            <a:endParaRPr sz="1809" dirty="0">
              <a:latin typeface="Arial"/>
              <a:cs typeface="Arial"/>
            </a:endParaRPr>
          </a:p>
          <a:p>
            <a:pPr marL="11206" marR="210122">
              <a:lnSpc>
                <a:spcPct val="118900"/>
              </a:lnSpc>
            </a:pPr>
            <a:r>
              <a:rPr sz="1809" spc="26" dirty="0">
                <a:latin typeface="Arial"/>
                <a:cs typeface="Arial"/>
              </a:rPr>
              <a:t>Normal</a:t>
            </a:r>
            <a:r>
              <a:rPr sz="1809" spc="13" dirty="0">
                <a:latin typeface="Arial"/>
                <a:cs typeface="Arial"/>
              </a:rPr>
              <a:t>l</a:t>
            </a:r>
            <a:r>
              <a:rPr sz="1809" spc="-97" dirty="0">
                <a:latin typeface="Arial"/>
                <a:cs typeface="Arial"/>
              </a:rPr>
              <a:t>y</a:t>
            </a:r>
            <a:r>
              <a:rPr sz="1809" dirty="0">
                <a:latin typeface="Arial"/>
                <a:cs typeface="Arial"/>
              </a:rPr>
              <a:t>,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line-height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6" dirty="0">
                <a:latin typeface="Arial"/>
                <a:cs typeface="Arial"/>
              </a:rPr>
              <a:t>120%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font-size</a:t>
            </a:r>
            <a:r>
              <a:rPr sz="1809" spc="-132" dirty="0">
                <a:latin typeface="Arial"/>
                <a:cs typeface="Arial"/>
              </a:rPr>
              <a:t>. </a:t>
            </a:r>
            <a:r>
              <a:rPr sz="1809" spc="-199" dirty="0">
                <a:latin typeface="Arial"/>
                <a:cs typeface="Arial"/>
              </a:rPr>
              <a:t> </a:t>
            </a:r>
            <a:r>
              <a:rPr sz="1809" spc="53" dirty="0">
                <a:latin typeface="Arial"/>
                <a:cs typeface="Arial"/>
              </a:rPr>
              <a:t>T</a:t>
            </a:r>
            <a:r>
              <a:rPr sz="1809" spc="-101" dirty="0">
                <a:latin typeface="Arial"/>
                <a:cs typeface="Arial"/>
              </a:rPr>
              <a:t>o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22" dirty="0">
                <a:latin typeface="Arial"/>
                <a:cs typeface="Arial"/>
              </a:rPr>
              <a:t>impr</a:t>
            </a:r>
            <a:r>
              <a:rPr sz="1809" spc="-22" dirty="0">
                <a:latin typeface="Arial"/>
                <a:cs typeface="Arial"/>
              </a:rPr>
              <a:t>o</a:t>
            </a:r>
            <a:r>
              <a:rPr sz="1809" dirty="0">
                <a:latin typeface="Arial"/>
                <a:cs typeface="Arial"/>
              </a:rPr>
              <a:t>v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-101" dirty="0">
                <a:latin typeface="Arial"/>
                <a:cs typeface="Arial"/>
              </a:rPr>
              <a:t> </a:t>
            </a:r>
            <a:r>
              <a:rPr sz="1809" spc="22" dirty="0">
                <a:latin typeface="Arial"/>
                <a:cs typeface="Arial"/>
              </a:rPr>
              <a:t>readabili</a:t>
            </a:r>
            <a:r>
              <a:rPr sz="1809" spc="-31" dirty="0">
                <a:latin typeface="Arial"/>
                <a:cs typeface="Arial"/>
              </a:rPr>
              <a:t>t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textual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materials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on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88" dirty="0">
                <a:latin typeface="Arial"/>
                <a:cs typeface="Arial"/>
              </a:rPr>
              <a:t>screen,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4" dirty="0">
                <a:latin typeface="Arial"/>
                <a:cs typeface="Arial"/>
              </a:rPr>
              <a:t>recommand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h1, h2, h3, p, li { line-height: 150% 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set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line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spacing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6" dirty="0">
                <a:latin typeface="Arial"/>
                <a:cs typeface="Arial"/>
              </a:rPr>
              <a:t>1</a:t>
            </a:r>
            <a:r>
              <a:rPr sz="1809" i="1" dirty="0">
                <a:latin typeface="Arial"/>
                <a:cs typeface="Arial"/>
              </a:rPr>
              <a:t>.</a:t>
            </a:r>
            <a:r>
              <a:rPr sz="1809" spc="-101" dirty="0">
                <a:latin typeface="Arial"/>
                <a:cs typeface="Arial"/>
              </a:rPr>
              <a:t>5 </a:t>
            </a:r>
            <a:r>
              <a:rPr sz="1809" i="1" spc="357" dirty="0">
                <a:latin typeface="Arial"/>
                <a:cs typeface="Arial"/>
              </a:rPr>
              <a:t>×</a:t>
            </a:r>
            <a:r>
              <a:rPr sz="1809" i="1" spc="-97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font-size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these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ts.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5195-3E00-4EF3-B4B4-4BD07CE3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4E93-D0D9-4066-AD37-D51893C3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DB97-BBD4-4679-864D-F8A02C8A5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9490"/>
            <a:ext cx="6591985" cy="511991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text-align: center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&lt;h2 class="center"&gt;Topic of The Day&lt;/h2&gt;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h2.center { text-align: center; color: #006600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h1.center, h2.center, h3.center, h4.center,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h5.center, h6.center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text-align: center; color: #006600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.center { text-align: center; color: #006600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&lt;h1 class="center"&gt;Topic of The Day&lt;/h1&gt;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&lt;h3 class="center"&gt;Lunch Menu&lt;/h3&gt;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pc="-132" dirty="0">
                <a:solidFill>
                  <a:schemeClr val="tx1"/>
                </a:solidFill>
                <a:latin typeface="Courier New"/>
                <a:cs typeface="Courier New"/>
              </a:rPr>
              <a:t>&lt;p class="center"&gt;Some text&lt;/p&gt;</a:t>
            </a: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0883F-CAE2-4D34-91ED-262FD15C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2E593-59D9-4FBD-9AE4-5551C819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42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EE0C2CA-6685-4059-8EDF-949702ADB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543800" cy="9906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CSS Defined: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1FD34A8-5DB0-4D0F-9586-6B02046D5F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7724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Short for "Cascading Style Sheets".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Determines how the elements in our XHTML documents are displayed and formatted.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Designed to separate the </a:t>
            </a:r>
            <a:r>
              <a:rPr lang="en-US" altLang="en-US" sz="24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a web page from the </a:t>
            </a:r>
            <a:r>
              <a:rPr lang="en-US" altLang="en-US" sz="24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that content.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Enables us to make all pages of our website look similar and consistent (font, color, etc.).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Allows us to make site-wide formatting changes from a single location (rather than having to edit each page individually).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41013D-2EC4-49E1-B8B3-ECA115C4FF40}"/>
              </a:ext>
            </a:extLst>
          </p:cNvPr>
          <p:cNvSpPr txBox="1">
            <a:spLocks noChangeArrowheads="1"/>
          </p:cNvSpPr>
          <p:nvPr/>
        </p:nvSpPr>
        <p:spPr>
          <a:xfrm>
            <a:off x="1214966" y="5757117"/>
            <a:ext cx="7171267" cy="1126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FF0000"/>
                </a:solidFill>
              </a:rPr>
              <a:t>Initial few slides are taken from CSS slides uploaded by Grace Bautista </a:t>
            </a:r>
            <a:r>
              <a:rPr lang="en-US" altLang="en-US" i="1" dirty="0" err="1">
                <a:solidFill>
                  <a:srgbClr val="FF0000"/>
                </a:solidFill>
              </a:rPr>
              <a:t>Ursua</a:t>
            </a:r>
            <a:r>
              <a:rPr lang="en-US" altLang="en-US" i="1" dirty="0">
                <a:solidFill>
                  <a:srgbClr val="FF0000"/>
                </a:solidFill>
              </a:rPr>
              <a:t> on Scribd:  </a:t>
            </a:r>
            <a:r>
              <a:rPr lang="en-US" dirty="0">
                <a:hlinkClick r:id="rId3"/>
              </a:rPr>
              <a:t>https://www.scribd.com/user/413163374/Grace-Bautista-Ursua</a:t>
            </a:r>
            <a:endParaRPr lang="en-US" altLang="en-US" i="1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FA6365-1CA7-45E1-A5B2-085E3AF0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AB8187-CCD2-49E0-920E-16FB1018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400" y="970345"/>
            <a:ext cx="6488765" cy="1999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971"/>
              </a:lnSpc>
              <a:spcBef>
                <a:spcPts val="50"/>
              </a:spcBef>
            </a:pPr>
            <a:endParaRPr sz="971" dirty="0"/>
          </a:p>
          <a:p>
            <a:pPr marL="11206" marR="11206">
              <a:lnSpc>
                <a:spcPct val="118900"/>
              </a:lnSpc>
            </a:pPr>
            <a:r>
              <a:rPr sz="1809" spc="53" dirty="0">
                <a:latin typeface="Arial"/>
                <a:cs typeface="Arial"/>
              </a:rPr>
              <a:t>T</a:t>
            </a:r>
            <a:r>
              <a:rPr sz="1809" spc="-101" dirty="0">
                <a:latin typeface="Arial"/>
                <a:cs typeface="Arial"/>
              </a:rPr>
              <a:t>o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97" dirty="0">
                <a:latin typeface="Arial"/>
                <a:cs typeface="Arial"/>
              </a:rPr>
              <a:t>ce</a:t>
            </a:r>
            <a:r>
              <a:rPr sz="1809" spc="-150" dirty="0">
                <a:latin typeface="Arial"/>
                <a:cs typeface="Arial"/>
              </a:rPr>
              <a:t>n</a:t>
            </a:r>
            <a:r>
              <a:rPr sz="1809" spc="31" dirty="0">
                <a:latin typeface="Arial"/>
                <a:cs typeface="Arial"/>
              </a:rPr>
              <a:t>ter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bl</a:t>
            </a:r>
            <a:r>
              <a:rPr sz="1809" spc="53" dirty="0">
                <a:latin typeface="Arial"/>
                <a:cs typeface="Arial"/>
              </a:rPr>
              <a:t>o</a:t>
            </a:r>
            <a:r>
              <a:rPr sz="1809" spc="-154" dirty="0">
                <a:latin typeface="Arial"/>
                <a:cs typeface="Arial"/>
              </a:rPr>
              <a:t>c</a:t>
            </a:r>
            <a:r>
              <a:rPr sz="1809" spc="53" dirty="0">
                <a:latin typeface="Arial"/>
                <a:cs typeface="Arial"/>
              </a:rPr>
              <a:t>k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79" dirty="0">
                <a:latin typeface="Arial"/>
                <a:cs typeface="Arial"/>
              </a:rPr>
              <a:t>with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fixed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57" dirty="0">
                <a:latin typeface="Arial"/>
                <a:cs typeface="Arial"/>
              </a:rPr>
              <a:t>width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table,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28" dirty="0">
                <a:latin typeface="Arial"/>
                <a:cs typeface="Arial"/>
              </a:rPr>
              <a:t>use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18" dirty="0">
                <a:latin typeface="Arial"/>
                <a:cs typeface="Arial"/>
              </a:rPr>
              <a:t>yle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0" dirty="0">
                <a:latin typeface="Arial"/>
                <a:cs typeface="Arial"/>
              </a:rPr>
              <a:t>rules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margin-left: auto; margin-right: auto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44" dirty="0">
                <a:latin typeface="Arial"/>
                <a:cs typeface="Arial"/>
              </a:rPr>
              <a:t>Demo: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b="1" spc="7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809" b="1" spc="-19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132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CenterStyle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20</a:t>
            </a:fld>
            <a:endParaRPr sz="882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A67D6-77C0-4DB9-951D-F4116BE3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901740"/>
            <a:r>
              <a:rPr lang="en-US" sz="2603" b="1" spc="-57" dirty="0">
                <a:solidFill>
                  <a:schemeClr val="tx1"/>
                </a:solidFill>
                <a:latin typeface="Arial"/>
                <a:cs typeface="Arial"/>
              </a:rPr>
              <a:t>HTML Class Attribute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21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5412" y="5632239"/>
            <a:ext cx="6813176" cy="17313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lang="en-US" sz="2000" dirty="0">
                <a:hlinkClick r:id="rId2"/>
              </a:rPr>
              <a:t>https://www.w3schools.com/tags/att_class.asp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54DD5-3466-4BC8-A8A5-9DB6AC5F8AB9}"/>
              </a:ext>
            </a:extLst>
          </p:cNvPr>
          <p:cNvSpPr/>
          <p:nvPr/>
        </p:nvSpPr>
        <p:spPr>
          <a:xfrm>
            <a:off x="838200" y="1905000"/>
            <a:ext cx="769620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class attribute specifies one or more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classnames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class attribute is mostly used to point to a class in a style sheet. 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C0728E6-3876-4819-95FE-6F70CFCAA66F}"/>
              </a:ext>
            </a:extLst>
          </p:cNvPr>
          <p:cNvSpPr txBox="1"/>
          <p:nvPr/>
        </p:nvSpPr>
        <p:spPr>
          <a:xfrm>
            <a:off x="872319" y="3858641"/>
            <a:ext cx="7696200" cy="17313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106" indent="-342900">
              <a:buFont typeface="Arial" panose="020B0604020202020204" pitchFamily="34" charset="0"/>
              <a:buChar char="•"/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53" dirty="0">
                <a:latin typeface="Arial"/>
                <a:cs typeface="Arial"/>
              </a:rPr>
              <a:t>general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18" dirty="0">
                <a:latin typeface="Arial"/>
                <a:cs typeface="Arial"/>
              </a:rPr>
              <a:t>form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26" dirty="0">
                <a:latin typeface="Arial"/>
                <a:cs typeface="Arial"/>
              </a:rPr>
              <a:t>of</a:t>
            </a:r>
            <a:r>
              <a:rPr sz="2000" spc="101" dirty="0">
                <a:latin typeface="Arial"/>
                <a:cs typeface="Arial"/>
              </a:rPr>
              <a:t> </a:t>
            </a:r>
            <a:r>
              <a:rPr sz="2000" spc="-101" dirty="0">
                <a:latin typeface="Arial"/>
                <a:cs typeface="Arial"/>
              </a:rPr>
              <a:t>a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101" dirty="0">
                <a:latin typeface="Arial"/>
                <a:cs typeface="Arial"/>
              </a:rPr>
              <a:t>class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49" dirty="0">
                <a:latin typeface="Arial"/>
                <a:cs typeface="Arial"/>
              </a:rPr>
              <a:t>selector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49" dirty="0">
                <a:latin typeface="Arial"/>
                <a:cs typeface="Arial"/>
              </a:rPr>
              <a:t>is</a:t>
            </a:r>
            <a:endParaRPr sz="2000" dirty="0">
              <a:latin typeface="Arial"/>
              <a:cs typeface="Arial"/>
            </a:endParaRPr>
          </a:p>
          <a:p>
            <a:pPr marL="171450" indent="-171450">
              <a:lnSpc>
                <a:spcPts val="882"/>
              </a:lnSpc>
              <a:buFont typeface="Arial" panose="020B0604020202020204" pitchFamily="34" charset="0"/>
              <a:buChar char="•"/>
            </a:pPr>
            <a:endParaRPr sz="900" dirty="0"/>
          </a:p>
          <a:p>
            <a:pPr marL="11206"/>
            <a:r>
              <a:rPr lang="en-US" sz="2000" i="1" spc="-79" dirty="0">
                <a:latin typeface="Arial"/>
                <a:cs typeface="Arial"/>
              </a:rPr>
              <a:t>	</a:t>
            </a:r>
            <a:r>
              <a:rPr sz="2000" i="1" spc="-79" dirty="0">
                <a:latin typeface="Arial"/>
                <a:cs typeface="Arial"/>
              </a:rPr>
              <a:t>eleme</a:t>
            </a:r>
            <a:r>
              <a:rPr sz="2000" i="1" spc="-132" dirty="0">
                <a:latin typeface="Arial"/>
                <a:cs typeface="Arial"/>
              </a:rPr>
              <a:t>n</a:t>
            </a:r>
            <a:r>
              <a:rPr sz="2000" i="1" spc="199" dirty="0">
                <a:latin typeface="Arial"/>
                <a:cs typeface="Arial"/>
              </a:rPr>
              <a:t>t</a:t>
            </a:r>
            <a:r>
              <a:rPr sz="2000" i="1" spc="-185" dirty="0">
                <a:latin typeface="Arial"/>
                <a:cs typeface="Arial"/>
              </a:rPr>
              <a:t> </a:t>
            </a:r>
            <a:r>
              <a:rPr sz="2000" spc="-132" dirty="0">
                <a:latin typeface="Courier New"/>
                <a:cs typeface="Courier New"/>
              </a:rPr>
              <a:t>.</a:t>
            </a:r>
            <a:r>
              <a:rPr sz="2000" spc="-767" dirty="0">
                <a:latin typeface="Courier New"/>
                <a:cs typeface="Courier New"/>
              </a:rPr>
              <a:t> </a:t>
            </a:r>
            <a:r>
              <a:rPr sz="2000" i="1" spc="-101" dirty="0">
                <a:latin typeface="Arial"/>
                <a:cs typeface="Arial"/>
              </a:rPr>
              <a:t>class</a:t>
            </a:r>
            <a:endParaRPr sz="2000" dirty="0">
              <a:latin typeface="Arial"/>
              <a:cs typeface="Arial"/>
            </a:endParaRPr>
          </a:p>
          <a:p>
            <a:pPr marL="171450" indent="-171450">
              <a:lnSpc>
                <a:spcPts val="882"/>
              </a:lnSpc>
              <a:buFont typeface="Arial" panose="020B0604020202020204" pitchFamily="34" charset="0"/>
              <a:buChar char="•"/>
            </a:pPr>
            <a:endParaRPr sz="900" dirty="0"/>
          </a:p>
          <a:p>
            <a:pPr marL="354106" marR="11206" indent="-342900">
              <a:lnSpc>
                <a:spcPct val="118900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rule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</a:t>
            </a:r>
            <a:r>
              <a:rPr sz="2000" spc="-49" dirty="0">
                <a:latin typeface="Arial"/>
                <a:cs typeface="Arial"/>
              </a:rPr>
              <a:t>c</a:t>
            </a:r>
            <a:r>
              <a:rPr sz="2000" spc="-128" dirty="0">
                <a:latin typeface="Arial"/>
                <a:cs typeface="Arial"/>
              </a:rPr>
              <a:t>hes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i="1" spc="-79" dirty="0">
                <a:latin typeface="Arial"/>
                <a:cs typeface="Arial"/>
              </a:rPr>
              <a:t>eleme</a:t>
            </a:r>
            <a:r>
              <a:rPr sz="2000" i="1" spc="-132" dirty="0">
                <a:latin typeface="Arial"/>
                <a:cs typeface="Arial"/>
              </a:rPr>
              <a:t>n</a:t>
            </a:r>
            <a:r>
              <a:rPr sz="2000" i="1" spc="199" dirty="0">
                <a:latin typeface="Arial"/>
                <a:cs typeface="Arial"/>
              </a:rPr>
              <a:t>t</a:t>
            </a:r>
            <a:r>
              <a:rPr sz="2000" i="1" spc="106" dirty="0">
                <a:latin typeface="Arial"/>
                <a:cs typeface="Arial"/>
              </a:rPr>
              <a:t> </a:t>
            </a:r>
            <a:r>
              <a:rPr sz="2000" spc="49" dirty="0">
                <a:latin typeface="Arial"/>
                <a:cs typeface="Arial"/>
              </a:rPr>
              <a:t>in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that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class. </a:t>
            </a:r>
            <a:r>
              <a:rPr sz="2000" spc="-194" dirty="0">
                <a:latin typeface="Arial"/>
                <a:cs typeface="Arial"/>
              </a:rPr>
              <a:t> </a:t>
            </a:r>
            <a:r>
              <a:rPr sz="2000" spc="97" dirty="0">
                <a:latin typeface="Arial"/>
                <a:cs typeface="Arial"/>
              </a:rPr>
              <a:t>If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i="1" spc="-79" dirty="0">
                <a:latin typeface="Arial"/>
                <a:cs typeface="Arial"/>
              </a:rPr>
              <a:t>eleme</a:t>
            </a:r>
            <a:r>
              <a:rPr sz="2000" i="1" spc="-132" dirty="0">
                <a:latin typeface="Arial"/>
                <a:cs typeface="Arial"/>
              </a:rPr>
              <a:t>n</a:t>
            </a:r>
            <a:r>
              <a:rPr sz="2000" i="1" spc="199" dirty="0">
                <a:latin typeface="Arial"/>
                <a:cs typeface="Arial"/>
              </a:rPr>
              <a:t>t</a:t>
            </a:r>
            <a:r>
              <a:rPr sz="2000" i="1" spc="106" dirty="0">
                <a:latin typeface="Arial"/>
                <a:cs typeface="Arial"/>
              </a:rPr>
              <a:t> </a:t>
            </a:r>
            <a:r>
              <a:rPr sz="2000" spc="-49" dirty="0">
                <a:latin typeface="Arial"/>
                <a:cs typeface="Arial"/>
              </a:rPr>
              <a:t>is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22" dirty="0">
                <a:latin typeface="Arial"/>
                <a:cs typeface="Arial"/>
              </a:rPr>
              <a:t>omitted,</a:t>
            </a:r>
            <a:r>
              <a:rPr sz="2000" spc="1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then 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119" dirty="0">
                <a:latin typeface="Arial"/>
                <a:cs typeface="Arial"/>
              </a:rPr>
              <a:t>sele</a:t>
            </a:r>
            <a:r>
              <a:rPr sz="2000" spc="-124" dirty="0">
                <a:latin typeface="Arial"/>
                <a:cs typeface="Arial"/>
              </a:rPr>
              <a:t>c</a:t>
            </a:r>
            <a:r>
              <a:rPr sz="2000" spc="66" dirty="0">
                <a:latin typeface="Arial"/>
                <a:cs typeface="Arial"/>
              </a:rPr>
              <a:t>tor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</a:t>
            </a:r>
            <a:r>
              <a:rPr sz="2000" spc="-49" dirty="0">
                <a:latin typeface="Arial"/>
                <a:cs typeface="Arial"/>
              </a:rPr>
              <a:t>c</a:t>
            </a:r>
            <a:r>
              <a:rPr sz="2000" spc="-128" dirty="0">
                <a:latin typeface="Arial"/>
                <a:cs typeface="Arial"/>
              </a:rPr>
              <a:t>hes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all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eleme</a:t>
            </a:r>
            <a:r>
              <a:rPr sz="2000" spc="-132" dirty="0">
                <a:latin typeface="Arial"/>
                <a:cs typeface="Arial"/>
              </a:rPr>
              <a:t>n</a:t>
            </a:r>
            <a:r>
              <a:rPr sz="2000" spc="4" dirty="0">
                <a:latin typeface="Arial"/>
                <a:cs typeface="Arial"/>
              </a:rPr>
              <a:t>ts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49" dirty="0">
                <a:latin typeface="Arial"/>
                <a:cs typeface="Arial"/>
              </a:rPr>
              <a:t>in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that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class.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03570EE-1D31-4FE4-A3C6-26CB5A95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056" y="6132769"/>
            <a:ext cx="5716488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259226"/>
            <a:r>
              <a:rPr sz="3200" b="1" spc="79" dirty="0">
                <a:solidFill>
                  <a:schemeClr val="tx1"/>
                </a:solidFill>
                <a:latin typeface="Arial"/>
                <a:cs typeface="Arial"/>
              </a:rPr>
              <a:t>Inde</a:t>
            </a:r>
            <a:r>
              <a:rPr sz="3200" b="1" spc="13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3200" b="1" spc="71" dirty="0">
                <a:solidFill>
                  <a:schemeClr val="tx1"/>
                </a:solidFill>
                <a:latin typeface="Arial"/>
                <a:cs typeface="Arial"/>
              </a:rPr>
              <a:t>ting</a:t>
            </a:r>
            <a:endParaRPr sz="3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22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2149338"/>
            <a:ext cx="5791200" cy="23464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>
              <a:tabLst>
                <a:tab pos="618598" algn="l"/>
              </a:tabLst>
            </a:pPr>
            <a:r>
              <a:rPr sz="2400" spc="-132" dirty="0">
                <a:latin typeface="Courier New"/>
                <a:cs typeface="Courier New"/>
              </a:rPr>
              <a:t>p {	text-indent: 3em }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1000" dirty="0"/>
          </a:p>
          <a:p>
            <a:pPr>
              <a:lnSpc>
                <a:spcPts val="882"/>
              </a:lnSpc>
            </a:pPr>
            <a:endParaRPr sz="1000" dirty="0"/>
          </a:p>
          <a:p>
            <a:pPr>
              <a:lnSpc>
                <a:spcPts val="1147"/>
              </a:lnSpc>
              <a:spcBef>
                <a:spcPts val="80"/>
              </a:spcBef>
            </a:pPr>
            <a:endParaRPr sz="1400" dirty="0"/>
          </a:p>
          <a:p>
            <a:pPr marL="11206"/>
            <a:r>
              <a:rPr sz="2400" spc="-132" dirty="0">
                <a:latin typeface="Courier New"/>
                <a:cs typeface="Courier New"/>
              </a:rPr>
              <a:t>p.abstract { margin-left: 5em;</a:t>
            </a:r>
            <a:endParaRPr sz="2400" dirty="0">
              <a:latin typeface="Courier New"/>
              <a:cs typeface="Courier New"/>
            </a:endParaRPr>
          </a:p>
          <a:p>
            <a:pPr marL="1591320">
              <a:spcBef>
                <a:spcPts val="410"/>
              </a:spcBef>
            </a:pPr>
            <a:r>
              <a:rPr sz="2400" spc="-132" dirty="0">
                <a:latin typeface="Courier New"/>
                <a:cs typeface="Courier New"/>
              </a:rPr>
              <a:t>margin-right: 5em 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B18B2-88E7-4820-80E9-46D4DEDA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366070"/>
            <a:r>
              <a:rPr sz="2603" b="1" spc="110" dirty="0">
                <a:solidFill>
                  <a:schemeClr val="tx1"/>
                </a:solidFill>
                <a:latin typeface="Arial"/>
                <a:cs typeface="Arial"/>
              </a:rPr>
              <a:t>Multicolumn</a:t>
            </a:r>
            <a:r>
              <a:rPr sz="2603" b="1" spc="269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79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sz="2603" b="1" spc="-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18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2603" b="1" spc="66" dirty="0">
                <a:solidFill>
                  <a:schemeClr val="tx1"/>
                </a:solidFill>
                <a:latin typeface="Arial"/>
                <a:cs typeface="Arial"/>
              </a:rPr>
              <a:t>out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23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1" y="1576057"/>
            <a:ext cx="6627159" cy="39668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latin typeface="Courier New"/>
                <a:cs typeface="Courier New"/>
              </a:rPr>
              <a:t>body</a:t>
            </a:r>
            <a:endParaRPr sz="1809" dirty="0">
              <a:latin typeface="Courier New"/>
              <a:cs typeface="Courier New"/>
            </a:endParaRPr>
          </a:p>
          <a:p>
            <a:pPr marL="375417" marR="4306090" indent="-364770">
              <a:lnSpc>
                <a:spcPct val="118900"/>
              </a:lnSpc>
              <a:tabLst>
                <a:tab pos="375417" algn="l"/>
              </a:tabLst>
            </a:pPr>
            <a:r>
              <a:rPr sz="1809" spc="-132" dirty="0">
                <a:latin typeface="Courier New"/>
                <a:cs typeface="Courier New"/>
              </a:rPr>
              <a:t>{	margin: 50px; column-count: 2; column-gap: 2em;</a:t>
            </a:r>
            <a:endParaRPr sz="1809" dirty="0">
              <a:latin typeface="Courier New"/>
              <a:cs typeface="Courier New"/>
            </a:endParaRPr>
          </a:p>
          <a:p>
            <a:pPr marL="375417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column-rule: thin solid black; 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971"/>
              </a:lnSpc>
              <a:spcBef>
                <a:spcPts val="50"/>
              </a:spcBef>
            </a:pPr>
            <a:endParaRPr sz="971" dirty="0"/>
          </a:p>
          <a:p>
            <a:pPr marL="11206" marR="11206">
              <a:lnSpc>
                <a:spcPct val="118900"/>
              </a:lnSpc>
            </a:pPr>
            <a:r>
              <a:rPr sz="1809" spc="88" dirty="0">
                <a:latin typeface="Arial"/>
                <a:cs typeface="Arial"/>
              </a:rPr>
              <a:t>Within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m</a:t>
            </a:r>
            <a:r>
              <a:rPr sz="1809" spc="31" dirty="0">
                <a:latin typeface="Arial"/>
                <a:cs typeface="Arial"/>
              </a:rPr>
              <a:t>ulticolumn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</a:t>
            </a:r>
            <a:r>
              <a:rPr sz="1809" spc="-53" dirty="0">
                <a:latin typeface="Arial"/>
                <a:cs typeface="Arial"/>
              </a:rPr>
              <a:t>a</a:t>
            </a:r>
            <a:r>
              <a:rPr sz="1809" dirty="0">
                <a:latin typeface="Arial"/>
                <a:cs typeface="Arial"/>
              </a:rPr>
              <a:t>y</a:t>
            </a:r>
            <a:r>
              <a:rPr sz="1809" spc="22" dirty="0">
                <a:latin typeface="Arial"/>
                <a:cs typeface="Arial"/>
              </a:rPr>
              <a:t>out,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54" dirty="0">
                <a:latin typeface="Arial"/>
                <a:cs typeface="Arial"/>
              </a:rPr>
              <a:t>c</a:t>
            </a:r>
            <a:r>
              <a:rPr sz="1809" spc="49" dirty="0">
                <a:latin typeface="Arial"/>
                <a:cs typeface="Arial"/>
              </a:rPr>
              <a:t>hild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are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fl</a:t>
            </a:r>
            <a:r>
              <a:rPr sz="1809" spc="-53" dirty="0">
                <a:latin typeface="Arial"/>
                <a:cs typeface="Arial"/>
              </a:rPr>
              <a:t>ow</a:t>
            </a:r>
            <a:r>
              <a:rPr sz="1809" spc="-101" dirty="0">
                <a:latin typeface="Arial"/>
                <a:cs typeface="Arial"/>
              </a:rPr>
              <a:t>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from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one</a:t>
            </a:r>
            <a:r>
              <a:rPr sz="1809" spc="-53" dirty="0">
                <a:latin typeface="Arial"/>
                <a:cs typeface="Arial"/>
              </a:rPr>
              <a:t> </a:t>
            </a:r>
            <a:r>
              <a:rPr sz="1809" spc="-22" dirty="0">
                <a:latin typeface="Arial"/>
                <a:cs typeface="Arial"/>
              </a:rPr>
              <a:t>column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next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automaticall</a:t>
            </a:r>
            <a:r>
              <a:rPr sz="1809" spc="-97" dirty="0">
                <a:latin typeface="Arial"/>
                <a:cs typeface="Arial"/>
              </a:rPr>
              <a:t>y</a:t>
            </a:r>
            <a:r>
              <a:rPr sz="1809" dirty="0">
                <a:latin typeface="Arial"/>
                <a:cs typeface="Arial"/>
              </a:rPr>
              <a:t>. </a:t>
            </a:r>
            <a:r>
              <a:rPr sz="1809" spc="-199" dirty="0">
                <a:latin typeface="Arial"/>
                <a:cs typeface="Arial"/>
              </a:rPr>
              <a:t> </a:t>
            </a:r>
            <a:r>
              <a:rPr sz="1809" spc="71" dirty="0">
                <a:latin typeface="Arial"/>
                <a:cs typeface="Arial"/>
              </a:rPr>
              <a:t>But,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y</a:t>
            </a:r>
            <a:r>
              <a:rPr sz="1809" spc="-53" dirty="0">
                <a:latin typeface="Arial"/>
                <a:cs typeface="Arial"/>
              </a:rPr>
              <a:t>ou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set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4" dirty="0">
                <a:latin typeface="Arial"/>
                <a:cs typeface="Arial"/>
              </a:rPr>
              <a:t>t</a:t>
            </a:r>
            <a:r>
              <a:rPr sz="1809" spc="75" dirty="0">
                <a:latin typeface="Arial"/>
                <a:cs typeface="Arial"/>
              </a:rPr>
              <a:t>yl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-101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column-span: all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54" dirty="0">
                <a:latin typeface="Arial"/>
                <a:cs typeface="Arial"/>
              </a:rPr>
              <a:t>c</a:t>
            </a:r>
            <a:r>
              <a:rPr sz="1809" spc="49" dirty="0">
                <a:latin typeface="Arial"/>
                <a:cs typeface="Arial"/>
              </a:rPr>
              <a:t>hild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50" dirty="0">
                <a:latin typeface="Arial"/>
                <a:cs typeface="Arial"/>
              </a:rPr>
              <a:t>it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span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all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0" dirty="0">
                <a:latin typeface="Arial"/>
                <a:cs typeface="Arial"/>
              </a:rPr>
              <a:t>columns.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h1 { column-span: all }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/* the only other value 1, the default */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44" dirty="0">
                <a:latin typeface="Arial"/>
                <a:cs typeface="Arial"/>
              </a:rPr>
              <a:t>Demo: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b="1" spc="7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809" b="1" spc="-19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132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TwoColumn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4643-2716-4619-B5E3-9C1DAC40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2273" y="744715"/>
            <a:ext cx="3378574" cy="100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tabLst>
                <a:tab pos="1219825" algn="l"/>
              </a:tabLst>
            </a:pPr>
            <a:r>
              <a:rPr sz="3750" b="1" i="1" spc="101" dirty="0">
                <a:latin typeface="Arial"/>
                <a:cs typeface="Arial"/>
              </a:rPr>
              <a:t>CSS	</a:t>
            </a:r>
            <a:r>
              <a:rPr sz="3750" b="1" i="1" spc="-22" dirty="0">
                <a:latin typeface="Arial"/>
                <a:cs typeface="Arial"/>
              </a:rPr>
              <a:t>Sel</a:t>
            </a:r>
            <a:r>
              <a:rPr sz="3750" b="1" i="1" spc="-309" dirty="0">
                <a:latin typeface="Arial"/>
                <a:cs typeface="Arial"/>
              </a:rPr>
              <a:t>e</a:t>
            </a:r>
            <a:r>
              <a:rPr sz="3750" b="1" i="1" spc="35" dirty="0">
                <a:latin typeface="Arial"/>
                <a:cs typeface="Arial"/>
              </a:rPr>
              <a:t>ctors</a:t>
            </a:r>
            <a:endParaRPr sz="3750" dirty="0">
              <a:latin typeface="Arial"/>
              <a:cs typeface="Arial"/>
            </a:endParaRPr>
          </a:p>
          <a:p>
            <a:pPr algn="ctr">
              <a:spcBef>
                <a:spcPts val="247"/>
              </a:spcBef>
            </a:pPr>
            <a:r>
              <a:rPr sz="2603" b="1" spc="375" dirty="0">
                <a:latin typeface="Arial"/>
                <a:cs typeface="Arial"/>
              </a:rPr>
              <a:t>T</a:t>
            </a:r>
            <a:r>
              <a:rPr sz="2603" b="1" spc="71" dirty="0">
                <a:latin typeface="Arial"/>
                <a:cs typeface="Arial"/>
              </a:rPr>
              <a:t>y</a:t>
            </a:r>
            <a:r>
              <a:rPr sz="2603" b="1" spc="159" dirty="0">
                <a:latin typeface="Arial"/>
                <a:cs typeface="Arial"/>
              </a:rPr>
              <a:t>p</a:t>
            </a:r>
            <a:r>
              <a:rPr sz="2603" b="1" spc="-101" dirty="0">
                <a:latin typeface="Arial"/>
                <a:cs typeface="Arial"/>
              </a:rPr>
              <a:t>e</a:t>
            </a:r>
            <a:r>
              <a:rPr sz="2603" b="1" spc="260" dirty="0">
                <a:latin typeface="Arial"/>
                <a:cs typeface="Arial"/>
              </a:rPr>
              <a:t> </a:t>
            </a:r>
            <a:r>
              <a:rPr sz="2603" b="1" spc="-26" dirty="0">
                <a:latin typeface="Arial"/>
                <a:cs typeface="Arial"/>
              </a:rPr>
              <a:t>selector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24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0" y="2053457"/>
            <a:ext cx="6832786" cy="1921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150" dirty="0">
                <a:latin typeface="Arial"/>
                <a:cs typeface="Arial"/>
              </a:rPr>
              <a:t>t</a:t>
            </a:r>
            <a:r>
              <a:rPr sz="1809" spc="26" dirty="0">
                <a:latin typeface="Arial"/>
                <a:cs typeface="Arial"/>
              </a:rPr>
              <a:t>y</a:t>
            </a:r>
            <a:r>
              <a:rPr sz="1809" spc="75" dirty="0">
                <a:latin typeface="Arial"/>
                <a:cs typeface="Arial"/>
              </a:rPr>
              <a:t>p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selector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simplest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selector. </a:t>
            </a:r>
            <a:r>
              <a:rPr sz="1809" spc="-190" dirty="0">
                <a:latin typeface="Arial"/>
                <a:cs typeface="Arial"/>
              </a:rPr>
              <a:t> </a:t>
            </a:r>
            <a:r>
              <a:rPr sz="1809" spc="172" dirty="0">
                <a:latin typeface="Arial"/>
                <a:cs typeface="Arial"/>
              </a:rPr>
              <a:t>It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3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p</a:t>
            </a:r>
            <a:r>
              <a:rPr sz="1809" spc="-75" dirty="0">
                <a:latin typeface="Arial"/>
                <a:cs typeface="Arial"/>
              </a:rPr>
              <a:t>ecifies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53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tag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name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41" dirty="0">
                <a:latin typeface="Arial"/>
                <a:cs typeface="Arial"/>
              </a:rPr>
              <a:t>ass</a:t>
            </a:r>
            <a:r>
              <a:rPr sz="1809" spc="-106" dirty="0">
                <a:latin typeface="Arial"/>
                <a:cs typeface="Arial"/>
              </a:rPr>
              <a:t>o</a:t>
            </a:r>
            <a:r>
              <a:rPr sz="1809" spc="-49" dirty="0">
                <a:latin typeface="Arial"/>
                <a:cs typeface="Arial"/>
              </a:rPr>
              <a:t>ciates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rule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79" dirty="0">
                <a:latin typeface="Arial"/>
                <a:cs typeface="Arial"/>
              </a:rPr>
              <a:t>with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e</a:t>
            </a:r>
            <a:r>
              <a:rPr sz="1809" spc="-128" dirty="0">
                <a:latin typeface="Arial"/>
                <a:cs typeface="Arial"/>
              </a:rPr>
              <a:t>v</a:t>
            </a:r>
            <a:r>
              <a:rPr sz="1809" spc="-18" dirty="0">
                <a:latin typeface="Arial"/>
                <a:cs typeface="Arial"/>
              </a:rPr>
              <a:t>ery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instance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-18" dirty="0">
                <a:latin typeface="Arial"/>
                <a:cs typeface="Arial"/>
              </a:rPr>
              <a:t> </a:t>
            </a:r>
            <a:r>
              <a:rPr sz="1809" spc="75" dirty="0">
                <a:latin typeface="Arial"/>
                <a:cs typeface="Arial"/>
              </a:rPr>
              <a:t>that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d</a:t>
            </a:r>
            <a:r>
              <a:rPr sz="1809" spc="-4" dirty="0">
                <a:latin typeface="Arial"/>
                <a:cs typeface="Arial"/>
              </a:rPr>
              <a:t>o</a:t>
            </a:r>
            <a:r>
              <a:rPr sz="1809" spc="-57" dirty="0">
                <a:latin typeface="Arial"/>
                <a:cs typeface="Arial"/>
              </a:rPr>
              <a:t>cume</a:t>
            </a:r>
            <a:r>
              <a:rPr sz="1809" spc="-101" dirty="0">
                <a:latin typeface="Arial"/>
                <a:cs typeface="Arial"/>
              </a:rPr>
              <a:t>n</a:t>
            </a:r>
            <a:r>
              <a:rPr sz="1809" spc="97" dirty="0">
                <a:latin typeface="Arial"/>
                <a:cs typeface="Arial"/>
              </a:rPr>
              <a:t>t.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F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example,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rule</a:t>
            </a: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>
              <a:tabLst>
                <a:tab pos="740188" algn="l"/>
                <a:tab pos="3049843" algn="l"/>
              </a:tabLst>
            </a:pPr>
            <a:r>
              <a:rPr sz="1809" spc="-132" dirty="0">
                <a:latin typeface="Courier New"/>
                <a:cs typeface="Courier New"/>
              </a:rPr>
              <a:t>h3 {	line-height: 140%	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3F17558-BB51-4CE6-ABE6-9CAC306FBD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400" y="3776139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584596"/>
            <a:r>
              <a:rPr sz="2603" b="1" spc="150" dirty="0">
                <a:solidFill>
                  <a:schemeClr val="tx1"/>
                </a:solidFill>
                <a:latin typeface="Arial"/>
                <a:cs typeface="Arial"/>
              </a:rPr>
              <a:t>Uni</a:t>
            </a:r>
            <a:r>
              <a:rPr sz="2603" b="1" spc="79" dirty="0">
                <a:solidFill>
                  <a:schemeClr val="tx1"/>
                </a:solidFill>
                <a:latin typeface="Arial"/>
                <a:cs typeface="Arial"/>
              </a:rPr>
              <a:t>v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ersal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selector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4E1B1B5-5121-4FC7-ADF2-671B4FF10357}"/>
              </a:ext>
            </a:extLst>
          </p:cNvPr>
          <p:cNvSpPr txBox="1"/>
          <p:nvPr/>
        </p:nvSpPr>
        <p:spPr>
          <a:xfrm>
            <a:off x="1083506" y="4857902"/>
            <a:ext cx="6993694" cy="10068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 algn="just">
              <a:lnSpc>
                <a:spcPct val="118900"/>
              </a:lnSpc>
            </a:pP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0" dirty="0">
                <a:latin typeface="Arial"/>
                <a:cs typeface="Arial"/>
              </a:rPr>
              <a:t>sy</a:t>
            </a:r>
            <a:r>
              <a:rPr sz="1809" spc="-110" dirty="0">
                <a:latin typeface="Arial"/>
                <a:cs typeface="Arial"/>
              </a:rPr>
              <a:t>m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dirty="0">
                <a:latin typeface="Arial"/>
                <a:cs typeface="Arial"/>
              </a:rPr>
              <a:t>ol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*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101" dirty="0">
                <a:latin typeface="Arial"/>
                <a:cs typeface="Arial"/>
              </a:rPr>
              <a:t>used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46" dirty="0">
                <a:latin typeface="Arial"/>
                <a:cs typeface="Arial"/>
              </a:rPr>
              <a:t>as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selector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94" dirty="0">
                <a:latin typeface="Arial"/>
                <a:cs typeface="Arial"/>
              </a:rPr>
              <a:t>s</a:t>
            </a:r>
            <a:r>
              <a:rPr sz="1809" spc="-66" dirty="0">
                <a:latin typeface="Arial"/>
                <a:cs typeface="Arial"/>
              </a:rPr>
              <a:t>elects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e</a:t>
            </a:r>
            <a:r>
              <a:rPr sz="1809" spc="-128" dirty="0">
                <a:latin typeface="Arial"/>
                <a:cs typeface="Arial"/>
              </a:rPr>
              <a:t>v</a:t>
            </a:r>
            <a:r>
              <a:rPr sz="1809" spc="-18" dirty="0">
                <a:latin typeface="Arial"/>
                <a:cs typeface="Arial"/>
              </a:rPr>
              <a:t>ery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97" dirty="0">
                <a:latin typeface="Arial"/>
                <a:cs typeface="Arial"/>
              </a:rPr>
              <a:t>t,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62" dirty="0">
                <a:latin typeface="Arial"/>
                <a:cs typeface="Arial"/>
              </a:rPr>
              <a:t>t</a:t>
            </a:r>
            <a:r>
              <a:rPr sz="1809" spc="79" dirty="0">
                <a:latin typeface="Arial"/>
                <a:cs typeface="Arial"/>
              </a:rPr>
              <a:t>h</a:t>
            </a:r>
            <a:r>
              <a:rPr sz="1809" spc="-97" dirty="0">
                <a:latin typeface="Arial"/>
                <a:cs typeface="Arial"/>
              </a:rPr>
              <a:t>us</a:t>
            </a:r>
            <a:r>
              <a:rPr sz="1809" spc="-53" dirty="0">
                <a:latin typeface="Arial"/>
                <a:cs typeface="Arial"/>
              </a:rPr>
              <a:t> </a:t>
            </a:r>
            <a:r>
              <a:rPr sz="1809" spc="-13" dirty="0">
                <a:latin typeface="Arial"/>
                <a:cs typeface="Arial"/>
              </a:rPr>
              <a:t>making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50" dirty="0">
                <a:latin typeface="Arial"/>
                <a:cs typeface="Arial"/>
              </a:rPr>
              <a:t>it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simple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apply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certain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-57" dirty="0">
                <a:latin typeface="Arial"/>
                <a:cs typeface="Arial"/>
              </a:rPr>
              <a:t>yles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all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ts,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all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class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01" dirty="0">
                <a:latin typeface="Arial"/>
                <a:cs typeface="Arial"/>
              </a:rPr>
              <a:t>(*.</a:t>
            </a:r>
            <a:r>
              <a:rPr sz="1809" i="1" spc="-101" dirty="0">
                <a:latin typeface="Arial"/>
                <a:cs typeface="Arial"/>
              </a:rPr>
              <a:t>class</a:t>
            </a:r>
            <a:r>
              <a:rPr sz="1809" spc="101" dirty="0">
                <a:latin typeface="Arial"/>
                <a:cs typeface="Arial"/>
              </a:rPr>
              <a:t>)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all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54" dirty="0">
                <a:latin typeface="Arial"/>
                <a:cs typeface="Arial"/>
              </a:rPr>
              <a:t>c</a:t>
            </a:r>
            <a:r>
              <a:rPr sz="1809" spc="-9" dirty="0">
                <a:latin typeface="Arial"/>
                <a:cs typeface="Arial"/>
              </a:rPr>
              <a:t>hild/descenda</a:t>
            </a:r>
            <a:r>
              <a:rPr sz="1809" spc="-53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ts.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787FA0-F785-408A-9E48-26BBC7C0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931437"/>
            <a:r>
              <a:rPr sz="2603" b="1" spc="-57" dirty="0">
                <a:solidFill>
                  <a:schemeClr val="tx1"/>
                </a:solidFill>
                <a:latin typeface="Arial"/>
                <a:cs typeface="Arial"/>
              </a:rPr>
              <a:t>Class</a:t>
            </a:r>
            <a:r>
              <a:rPr sz="2603" b="1" spc="269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selector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25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788460"/>
            <a:ext cx="7467600" cy="38503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132" dirty="0">
                <a:latin typeface="Courier New"/>
                <a:cs typeface="Courier New"/>
              </a:rPr>
              <a:t>.</a:t>
            </a:r>
            <a:r>
              <a:rPr sz="2000" i="1" spc="-79" dirty="0">
                <a:latin typeface="Arial"/>
                <a:cs typeface="Arial"/>
              </a:rPr>
              <a:t>className</a:t>
            </a:r>
            <a:r>
              <a:rPr sz="2000" i="1" spc="110" dirty="0">
                <a:latin typeface="Arial"/>
                <a:cs typeface="Arial"/>
              </a:rPr>
              <a:t> </a:t>
            </a:r>
            <a:r>
              <a:rPr sz="2000" spc="-49" dirty="0">
                <a:latin typeface="Arial"/>
                <a:cs typeface="Arial"/>
              </a:rPr>
              <a:t>selector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202" dirty="0">
                <a:latin typeface="Arial"/>
                <a:cs typeface="Arial"/>
              </a:rPr>
              <a:t>se</a:t>
            </a:r>
            <a:r>
              <a:rPr sz="2000" spc="93" dirty="0">
                <a:latin typeface="Arial"/>
                <a:cs typeface="Arial"/>
              </a:rPr>
              <a:t>l</a:t>
            </a:r>
            <a:r>
              <a:rPr sz="2000" spc="-202" dirty="0">
                <a:latin typeface="Arial"/>
                <a:cs typeface="Arial"/>
              </a:rPr>
              <a:t>e</a:t>
            </a:r>
            <a:r>
              <a:rPr sz="2000" spc="-31" dirty="0">
                <a:latin typeface="Arial"/>
                <a:cs typeface="Arial"/>
              </a:rPr>
              <a:t>cts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eleme</a:t>
            </a:r>
            <a:r>
              <a:rPr sz="2000" spc="-132" dirty="0">
                <a:latin typeface="Arial"/>
                <a:cs typeface="Arial"/>
              </a:rPr>
              <a:t>n</a:t>
            </a:r>
            <a:r>
              <a:rPr sz="2000" spc="4" dirty="0">
                <a:latin typeface="Arial"/>
                <a:cs typeface="Arial"/>
              </a:rPr>
              <a:t>ts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49" dirty="0">
                <a:latin typeface="Arial"/>
                <a:cs typeface="Arial"/>
              </a:rPr>
              <a:t>in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57" dirty="0">
                <a:latin typeface="Arial"/>
                <a:cs typeface="Arial"/>
              </a:rPr>
              <a:t>named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class. </a:t>
            </a:r>
            <a:r>
              <a:rPr sz="2000" spc="-194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An</a:t>
            </a:r>
            <a:r>
              <a:rPr sz="2000" spc="31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eleme</a:t>
            </a:r>
            <a:r>
              <a:rPr sz="2000" spc="-132" dirty="0">
                <a:latin typeface="Arial"/>
                <a:cs typeface="Arial"/>
              </a:rPr>
              <a:t>n</a:t>
            </a:r>
            <a:r>
              <a:rPr sz="2000" spc="199" dirty="0">
                <a:latin typeface="Arial"/>
                <a:cs typeface="Arial"/>
              </a:rPr>
              <a:t>t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49" dirty="0">
                <a:latin typeface="Arial"/>
                <a:cs typeface="Arial"/>
              </a:rPr>
              <a:t>is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49" dirty="0">
                <a:latin typeface="Arial"/>
                <a:cs typeface="Arial"/>
              </a:rPr>
              <a:t>in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101" dirty="0">
                <a:latin typeface="Arial"/>
                <a:cs typeface="Arial"/>
              </a:rPr>
              <a:t>class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xyz</a:t>
            </a:r>
            <a:r>
              <a:rPr sz="2000" i="1" spc="106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if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its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132" dirty="0">
                <a:latin typeface="Courier New"/>
                <a:cs typeface="Courier New"/>
              </a:rPr>
              <a:t>class</a:t>
            </a:r>
            <a:r>
              <a:rPr sz="2000" spc="-481" dirty="0">
                <a:latin typeface="Courier New"/>
                <a:cs typeface="Courier New"/>
              </a:rPr>
              <a:t> </a:t>
            </a:r>
            <a:r>
              <a:rPr sz="2000" spc="57" dirty="0">
                <a:latin typeface="Arial"/>
                <a:cs typeface="Arial"/>
              </a:rPr>
              <a:t>attribute</a:t>
            </a:r>
            <a:r>
              <a:rPr sz="2000" spc="115" dirty="0">
                <a:latin typeface="Arial"/>
                <a:cs typeface="Arial"/>
              </a:rPr>
              <a:t> </a:t>
            </a:r>
            <a:r>
              <a:rPr sz="2000" spc="-71" dirty="0">
                <a:latin typeface="Arial"/>
                <a:cs typeface="Arial"/>
              </a:rPr>
              <a:t>co</a:t>
            </a:r>
            <a:r>
              <a:rPr sz="2000" spc="-124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tains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53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ord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xyz</a:t>
            </a:r>
            <a:r>
              <a:rPr sz="2000" dirty="0">
                <a:latin typeface="Arial"/>
                <a:cs typeface="Arial"/>
              </a:rPr>
              <a:t>. </a:t>
            </a:r>
            <a:r>
              <a:rPr sz="2000" spc="-75" dirty="0">
                <a:latin typeface="Arial"/>
                <a:cs typeface="Arial"/>
              </a:rPr>
              <a:t>F</a:t>
            </a:r>
            <a:r>
              <a:rPr sz="2000" spc="4" dirty="0">
                <a:latin typeface="Arial"/>
                <a:cs typeface="Arial"/>
              </a:rPr>
              <a:t>or</a:t>
            </a:r>
            <a:r>
              <a:rPr sz="2000" spc="101" dirty="0">
                <a:latin typeface="Arial"/>
                <a:cs typeface="Arial"/>
              </a:rPr>
              <a:t> </a:t>
            </a:r>
            <a:r>
              <a:rPr sz="2000" spc="-49" dirty="0">
                <a:latin typeface="Arial"/>
                <a:cs typeface="Arial"/>
              </a:rPr>
              <a:t>example,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600" dirty="0"/>
          </a:p>
          <a:p>
            <a:pPr>
              <a:lnSpc>
                <a:spcPts val="882"/>
              </a:lnSpc>
            </a:pPr>
            <a:endParaRPr sz="900" dirty="0"/>
          </a:p>
          <a:p>
            <a:pPr marL="11206">
              <a:tabLst>
                <a:tab pos="983369" algn="l"/>
              </a:tabLst>
            </a:pPr>
            <a:r>
              <a:rPr sz="2000" spc="-132" dirty="0">
                <a:latin typeface="Courier New"/>
                <a:cs typeface="Courier New"/>
              </a:rPr>
              <a:t>.cap {	text-transform: uppercase }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600" dirty="0"/>
          </a:p>
          <a:p>
            <a:pPr>
              <a:lnSpc>
                <a:spcPts val="882"/>
              </a:lnSpc>
            </a:pPr>
            <a:endParaRPr sz="900" dirty="0"/>
          </a:p>
          <a:p>
            <a:pPr marL="11206"/>
            <a:r>
              <a:rPr sz="2000" spc="-13" dirty="0">
                <a:latin typeface="Arial"/>
                <a:cs typeface="Arial"/>
              </a:rPr>
              <a:t>ma</a:t>
            </a:r>
            <a:r>
              <a:rPr sz="2000" spc="-66" dirty="0">
                <a:latin typeface="Arial"/>
                <a:cs typeface="Arial"/>
              </a:rPr>
              <a:t>k</a:t>
            </a:r>
            <a:r>
              <a:rPr sz="2000" spc="-202" dirty="0">
                <a:latin typeface="Arial"/>
                <a:cs typeface="Arial"/>
              </a:rPr>
              <a:t>es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eleme</a:t>
            </a:r>
            <a:r>
              <a:rPr sz="2000" spc="-132" dirty="0">
                <a:latin typeface="Arial"/>
                <a:cs typeface="Arial"/>
              </a:rPr>
              <a:t>n</a:t>
            </a:r>
            <a:r>
              <a:rPr sz="2000" spc="4" dirty="0">
                <a:latin typeface="Arial"/>
                <a:cs typeface="Arial"/>
              </a:rPr>
              <a:t>ts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49" dirty="0">
                <a:latin typeface="Arial"/>
                <a:cs typeface="Arial"/>
              </a:rPr>
              <a:t>in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-132" dirty="0">
                <a:latin typeface="Courier New"/>
                <a:cs typeface="Courier New"/>
              </a:rPr>
              <a:t>cap</a:t>
            </a:r>
            <a:r>
              <a:rPr sz="2000" spc="-481" dirty="0">
                <a:latin typeface="Courier New"/>
                <a:cs typeface="Courier New"/>
              </a:rPr>
              <a:t> </a:t>
            </a:r>
            <a:r>
              <a:rPr sz="2000" spc="-101" dirty="0">
                <a:latin typeface="Arial"/>
                <a:cs typeface="Arial"/>
              </a:rPr>
              <a:t>class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137" dirty="0">
                <a:latin typeface="Arial"/>
                <a:cs typeface="Arial"/>
              </a:rPr>
              <a:t>ALL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CAPS.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53" dirty="0">
                <a:latin typeface="Arial"/>
                <a:cs typeface="Arial"/>
              </a:rPr>
              <a:t>And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600" dirty="0"/>
          </a:p>
          <a:p>
            <a:pPr>
              <a:lnSpc>
                <a:spcPts val="882"/>
              </a:lnSpc>
            </a:pPr>
            <a:endParaRPr sz="900" dirty="0"/>
          </a:p>
          <a:p>
            <a:pPr marL="11206"/>
            <a:r>
              <a:rPr sz="2000" spc="-132" dirty="0">
                <a:latin typeface="Courier New"/>
                <a:cs typeface="Courier New"/>
              </a:rPr>
              <a:t>.emphasis { font-style: italic; font-weight: bold }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971"/>
              </a:lnSpc>
              <a:spcBef>
                <a:spcPts val="50"/>
              </a:spcBef>
            </a:pPr>
            <a:endParaRPr sz="1000" dirty="0"/>
          </a:p>
          <a:p>
            <a:pPr marL="11206" marR="634287">
              <a:lnSpc>
                <a:spcPct val="118900"/>
              </a:lnSpc>
            </a:pPr>
            <a:r>
              <a:rPr sz="2000" spc="-13" dirty="0">
                <a:latin typeface="Arial"/>
                <a:cs typeface="Arial"/>
              </a:rPr>
              <a:t>ma</a:t>
            </a:r>
            <a:r>
              <a:rPr sz="2000" spc="-66" dirty="0">
                <a:latin typeface="Arial"/>
                <a:cs typeface="Arial"/>
              </a:rPr>
              <a:t>k</a:t>
            </a:r>
            <a:r>
              <a:rPr sz="2000" spc="-202" dirty="0">
                <a:latin typeface="Arial"/>
                <a:cs typeface="Arial"/>
              </a:rPr>
              <a:t>es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spc="57" dirty="0">
                <a:latin typeface="Arial"/>
                <a:cs typeface="Arial"/>
              </a:rPr>
              <a:t>attribute</a:t>
            </a:r>
            <a:r>
              <a:rPr sz="2000" spc="115" dirty="0">
                <a:latin typeface="Arial"/>
                <a:cs typeface="Arial"/>
              </a:rPr>
              <a:t> </a:t>
            </a:r>
            <a:r>
              <a:rPr sz="2000" spc="-132" dirty="0">
                <a:latin typeface="Courier New"/>
                <a:cs typeface="Courier New"/>
              </a:rPr>
              <a:t>class="emphasis"</a:t>
            </a:r>
            <a:r>
              <a:rPr sz="2000" spc="-481" dirty="0">
                <a:latin typeface="Courier New"/>
                <a:cs typeface="Courier New"/>
              </a:rPr>
              <a:t> </a:t>
            </a:r>
            <a:r>
              <a:rPr sz="2000" spc="-18" dirty="0">
                <a:latin typeface="Arial"/>
                <a:cs typeface="Arial"/>
              </a:rPr>
              <a:t>meaningful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18" dirty="0">
                <a:latin typeface="Arial"/>
                <a:cs typeface="Arial"/>
              </a:rPr>
              <a:t>for</a:t>
            </a:r>
            <a:r>
              <a:rPr sz="2000" spc="10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3" dirty="0">
                <a:latin typeface="Arial"/>
                <a:cs typeface="Arial"/>
              </a:rPr>
              <a:t>a</a:t>
            </a:r>
            <a:r>
              <a:rPr sz="2000" spc="-106" dirty="0">
                <a:latin typeface="Arial"/>
                <a:cs typeface="Arial"/>
              </a:rPr>
              <a:t>n</a:t>
            </a:r>
            <a:r>
              <a:rPr sz="2000" spc="53" dirty="0">
                <a:latin typeface="Arial"/>
                <a:cs typeface="Arial"/>
              </a:rPr>
              <a:t>y</a:t>
            </a:r>
            <a:r>
              <a:rPr sz="2000" spc="26" dirty="0">
                <a:latin typeface="Arial"/>
                <a:cs typeface="Arial"/>
              </a:rPr>
              <a:t> </a:t>
            </a:r>
            <a:r>
              <a:rPr sz="2000" spc="-79" dirty="0">
                <a:latin typeface="Arial"/>
                <a:cs typeface="Arial"/>
              </a:rPr>
              <a:t>eleme</a:t>
            </a:r>
            <a:r>
              <a:rPr sz="2000" spc="-132" dirty="0">
                <a:latin typeface="Arial"/>
                <a:cs typeface="Arial"/>
              </a:rPr>
              <a:t>n</a:t>
            </a:r>
            <a:r>
              <a:rPr sz="2000" spc="4" dirty="0">
                <a:latin typeface="Arial"/>
                <a:cs typeface="Arial"/>
              </a:rPr>
              <a:t>ts.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0562A-FB41-4C52-AECA-1DC5FCD8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184143"/>
            <a:r>
              <a:rPr sz="2603" b="1" spc="207" dirty="0">
                <a:solidFill>
                  <a:schemeClr val="tx1"/>
                </a:solidFill>
                <a:latin typeface="Arial"/>
                <a:cs typeface="Arial"/>
              </a:rPr>
              <a:t>Id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selector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26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6167" y="1676400"/>
            <a:ext cx="7073153" cy="1921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262232">
              <a:lnSpc>
                <a:spcPct val="118900"/>
              </a:lnSpc>
            </a:pP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#</a:t>
            </a:r>
            <a:r>
              <a:rPr sz="1809" i="1" spc="-22" dirty="0">
                <a:latin typeface="Arial"/>
                <a:cs typeface="Arial"/>
              </a:rPr>
              <a:t>idName</a:t>
            </a:r>
            <a:r>
              <a:rPr sz="1809" i="1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selector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63" dirty="0">
                <a:latin typeface="Arial"/>
                <a:cs typeface="Arial"/>
              </a:rPr>
              <a:t>ass</a:t>
            </a:r>
            <a:r>
              <a:rPr sz="1809" spc="-53" dirty="0">
                <a:latin typeface="Arial"/>
                <a:cs typeface="Arial"/>
              </a:rPr>
              <a:t>o</a:t>
            </a:r>
            <a:r>
              <a:rPr sz="1809" spc="-49" dirty="0">
                <a:latin typeface="Arial"/>
                <a:cs typeface="Arial"/>
              </a:rPr>
              <a:t>ciates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rule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79" dirty="0">
                <a:latin typeface="Arial"/>
                <a:cs typeface="Arial"/>
              </a:rPr>
              <a:t>with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 </a:t>
            </a:r>
            <a:r>
              <a:rPr sz="1809" spc="79" dirty="0">
                <a:latin typeface="Arial"/>
                <a:cs typeface="Arial"/>
              </a:rPr>
              <a:t>with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uniq</a:t>
            </a:r>
            <a:r>
              <a:rPr sz="1809" spc="13" dirty="0">
                <a:latin typeface="Arial"/>
                <a:cs typeface="Arial"/>
              </a:rPr>
              <a:t>u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id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57" dirty="0">
                <a:latin typeface="Arial"/>
                <a:cs typeface="Arial"/>
              </a:rPr>
              <a:t>attribute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i="1" spc="-22" dirty="0">
                <a:latin typeface="Arial"/>
                <a:cs typeface="Arial"/>
              </a:rPr>
              <a:t>idName</a:t>
            </a:r>
            <a:r>
              <a:rPr sz="1809" spc="-22" dirty="0">
                <a:latin typeface="Arial"/>
                <a:cs typeface="Arial"/>
              </a:rPr>
              <a:t>. </a:t>
            </a:r>
            <a:r>
              <a:rPr sz="1809" spc="-199" dirty="0">
                <a:latin typeface="Arial"/>
                <a:cs typeface="Arial"/>
              </a:rPr>
              <a:t> </a:t>
            </a:r>
            <a:r>
              <a:rPr sz="1809" spc="-97" dirty="0">
                <a:latin typeface="Arial"/>
                <a:cs typeface="Arial"/>
              </a:rPr>
              <a:t>Henc</a:t>
            </a:r>
            <a:r>
              <a:rPr sz="1809" spc="-88" dirty="0">
                <a:latin typeface="Arial"/>
                <a:cs typeface="Arial"/>
              </a:rPr>
              <a:t>e</a:t>
            </a:r>
            <a:r>
              <a:rPr sz="1809" dirty="0">
                <a:latin typeface="Arial"/>
                <a:cs typeface="Arial"/>
              </a:rPr>
              <a:t>,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rule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4" dirty="0">
                <a:latin typeface="Arial"/>
                <a:cs typeface="Arial"/>
              </a:rPr>
              <a:t>applies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at</a:t>
            </a:r>
            <a:r>
              <a:rPr sz="1809" spc="31" dirty="0">
                <a:latin typeface="Arial"/>
                <a:cs typeface="Arial"/>
              </a:rPr>
              <a:t> </a:t>
            </a:r>
            <a:r>
              <a:rPr sz="1809" spc="-22" dirty="0">
                <a:latin typeface="Arial"/>
                <a:cs typeface="Arial"/>
              </a:rPr>
              <a:t>most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one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instance. </a:t>
            </a:r>
            <a:r>
              <a:rPr sz="1809" spc="-190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F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example,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#mileageChart{ font-family:Courier, monospace; color:red 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44" dirty="0">
                <a:latin typeface="Arial"/>
                <a:cs typeface="Arial"/>
              </a:rPr>
              <a:t>applies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&lt;table id="mileageChart"&gt; ... &lt;/table&gt;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dirty="0">
                <a:latin typeface="Arial"/>
                <a:cs typeface="Arial"/>
              </a:rPr>
              <a:t>onl</a:t>
            </a:r>
            <a:r>
              <a:rPr sz="1809" spc="-97" dirty="0">
                <a:latin typeface="Arial"/>
                <a:cs typeface="Arial"/>
              </a:rPr>
              <a:t>y</a:t>
            </a:r>
            <a:r>
              <a:rPr sz="1809" dirty="0">
                <a:latin typeface="Arial"/>
                <a:cs typeface="Arial"/>
              </a:rPr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9ABC-E056-4A98-8DCD-05BB1C28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059" y="357066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71721"/>
            <a:r>
              <a:rPr sz="2603" b="1" spc="26" dirty="0">
                <a:solidFill>
                  <a:schemeClr val="tx1"/>
                </a:solidFill>
                <a:latin typeface="Arial"/>
                <a:cs typeface="Arial"/>
              </a:rPr>
              <a:t>Concatenated</a:t>
            </a:r>
            <a:r>
              <a:rPr sz="2603" b="1" spc="269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49" dirty="0">
                <a:solidFill>
                  <a:schemeClr val="tx1"/>
                </a:solidFill>
                <a:latin typeface="Arial"/>
                <a:cs typeface="Arial"/>
              </a:rPr>
              <a:t>(conjunction)</a:t>
            </a:r>
            <a:r>
              <a:rPr sz="2603" b="1" spc="269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selector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27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1" y="1512569"/>
            <a:ext cx="6551519" cy="10068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 algn="just">
              <a:lnSpc>
                <a:spcPct val="118900"/>
              </a:lnSpc>
            </a:pPr>
            <a:r>
              <a:rPr sz="1809" spc="-13" dirty="0">
                <a:latin typeface="Arial"/>
                <a:cs typeface="Arial"/>
              </a:rPr>
              <a:t>When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selector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concatenation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150" dirty="0">
                <a:latin typeface="Arial"/>
                <a:cs typeface="Arial"/>
              </a:rPr>
              <a:t>t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101" dirty="0">
                <a:latin typeface="Arial"/>
                <a:cs typeface="Arial"/>
              </a:rPr>
              <a:t>o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more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selectors,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150" dirty="0">
                <a:latin typeface="Arial"/>
                <a:cs typeface="Arial"/>
              </a:rPr>
              <a:t>it</a:t>
            </a:r>
            <a:r>
              <a:rPr sz="1809" spc="168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selects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satisfying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spc="-141" dirty="0">
                <a:latin typeface="Arial"/>
                <a:cs typeface="Arial"/>
              </a:rPr>
              <a:t>ea</a:t>
            </a:r>
            <a:r>
              <a:rPr sz="1809" spc="-180" dirty="0">
                <a:latin typeface="Arial"/>
                <a:cs typeface="Arial"/>
              </a:rPr>
              <a:t>c</a:t>
            </a:r>
            <a:r>
              <a:rPr sz="1809" dirty="0">
                <a:latin typeface="Arial"/>
                <a:cs typeface="Arial"/>
              </a:rPr>
              <a:t>h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84" dirty="0">
                <a:latin typeface="Arial"/>
                <a:cs typeface="Arial"/>
              </a:rPr>
              <a:t>e</a:t>
            </a:r>
            <a:r>
              <a:rPr sz="1809" spc="-124" dirty="0">
                <a:latin typeface="Arial"/>
                <a:cs typeface="Arial"/>
              </a:rPr>
              <a:t>v</a:t>
            </a:r>
            <a:r>
              <a:rPr sz="1809" spc="-18" dirty="0">
                <a:latin typeface="Arial"/>
                <a:cs typeface="Arial"/>
              </a:rPr>
              <a:t>ery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selector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included. </a:t>
            </a:r>
            <a:r>
              <a:rPr sz="1809" spc="-185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F</a:t>
            </a:r>
            <a:r>
              <a:rPr sz="1809" spc="4" dirty="0">
                <a:latin typeface="Arial"/>
                <a:cs typeface="Arial"/>
              </a:rPr>
              <a:t>or </a:t>
            </a:r>
            <a:r>
              <a:rPr sz="1809" spc="-49" dirty="0">
                <a:latin typeface="Arial"/>
                <a:cs typeface="Arial"/>
              </a:rPr>
              <a:t>example,</a:t>
            </a:r>
            <a:endParaRPr sz="180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760" y="2625743"/>
            <a:ext cx="2210921" cy="13351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</a:pPr>
            <a:r>
              <a:rPr sz="1809" spc="-132" dirty="0">
                <a:latin typeface="Courier New"/>
                <a:cs typeface="Courier New"/>
              </a:rPr>
              <a:t>span.highlight nav.main.mobile mobile</a:t>
            </a:r>
            <a:r>
              <a:rPr sz="1809" spc="93" dirty="0">
                <a:latin typeface="Arial"/>
                <a:cs typeface="Arial"/>
              </a:rPr>
              <a:t>) </a:t>
            </a:r>
            <a:r>
              <a:rPr sz="1809" spc="-132" dirty="0">
                <a:latin typeface="Courier New"/>
                <a:cs typeface="Courier New"/>
              </a:rPr>
              <a:t>table#mileageChart</a:t>
            </a:r>
            <a:endParaRPr sz="180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4483" y="2625743"/>
            <a:ext cx="3793191" cy="6790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</a:pPr>
            <a:r>
              <a:rPr sz="1809" spc="101" dirty="0">
                <a:latin typeface="Arial"/>
                <a:cs typeface="Arial"/>
              </a:rPr>
              <a:t>(</a:t>
            </a:r>
            <a:r>
              <a:rPr sz="1809" spc="-132" dirty="0">
                <a:latin typeface="Courier New"/>
                <a:cs typeface="Courier New"/>
              </a:rPr>
              <a:t>span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class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highlight</a:t>
            </a:r>
            <a:r>
              <a:rPr sz="1809" spc="93" dirty="0">
                <a:latin typeface="Arial"/>
                <a:cs typeface="Arial"/>
              </a:rPr>
              <a:t>) (</a:t>
            </a:r>
            <a:r>
              <a:rPr sz="1809" spc="-132" dirty="0">
                <a:latin typeface="Courier New"/>
                <a:cs typeface="Courier New"/>
              </a:rPr>
              <a:t>nav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class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main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class</a:t>
            </a:r>
            <a:endParaRPr sz="180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4483" y="3661426"/>
            <a:ext cx="3999379" cy="2991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101" dirty="0">
                <a:latin typeface="Arial"/>
                <a:cs typeface="Arial"/>
              </a:rPr>
              <a:t>(</a:t>
            </a:r>
            <a:r>
              <a:rPr sz="1809" spc="-132" dirty="0">
                <a:latin typeface="Courier New"/>
                <a:cs typeface="Courier New"/>
              </a:rPr>
              <a:t>table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79" dirty="0">
                <a:latin typeface="Arial"/>
                <a:cs typeface="Arial"/>
              </a:rPr>
              <a:t>with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mileageChart</a:t>
            </a:r>
            <a:r>
              <a:rPr sz="1809" spc="101" dirty="0">
                <a:latin typeface="Arial"/>
                <a:cs typeface="Arial"/>
              </a:rPr>
              <a:t>)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B8CF1-B2DB-444B-82B8-5600F8FA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552097"/>
            <a:r>
              <a:rPr sz="2603" b="1" dirty="0">
                <a:solidFill>
                  <a:schemeClr val="tx1"/>
                </a:solidFill>
                <a:latin typeface="Arial"/>
                <a:cs typeface="Arial"/>
              </a:rPr>
              <a:t>Selector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57" dirty="0">
                <a:solidFill>
                  <a:schemeClr val="tx1"/>
                </a:solidFill>
                <a:latin typeface="Arial"/>
                <a:cs typeface="Arial"/>
              </a:rPr>
              <a:t>Grouping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28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0930" y="1905000"/>
            <a:ext cx="6822140" cy="14646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</a:pPr>
            <a:r>
              <a:rPr sz="1809" spc="-71" dirty="0">
                <a:latin typeface="Arial"/>
                <a:cs typeface="Arial"/>
              </a:rPr>
              <a:t>Selectors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sharing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24" dirty="0">
                <a:latin typeface="Arial"/>
                <a:cs typeface="Arial"/>
              </a:rPr>
              <a:t>same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pro</a:t>
            </a:r>
            <a:r>
              <a:rPr sz="1809" spc="53" dirty="0">
                <a:latin typeface="Arial"/>
                <a:cs typeface="Arial"/>
              </a:rPr>
              <a:t>p</a:t>
            </a:r>
            <a:r>
              <a:rPr sz="1809" spc="-31" dirty="0">
                <a:latin typeface="Arial"/>
                <a:cs typeface="Arial"/>
              </a:rPr>
              <a:t>erties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22" dirty="0">
                <a:latin typeface="Arial"/>
                <a:cs typeface="Arial"/>
              </a:rPr>
              <a:t>grou</a:t>
            </a:r>
            <a:r>
              <a:rPr sz="1809" spc="31" dirty="0">
                <a:latin typeface="Arial"/>
                <a:cs typeface="Arial"/>
              </a:rPr>
              <a:t>p</a:t>
            </a:r>
            <a:r>
              <a:rPr sz="1809" spc="-101" dirty="0">
                <a:latin typeface="Arial"/>
                <a:cs typeface="Arial"/>
              </a:rPr>
              <a:t>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together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31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one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rule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54" dirty="0">
                <a:latin typeface="Arial"/>
                <a:cs typeface="Arial"/>
              </a:rPr>
              <a:t>a</a:t>
            </a:r>
            <a:r>
              <a:rPr sz="1809" dirty="0">
                <a:latin typeface="Arial"/>
                <a:cs typeface="Arial"/>
              </a:rPr>
              <a:t>void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re</a:t>
            </a:r>
            <a:r>
              <a:rPr sz="1809" spc="4" dirty="0">
                <a:latin typeface="Arial"/>
                <a:cs typeface="Arial"/>
              </a:rPr>
              <a:t>p</a:t>
            </a:r>
            <a:r>
              <a:rPr sz="1809" spc="-18" dirty="0">
                <a:latin typeface="Arial"/>
                <a:cs typeface="Arial"/>
              </a:rPr>
              <a:t>eating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24" dirty="0">
                <a:latin typeface="Arial"/>
                <a:cs typeface="Arial"/>
              </a:rPr>
              <a:t>same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53" dirty="0">
                <a:latin typeface="Arial"/>
                <a:cs typeface="Arial"/>
              </a:rPr>
              <a:t>ru</a:t>
            </a:r>
            <a:r>
              <a:rPr sz="1809" spc="-53" dirty="0">
                <a:latin typeface="Arial"/>
                <a:cs typeface="Arial"/>
              </a:rPr>
              <a:t>le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8" dirty="0">
                <a:latin typeface="Arial"/>
                <a:cs typeface="Arial"/>
              </a:rPr>
              <a:t>differe</a:t>
            </a:r>
            <a:r>
              <a:rPr sz="1809" spc="-66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selectors. </a:t>
            </a:r>
            <a:r>
              <a:rPr sz="1809" spc="-190" dirty="0">
                <a:latin typeface="Arial"/>
                <a:cs typeface="Arial"/>
              </a:rPr>
              <a:t> </a:t>
            </a:r>
            <a:r>
              <a:rPr sz="1809" spc="53" dirty="0">
                <a:latin typeface="Arial"/>
                <a:cs typeface="Arial"/>
              </a:rPr>
              <a:t>T</a:t>
            </a:r>
            <a:r>
              <a:rPr sz="1809" spc="-101" dirty="0">
                <a:latin typeface="Arial"/>
                <a:cs typeface="Arial"/>
              </a:rPr>
              <a:t>o</a:t>
            </a:r>
            <a:r>
              <a:rPr sz="1809" spc="-53" dirty="0">
                <a:latin typeface="Arial"/>
                <a:cs typeface="Arial"/>
              </a:rPr>
              <a:t> </a:t>
            </a:r>
            <a:r>
              <a:rPr sz="1809" spc="-22" dirty="0">
                <a:latin typeface="Arial"/>
                <a:cs typeface="Arial"/>
              </a:rPr>
              <a:t>group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selectors,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spc="53" dirty="0">
                <a:latin typeface="Arial"/>
                <a:cs typeface="Arial"/>
              </a:rPr>
              <a:t>list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them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02" dirty="0">
                <a:latin typeface="Arial"/>
                <a:cs typeface="Arial"/>
              </a:rPr>
              <a:t>se</a:t>
            </a:r>
            <a:r>
              <a:rPr sz="1809" spc="-4" dirty="0">
                <a:latin typeface="Arial"/>
                <a:cs typeface="Arial"/>
              </a:rPr>
              <a:t>p</a:t>
            </a:r>
            <a:r>
              <a:rPr sz="1809" spc="-18" dirty="0">
                <a:latin typeface="Arial"/>
                <a:cs typeface="Arial"/>
              </a:rPr>
              <a:t>arated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b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commas.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F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example,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h1, h2, h3, h4, h5, h6 { color: blue }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DA19A-EF37-4927-A04D-0C262568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1257367"/>
            <a:r>
              <a:rPr sz="2603" b="1" spc="-57" dirty="0">
                <a:solidFill>
                  <a:schemeClr val="tx1"/>
                </a:solidFill>
                <a:latin typeface="Arial"/>
                <a:cs typeface="Arial"/>
              </a:rPr>
              <a:t>Pseudo-class</a:t>
            </a:r>
            <a:r>
              <a:rPr sz="2603" b="1" spc="27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-53" dirty="0">
                <a:solidFill>
                  <a:schemeClr val="tx1"/>
                </a:solidFill>
                <a:latin typeface="Arial"/>
                <a:cs typeface="Arial"/>
              </a:rPr>
              <a:t>selectors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346972" y="7243507"/>
            <a:ext cx="690497" cy="172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652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29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2552" y="1264555"/>
            <a:ext cx="7029980" cy="44913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620" marR="275119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i="1" spc="-84" dirty="0">
                <a:latin typeface="Arial"/>
                <a:cs typeface="Arial"/>
              </a:rPr>
              <a:t>pseudo-class</a:t>
            </a:r>
            <a:r>
              <a:rPr sz="1809" i="1" spc="110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154" dirty="0">
                <a:latin typeface="Arial"/>
                <a:cs typeface="Arial"/>
              </a:rPr>
              <a:t>a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p</a:t>
            </a:r>
            <a:r>
              <a:rPr sz="1809" spc="40" dirty="0">
                <a:latin typeface="Arial"/>
                <a:cs typeface="Arial"/>
              </a:rPr>
              <a:t>ermit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0" dirty="0">
                <a:latin typeface="Arial"/>
                <a:cs typeface="Arial"/>
              </a:rPr>
              <a:t>selection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based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on</a:t>
            </a:r>
            <a:r>
              <a:rPr sz="1809" spc="-26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conditions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at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1" dirty="0">
                <a:latin typeface="Arial"/>
                <a:cs typeface="Arial"/>
              </a:rPr>
              <a:t>run-</a:t>
            </a:r>
            <a:r>
              <a:rPr sz="1809" spc="150" dirty="0">
                <a:latin typeface="Arial"/>
                <a:cs typeface="Arial"/>
              </a:rPr>
              <a:t>tim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on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97" dirty="0">
                <a:latin typeface="Arial"/>
                <a:cs typeface="Arial"/>
              </a:rPr>
              <a:t>th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hierar</a:t>
            </a:r>
            <a:r>
              <a:rPr sz="1809" spc="-62" dirty="0">
                <a:latin typeface="Arial"/>
                <a:cs typeface="Arial"/>
              </a:rPr>
              <a:t>c</a:t>
            </a:r>
            <a:r>
              <a:rPr sz="1809" dirty="0">
                <a:latin typeface="Arial"/>
                <a:cs typeface="Arial"/>
              </a:rPr>
              <a:t>hical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structure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 </a:t>
            </a:r>
            <a:r>
              <a:rPr sz="1809" spc="-53" dirty="0">
                <a:latin typeface="Arial"/>
                <a:cs typeface="Arial"/>
              </a:rPr>
              <a:t>d</a:t>
            </a:r>
            <a:r>
              <a:rPr sz="1809" spc="-4" dirty="0">
                <a:latin typeface="Arial"/>
                <a:cs typeface="Arial"/>
              </a:rPr>
              <a:t>o</a:t>
            </a:r>
            <a:r>
              <a:rPr sz="1809" spc="-57" dirty="0">
                <a:latin typeface="Arial"/>
                <a:cs typeface="Arial"/>
              </a:rPr>
              <a:t>cume</a:t>
            </a:r>
            <a:r>
              <a:rPr sz="1809" spc="-101" dirty="0">
                <a:latin typeface="Arial"/>
                <a:cs typeface="Arial"/>
              </a:rPr>
              <a:t>n</a:t>
            </a:r>
            <a:r>
              <a:rPr sz="1809" spc="97" dirty="0">
                <a:latin typeface="Arial"/>
                <a:cs typeface="Arial"/>
              </a:rPr>
              <a:t>t.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38"/>
              </a:lnSpc>
              <a:spcBef>
                <a:spcPts val="26"/>
              </a:spcBef>
              <a:buClr>
                <a:srgbClr val="000072"/>
              </a:buClr>
              <a:buFont typeface="Arial"/>
              <a:buChar char="•"/>
            </a:pPr>
            <a:endParaRPr sz="838" dirty="0"/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eig</a:t>
            </a:r>
            <a:r>
              <a:rPr sz="1809" spc="-110" dirty="0">
                <a:latin typeface="Arial"/>
                <a:cs typeface="Arial"/>
              </a:rPr>
              <a:t>h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2" dirty="0">
                <a:latin typeface="Arial"/>
                <a:cs typeface="Arial"/>
              </a:rPr>
              <a:t>most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widely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used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pseudo-classes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a</a:t>
            </a:r>
            <a:r>
              <a:rPr sz="1809" dirty="0">
                <a:latin typeface="Arial"/>
                <a:cs typeface="Arial"/>
              </a:rPr>
              <a:t>r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selector</a:t>
            </a:r>
            <a:r>
              <a:rPr sz="1809" spc="-31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suffixes</a:t>
            </a:r>
            <a:r>
              <a:rPr lang="en-US" sz="1809" spc="-57" dirty="0">
                <a:latin typeface="Arial"/>
                <a:cs typeface="Arial"/>
              </a:rPr>
              <a:t>:</a:t>
            </a:r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:link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dirty="0">
                <a:latin typeface="Arial"/>
                <a:cs typeface="Arial"/>
              </a:rPr>
              <a:t>(a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v</a:t>
            </a:r>
            <a:r>
              <a:rPr sz="1809" spc="26" dirty="0">
                <a:latin typeface="Arial"/>
                <a:cs typeface="Arial"/>
              </a:rPr>
              <a:t>alid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53" dirty="0">
                <a:latin typeface="Arial"/>
                <a:cs typeface="Arial"/>
              </a:rPr>
              <a:t>link)</a:t>
            </a:r>
            <a:endParaRPr lang="en-US" sz="1809" spc="53" dirty="0">
              <a:latin typeface="Arial"/>
              <a:cs typeface="Arial"/>
            </a:endParaRPr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:visited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dirty="0">
                <a:latin typeface="Arial"/>
                <a:cs typeface="Arial"/>
              </a:rPr>
              <a:t>(a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visited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spc="53" dirty="0">
                <a:latin typeface="Arial"/>
                <a:cs typeface="Arial"/>
              </a:rPr>
              <a:t>link)</a:t>
            </a:r>
            <a:r>
              <a:rPr lang="en-US" sz="1809" spc="53" dirty="0">
                <a:latin typeface="Arial"/>
                <a:cs typeface="Arial"/>
              </a:rPr>
              <a:t> </a:t>
            </a:r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:hover </a:t>
            </a:r>
            <a:r>
              <a:rPr sz="1809" spc="-62" dirty="0">
                <a:latin typeface="Arial"/>
                <a:cs typeface="Arial"/>
              </a:rPr>
              <a:t>(mouse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54" dirty="0">
                <a:latin typeface="Arial"/>
                <a:cs typeface="Arial"/>
              </a:rPr>
              <a:t>o</a:t>
            </a:r>
            <a:r>
              <a:rPr sz="1809" dirty="0">
                <a:latin typeface="Arial"/>
                <a:cs typeface="Arial"/>
              </a:rPr>
              <a:t>v</a:t>
            </a:r>
            <a:r>
              <a:rPr sz="1809" spc="-49" dirty="0">
                <a:latin typeface="Arial"/>
                <a:cs typeface="Arial"/>
              </a:rPr>
              <a:t>er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101" dirty="0">
                <a:latin typeface="Arial"/>
                <a:cs typeface="Arial"/>
              </a:rPr>
              <a:t>t)</a:t>
            </a:r>
            <a:r>
              <a:rPr lang="en-US" sz="1809" spc="101" dirty="0">
                <a:latin typeface="Arial"/>
                <a:cs typeface="Arial"/>
              </a:rPr>
              <a:t> </a:t>
            </a:r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:active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57" dirty="0">
                <a:latin typeface="Arial"/>
                <a:cs typeface="Arial"/>
              </a:rPr>
              <a:t>(eleme</a:t>
            </a:r>
            <a:r>
              <a:rPr sz="1809" spc="-106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spc="-53" dirty="0">
                <a:latin typeface="Arial"/>
                <a:cs typeface="Arial"/>
              </a:rPr>
              <a:t>eing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cli</a:t>
            </a:r>
            <a:r>
              <a:rPr sz="1809" spc="-49" dirty="0">
                <a:latin typeface="Arial"/>
                <a:cs typeface="Arial"/>
              </a:rPr>
              <a:t>c</a:t>
            </a:r>
            <a:r>
              <a:rPr sz="1809" dirty="0">
                <a:latin typeface="Arial"/>
                <a:cs typeface="Arial"/>
              </a:rPr>
              <a:t>k</a:t>
            </a:r>
            <a:r>
              <a:rPr sz="1809" spc="-26" dirty="0">
                <a:latin typeface="Arial"/>
                <a:cs typeface="Arial"/>
              </a:rPr>
              <a:t>ed)</a:t>
            </a:r>
            <a:r>
              <a:rPr lang="en-US" sz="1809" spc="-26" dirty="0">
                <a:latin typeface="Arial"/>
                <a:cs typeface="Arial"/>
              </a:rPr>
              <a:t> </a:t>
            </a:r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:focus </a:t>
            </a:r>
            <a:r>
              <a:rPr sz="1809" spc="101" dirty="0">
                <a:latin typeface="Arial"/>
                <a:cs typeface="Arial"/>
              </a:rPr>
              <a:t>(UI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gained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8" dirty="0">
                <a:latin typeface="Arial"/>
                <a:cs typeface="Arial"/>
              </a:rPr>
              <a:t>f</a:t>
            </a:r>
            <a:r>
              <a:rPr sz="1809" spc="18" dirty="0">
                <a:latin typeface="Arial"/>
                <a:cs typeface="Arial"/>
              </a:rPr>
              <a:t>o</a:t>
            </a:r>
            <a:r>
              <a:rPr sz="1809" spc="-40" dirty="0">
                <a:latin typeface="Arial"/>
                <a:cs typeface="Arial"/>
              </a:rPr>
              <a:t>cus),</a:t>
            </a:r>
            <a:endParaRPr lang="en-US" sz="1809" spc="110" dirty="0">
              <a:latin typeface="Arial"/>
              <a:cs typeface="Arial"/>
            </a:endParaRPr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:enabled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101" dirty="0">
                <a:latin typeface="Arial"/>
                <a:cs typeface="Arial"/>
              </a:rPr>
              <a:t>(UI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usable)</a:t>
            </a:r>
            <a:endParaRPr lang="en-US" sz="1809" spc="-35" dirty="0">
              <a:latin typeface="Arial"/>
              <a:cs typeface="Arial"/>
            </a:endParaRPr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:disabled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101" dirty="0">
                <a:latin typeface="Arial"/>
                <a:cs typeface="Arial"/>
              </a:rPr>
              <a:t>(UI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u</a:t>
            </a:r>
            <a:r>
              <a:rPr sz="1809" spc="-53" dirty="0">
                <a:latin typeface="Arial"/>
                <a:cs typeface="Arial"/>
              </a:rPr>
              <a:t>n</a:t>
            </a:r>
            <a:r>
              <a:rPr sz="1809" spc="-35" dirty="0">
                <a:latin typeface="Arial"/>
                <a:cs typeface="Arial"/>
              </a:rPr>
              <a:t>usable)</a:t>
            </a:r>
            <a:endParaRPr lang="en-US" sz="1809" spc="-35" dirty="0">
              <a:latin typeface="Arial"/>
              <a:cs typeface="Arial"/>
            </a:endParaRPr>
          </a:p>
          <a:p>
            <a:pPr marL="242620" marR="11206" indent="-231974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:checked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57" dirty="0">
                <a:latin typeface="Arial"/>
                <a:cs typeface="Arial"/>
              </a:rPr>
              <a:t>(eleme</a:t>
            </a:r>
            <a:r>
              <a:rPr sz="1809" spc="-106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 </a:t>
            </a:r>
            <a:r>
              <a:rPr sz="1809" spc="-49" dirty="0">
                <a:latin typeface="Arial"/>
                <a:cs typeface="Arial"/>
              </a:rPr>
              <a:t>selected).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38"/>
              </a:lnSpc>
              <a:spcBef>
                <a:spcPts val="25"/>
              </a:spcBef>
            </a:pPr>
            <a:endParaRPr sz="838" dirty="0"/>
          </a:p>
          <a:p>
            <a:pPr marL="242620" marR="53231" indent="-231974" algn="just">
              <a:lnSpc>
                <a:spcPct val="1167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32" dirty="0">
                <a:latin typeface="Courier New"/>
                <a:cs typeface="Courier New"/>
              </a:rPr>
              <a:t>:target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84" dirty="0">
                <a:latin typeface="Arial"/>
                <a:cs typeface="Arial"/>
              </a:rPr>
              <a:t>selects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target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an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44" dirty="0">
                <a:latin typeface="Arial"/>
                <a:cs typeface="Arial"/>
              </a:rPr>
              <a:t>in-page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57" dirty="0">
                <a:latin typeface="Arial"/>
                <a:cs typeface="Arial"/>
              </a:rPr>
              <a:t>link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action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b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26" dirty="0">
                <a:latin typeface="Arial"/>
                <a:cs typeface="Arial"/>
              </a:rPr>
              <a:t> 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7" dirty="0">
                <a:latin typeface="Arial"/>
                <a:cs typeface="Arial"/>
              </a:rPr>
              <a:t>user. </a:t>
            </a:r>
            <a:r>
              <a:rPr sz="1809" spc="-190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F</a:t>
            </a:r>
            <a:r>
              <a:rPr sz="1809" spc="4" dirty="0">
                <a:latin typeface="Arial"/>
                <a:cs typeface="Arial"/>
              </a:rPr>
              <a:t>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example,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82"/>
              </a:lnSpc>
              <a:spcBef>
                <a:spcPts val="3"/>
              </a:spcBef>
            </a:pPr>
            <a:endParaRPr sz="882" dirty="0"/>
          </a:p>
          <a:p>
            <a:pPr marL="242620"/>
            <a:r>
              <a:rPr sz="1809" spc="-132" dirty="0">
                <a:latin typeface="Courier New"/>
                <a:cs typeface="Courier New"/>
              </a:rPr>
              <a:t>section:target { border: thin solid black }</a:t>
            </a:r>
            <a:endParaRPr sz="1809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CAB978-5A9C-4600-96CE-83437833C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Three Ways to Use CSS: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B97C772-43CF-4B53-96D1-119EB6FC1C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Inline Style - CSS is placed directly into the HTML element.</a:t>
            </a:r>
          </a:p>
          <a:p>
            <a:pPr marL="609600" indent="-6096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Internal Style Sheet - CSS is placed into a separate area within the &lt;head&gt; section of a web page.</a:t>
            </a:r>
          </a:p>
          <a:p>
            <a:pPr marL="609600" indent="-6096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External Style Sheet - CSS is placed into a separate computer file and "connected" to a web page.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7DFAA6-85EF-4E4E-B2D5-A43EAD98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0F6DB-5BBD-4D56-8D04-262F4B9D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84534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36337"/>
            <a:r>
              <a:rPr sz="2603" b="1" spc="18" dirty="0">
                <a:solidFill>
                  <a:schemeClr val="tx1"/>
                </a:solidFill>
                <a:latin typeface="Arial"/>
                <a:cs typeface="Arial"/>
              </a:rPr>
              <a:t>CSS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dirty="0">
                <a:solidFill>
                  <a:schemeClr val="tx1"/>
                </a:solidFill>
                <a:latin typeface="Arial"/>
                <a:cs typeface="Arial"/>
              </a:rPr>
              <a:t>Selector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3" dirty="0">
                <a:solidFill>
                  <a:schemeClr val="tx1"/>
                </a:solidFill>
                <a:latin typeface="Arial"/>
                <a:cs typeface="Arial"/>
              </a:rPr>
              <a:t>Examples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30</a:t>
            </a:fld>
            <a:endParaRPr sz="88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555" y="3152147"/>
            <a:ext cx="4520453" cy="17738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42700"/>
              </a:lnSpc>
            </a:pPr>
            <a:r>
              <a:rPr sz="1809" spc="-132" dirty="0" err="1">
                <a:latin typeface="Courier New"/>
                <a:cs typeface="Courier New"/>
              </a:rPr>
              <a:t>a.box:hover</a:t>
            </a:r>
            <a:endParaRPr sz="1809" dirty="0">
              <a:latin typeface="Courier New"/>
              <a:cs typeface="Courier New"/>
            </a:endParaRPr>
          </a:p>
          <a:p>
            <a:pPr marL="253827" marR="1348140" indent="-243181">
              <a:lnSpc>
                <a:spcPct val="118900"/>
              </a:lnSpc>
            </a:pPr>
            <a:r>
              <a:rPr sz="1809" spc="-132" dirty="0">
                <a:latin typeface="Courier New"/>
                <a:cs typeface="Courier New"/>
              </a:rPr>
              <a:t>{ border: #c91 1px solid; text-decoration: none; }</a:t>
            </a:r>
            <a:endParaRPr lang="en-US" sz="1809" spc="-132" dirty="0">
              <a:latin typeface="Courier New"/>
              <a:cs typeface="Courier New"/>
            </a:endParaRPr>
          </a:p>
          <a:p>
            <a:pPr marL="253827" marR="1348140" indent="-243181">
              <a:lnSpc>
                <a:spcPct val="118900"/>
              </a:lnSpc>
            </a:pP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251"/>
              </a:spcBef>
            </a:pPr>
            <a:r>
              <a:rPr sz="1809" spc="-132" dirty="0">
                <a:latin typeface="Courier New"/>
                <a:cs typeface="Courier New"/>
              </a:rPr>
              <a:t>p, ul, nl { line-height: 150%; }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3600" y="3244724"/>
            <a:ext cx="2167218" cy="6925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82"/>
              </a:lnSpc>
              <a:spcBef>
                <a:spcPts val="44"/>
              </a:spcBef>
            </a:pPr>
            <a:endParaRPr sz="882" dirty="0"/>
          </a:p>
          <a:p>
            <a:pPr marL="11206"/>
            <a:r>
              <a:rPr sz="1809" spc="-84" dirty="0">
                <a:latin typeface="Arial"/>
                <a:cs typeface="Arial"/>
              </a:rPr>
              <a:t>Pseudo-class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Class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3600" y="4601441"/>
            <a:ext cx="976032" cy="2991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dirty="0">
                <a:latin typeface="Arial"/>
                <a:cs typeface="Arial"/>
              </a:rPr>
              <a:t>Grouping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07992"/>
              </p:ext>
            </p:extLst>
          </p:nvPr>
        </p:nvGraphicFramePr>
        <p:xfrm>
          <a:off x="1120555" y="1594305"/>
          <a:ext cx="6761436" cy="1471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3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body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background-color: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white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Eleme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8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3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*.fine</a:t>
                      </a:r>
                      <a:r>
                        <a:rPr sz="1800" spc="-54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1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.fine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font-size: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x-small</a:t>
                      </a:r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Uni</a:t>
                      </a:r>
                      <a:r>
                        <a:rPr sz="1800" spc="-5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ersal</a:t>
                      </a:r>
                      <a:r>
                        <a:rPr sz="1800" spc="-1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1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42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h2.red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color: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#933</a:t>
                      </a:r>
                      <a:r>
                        <a:rPr sz="1800" spc="-15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Class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B5E56-0B6B-4EA3-8AC1-48C62F0B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059" y="357066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132033"/>
            <a:r>
              <a:rPr sz="2603" b="1" spc="106" dirty="0">
                <a:solidFill>
                  <a:schemeClr val="tx1"/>
                </a:solidFill>
                <a:latin typeface="Arial"/>
                <a:cs typeface="Arial"/>
              </a:rPr>
              <a:t>Link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19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2603" b="1" spc="-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603" b="1" spc="-53" dirty="0">
                <a:solidFill>
                  <a:schemeClr val="tx1"/>
                </a:solidFill>
                <a:latin typeface="Arial"/>
                <a:cs typeface="Arial"/>
              </a:rPr>
              <a:t>yles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31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1" y="1523957"/>
            <a:ext cx="6222066" cy="36301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712910">
              <a:lnSpc>
                <a:spcPct val="118900"/>
              </a:lnSpc>
              <a:tabLst>
                <a:tab pos="2806663" algn="l"/>
              </a:tabLst>
            </a:pPr>
            <a:r>
              <a:rPr sz="1809" spc="-132" dirty="0">
                <a:latin typeface="Courier New"/>
                <a:cs typeface="Courier New"/>
              </a:rPr>
              <a:t>/* shaded blue for unvisited links */ a:link { color: #00c;	}</a:t>
            </a:r>
            <a:endParaRPr sz="1809" dirty="0">
              <a:latin typeface="Courier New"/>
              <a:cs typeface="Courier New"/>
            </a:endParaRPr>
          </a:p>
          <a:p>
            <a:pPr marL="11206" marR="2320862">
              <a:lnSpc>
                <a:spcPct val="118900"/>
              </a:lnSpc>
            </a:pPr>
            <a:r>
              <a:rPr sz="1809" spc="-132" dirty="0">
                <a:latin typeface="Courier New"/>
                <a:cs typeface="Courier New"/>
              </a:rPr>
              <a:t>/* dark red for visited links */ a:visited { color: #300; }</a:t>
            </a:r>
            <a:endParaRPr sz="1809" dirty="0">
              <a:latin typeface="Courier New"/>
              <a:cs typeface="Courier New"/>
            </a:endParaRPr>
          </a:p>
          <a:p>
            <a:pPr marL="11206" marR="3049843">
              <a:lnSpc>
                <a:spcPct val="118900"/>
              </a:lnSpc>
            </a:pPr>
            <a:r>
              <a:rPr sz="1809" spc="-132" dirty="0">
                <a:latin typeface="Courier New"/>
                <a:cs typeface="Courier New"/>
              </a:rPr>
              <a:t>/* when link is clicked */ a:active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  <a:tabLst>
                <a:tab pos="497007" algn="l"/>
              </a:tabLst>
            </a:pPr>
            <a:r>
              <a:rPr sz="1809" spc="-132" dirty="0">
                <a:latin typeface="Courier New"/>
                <a:cs typeface="Courier New"/>
              </a:rPr>
              <a:t>{	background-image: none;</a:t>
            </a:r>
            <a:endParaRPr sz="1809" dirty="0">
              <a:latin typeface="Courier New"/>
              <a:cs typeface="Courier New"/>
            </a:endParaRPr>
          </a:p>
          <a:p>
            <a:pPr marL="497007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color: #00c; font-weight: bold; }</a:t>
            </a:r>
            <a:endParaRPr sz="1809" dirty="0">
              <a:latin typeface="Courier New"/>
              <a:cs typeface="Courier New"/>
            </a:endParaRPr>
          </a:p>
          <a:p>
            <a:pPr marL="11206" marR="2685633">
              <a:lnSpc>
                <a:spcPct val="118900"/>
              </a:lnSpc>
            </a:pPr>
            <a:r>
              <a:rPr sz="1809" spc="-132" dirty="0">
                <a:latin typeface="Courier New"/>
                <a:cs typeface="Courier New"/>
              </a:rPr>
              <a:t>/* when mouse is over link */ a:hover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{ background-color: #def; background-image: none; }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53E13-0452-4449-A5A1-670E6D59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371600"/>
            <a:ext cx="6680947" cy="27762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8900"/>
              </a:lnSpc>
            </a:pPr>
            <a:r>
              <a:rPr sz="1809" spc="-62" dirty="0">
                <a:latin typeface="Arial"/>
                <a:cs typeface="Arial"/>
              </a:rPr>
              <a:t>Sometimes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93" dirty="0">
                <a:latin typeface="Arial"/>
                <a:cs typeface="Arial"/>
              </a:rPr>
              <a:t>i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4" dirty="0">
                <a:latin typeface="Arial"/>
                <a:cs typeface="Arial"/>
              </a:rPr>
              <a:t>useful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h</a:t>
            </a:r>
            <a:r>
              <a:rPr sz="1809" spc="-106" dirty="0">
                <a:latin typeface="Arial"/>
                <a:cs typeface="Arial"/>
              </a:rPr>
              <a:t>a</a:t>
            </a:r>
            <a:r>
              <a:rPr sz="1809" dirty="0">
                <a:latin typeface="Arial"/>
                <a:cs typeface="Arial"/>
              </a:rPr>
              <a:t>v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di</a:t>
            </a:r>
            <a:r>
              <a:rPr sz="1809" spc="22" dirty="0">
                <a:latin typeface="Arial"/>
                <a:cs typeface="Arial"/>
              </a:rPr>
              <a:t>ff</a:t>
            </a:r>
            <a:r>
              <a:rPr sz="1809" spc="-71" dirty="0">
                <a:latin typeface="Arial"/>
                <a:cs typeface="Arial"/>
              </a:rPr>
              <a:t>ere</a:t>
            </a:r>
            <a:r>
              <a:rPr sz="1809" spc="-132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24" dirty="0">
                <a:latin typeface="Arial"/>
                <a:cs typeface="Arial"/>
              </a:rPr>
              <a:t>classes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links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(e.g.,</a:t>
            </a:r>
            <a:r>
              <a:rPr sz="1809" spc="-26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external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26" dirty="0">
                <a:latin typeface="Arial"/>
                <a:cs typeface="Arial"/>
              </a:rPr>
              <a:t>i</a:t>
            </a:r>
            <a:r>
              <a:rPr sz="1809" spc="18" dirty="0">
                <a:latin typeface="Arial"/>
                <a:cs typeface="Arial"/>
              </a:rPr>
              <a:t>n</a:t>
            </a:r>
            <a:r>
              <a:rPr sz="1809" spc="13" dirty="0">
                <a:latin typeface="Arial"/>
                <a:cs typeface="Arial"/>
              </a:rPr>
              <a:t>ternal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26" dirty="0">
                <a:latin typeface="Arial"/>
                <a:cs typeface="Arial"/>
              </a:rPr>
              <a:t>links). </a:t>
            </a:r>
            <a:r>
              <a:rPr sz="1809" spc="-190" dirty="0">
                <a:latin typeface="Arial"/>
                <a:cs typeface="Arial"/>
              </a:rPr>
              <a:t> </a:t>
            </a:r>
            <a:r>
              <a:rPr sz="1809" spc="75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75" dirty="0">
                <a:latin typeface="Arial"/>
                <a:cs typeface="Arial"/>
              </a:rPr>
              <a:t>that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24" dirty="0">
                <a:latin typeface="Arial"/>
                <a:cs typeface="Arial"/>
              </a:rPr>
              <a:t>case,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y</a:t>
            </a:r>
            <a:r>
              <a:rPr sz="1809" spc="-53" dirty="0">
                <a:latin typeface="Arial"/>
                <a:cs typeface="Arial"/>
              </a:rPr>
              <a:t>ou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28" dirty="0">
                <a:latin typeface="Arial"/>
                <a:cs typeface="Arial"/>
              </a:rPr>
              <a:t>use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selectors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31" dirty="0">
                <a:latin typeface="Arial"/>
                <a:cs typeface="Arial"/>
              </a:rPr>
              <a:t> 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form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971"/>
              </a:lnSpc>
              <a:spcBef>
                <a:spcPts val="50"/>
              </a:spcBef>
            </a:pPr>
            <a:endParaRPr sz="971" dirty="0"/>
          </a:p>
          <a:p>
            <a:pPr marL="11206" marR="4724652">
              <a:lnSpc>
                <a:spcPct val="118900"/>
              </a:lnSpc>
            </a:pPr>
            <a:r>
              <a:rPr sz="1809" spc="-132" dirty="0">
                <a:latin typeface="Courier New"/>
                <a:cs typeface="Courier New"/>
              </a:rPr>
              <a:t>a.external:link a.external:hover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1147"/>
              </a:lnSpc>
              <a:spcBef>
                <a:spcPts val="80"/>
              </a:spcBef>
            </a:pPr>
            <a:endParaRPr sz="1147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a { text-decoration: none }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/* removing underline */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32</a:t>
            </a:fld>
            <a:endParaRPr sz="882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FDCD3-BCF4-43F0-A333-0BCC91DF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357066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842727"/>
            <a:r>
              <a:rPr sz="2603" b="1" spc="340" dirty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sz="2603" b="1" spc="-49" dirty="0">
                <a:solidFill>
                  <a:schemeClr val="tx1"/>
                </a:solidFill>
                <a:latin typeface="Arial"/>
                <a:cs typeface="Arial"/>
              </a:rPr>
              <a:t>ebpage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79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sz="2603" b="1" spc="-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18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2603" b="1" spc="66" dirty="0">
                <a:solidFill>
                  <a:schemeClr val="tx1"/>
                </a:solidFill>
                <a:latin typeface="Arial"/>
                <a:cs typeface="Arial"/>
              </a:rPr>
              <a:t>out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28" dirty="0">
                <a:solidFill>
                  <a:schemeClr val="tx1"/>
                </a:solidFill>
                <a:latin typeface="Arial"/>
                <a:cs typeface="Arial"/>
              </a:rPr>
              <a:t>with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8" dirty="0">
                <a:solidFill>
                  <a:schemeClr val="tx1"/>
                </a:solidFill>
                <a:latin typeface="Arial"/>
                <a:cs typeface="Arial"/>
              </a:rPr>
              <a:t>CSS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33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6992" y="1484083"/>
            <a:ext cx="7217407" cy="41547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620" marR="227492" indent="-231974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critical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task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de</a:t>
            </a:r>
            <a:r>
              <a:rPr sz="1809" spc="-97" dirty="0">
                <a:latin typeface="Arial"/>
                <a:cs typeface="Arial"/>
              </a:rPr>
              <a:t>v</a:t>
            </a:r>
            <a:r>
              <a:rPr sz="1809" spc="-53" dirty="0">
                <a:latin typeface="Arial"/>
                <a:cs typeface="Arial"/>
              </a:rPr>
              <a:t>eloping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new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49" dirty="0">
                <a:latin typeface="Arial"/>
                <a:cs typeface="Arial"/>
              </a:rPr>
              <a:t>ebsite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c</a:t>
            </a:r>
            <a:r>
              <a:rPr sz="1809" spc="101" dirty="0">
                <a:latin typeface="Arial"/>
                <a:cs typeface="Arial"/>
              </a:rPr>
              <a:t>r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49" dirty="0">
                <a:latin typeface="Arial"/>
                <a:cs typeface="Arial"/>
              </a:rPr>
              <a:t>atin</a:t>
            </a:r>
            <a:r>
              <a:rPr sz="1809" spc="-101" dirty="0">
                <a:latin typeface="Arial"/>
                <a:cs typeface="Arial"/>
              </a:rPr>
              <a:t>g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g</a:t>
            </a:r>
            <a:r>
              <a:rPr sz="1809" spc="-53" dirty="0">
                <a:latin typeface="Arial"/>
                <a:cs typeface="Arial"/>
              </a:rPr>
              <a:t>oo</a:t>
            </a:r>
            <a:r>
              <a:rPr sz="1809" dirty="0">
                <a:latin typeface="Arial"/>
                <a:cs typeface="Arial"/>
              </a:rPr>
              <a:t>d </a:t>
            </a:r>
            <a:r>
              <a:rPr sz="1809" spc="-9" dirty="0">
                <a:latin typeface="Arial"/>
                <a:cs typeface="Arial"/>
              </a:rPr>
              <a:t>visual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design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page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</a:t>
            </a:r>
            <a:r>
              <a:rPr sz="1809" spc="-53" dirty="0">
                <a:latin typeface="Arial"/>
                <a:cs typeface="Arial"/>
              </a:rPr>
              <a:t>a</a:t>
            </a:r>
            <a:r>
              <a:rPr sz="1809" spc="4" dirty="0">
                <a:latin typeface="Arial"/>
                <a:cs typeface="Arial"/>
              </a:rPr>
              <a:t>y</a:t>
            </a:r>
            <a:r>
              <a:rPr sz="1809" spc="22" dirty="0">
                <a:latin typeface="Arial"/>
                <a:cs typeface="Arial"/>
              </a:rPr>
              <a:t>out.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  <a:p>
            <a:pPr marL="242620" marR="11206" indent="-231974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79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</a:t>
            </a:r>
            <a:r>
              <a:rPr sz="1809" spc="-53" dirty="0">
                <a:latin typeface="Arial"/>
                <a:cs typeface="Arial"/>
              </a:rPr>
              <a:t>a</a:t>
            </a:r>
            <a:r>
              <a:rPr sz="1809" spc="4" dirty="0">
                <a:latin typeface="Arial"/>
                <a:cs typeface="Arial"/>
              </a:rPr>
              <a:t>y</a:t>
            </a:r>
            <a:r>
              <a:rPr sz="1809" spc="31" dirty="0">
                <a:latin typeface="Arial"/>
                <a:cs typeface="Arial"/>
              </a:rPr>
              <a:t>out</a:t>
            </a:r>
            <a:r>
              <a:rPr sz="1809" spc="79" dirty="0">
                <a:latin typeface="Arial"/>
                <a:cs typeface="Arial"/>
              </a:rPr>
              <a:t> </a:t>
            </a:r>
            <a:r>
              <a:rPr sz="1809" spc="26" dirty="0">
                <a:latin typeface="Arial"/>
                <a:cs typeface="Arial"/>
              </a:rPr>
              <a:t>grid</a:t>
            </a:r>
            <a:r>
              <a:rPr sz="1809" spc="84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79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79" dirty="0">
                <a:latin typeface="Arial"/>
                <a:cs typeface="Arial"/>
              </a:rPr>
              <a:t> </a:t>
            </a:r>
            <a:r>
              <a:rPr sz="1809" spc="-66" dirty="0">
                <a:latin typeface="Arial"/>
                <a:cs typeface="Arial"/>
              </a:rPr>
              <a:t>set</a:t>
            </a:r>
            <a:r>
              <a:rPr sz="1809" spc="79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of</a:t>
            </a:r>
            <a:r>
              <a:rPr sz="1809" spc="79" dirty="0">
                <a:latin typeface="Arial"/>
                <a:cs typeface="Arial"/>
              </a:rPr>
              <a:t> </a:t>
            </a:r>
            <a:r>
              <a:rPr sz="1809" spc="26" dirty="0">
                <a:latin typeface="Arial"/>
                <a:cs typeface="Arial"/>
              </a:rPr>
              <a:t>i</a:t>
            </a:r>
            <a:r>
              <a:rPr sz="1809" spc="18" dirty="0">
                <a:latin typeface="Arial"/>
                <a:cs typeface="Arial"/>
              </a:rPr>
              <a:t>n</a:t>
            </a:r>
            <a:r>
              <a:rPr sz="1809" spc="-9" dirty="0">
                <a:latin typeface="Arial"/>
                <a:cs typeface="Arial"/>
              </a:rPr>
              <a:t>visible</a:t>
            </a:r>
            <a:r>
              <a:rPr sz="1809" spc="88" dirty="0">
                <a:latin typeface="Arial"/>
                <a:cs typeface="Arial"/>
              </a:rPr>
              <a:t> </a:t>
            </a:r>
            <a:r>
              <a:rPr sz="1809" spc="4" dirty="0">
                <a:latin typeface="Arial"/>
                <a:cs typeface="Arial"/>
              </a:rPr>
              <a:t>v</a:t>
            </a:r>
            <a:r>
              <a:rPr sz="1809" spc="13" dirty="0">
                <a:latin typeface="Arial"/>
                <a:cs typeface="Arial"/>
              </a:rPr>
              <a:t>ertical</a:t>
            </a:r>
            <a:r>
              <a:rPr sz="1809" spc="84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79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horizo</a:t>
            </a:r>
            <a:r>
              <a:rPr sz="1809" spc="-62" dirty="0">
                <a:latin typeface="Arial"/>
                <a:cs typeface="Arial"/>
              </a:rPr>
              <a:t>n</a:t>
            </a:r>
            <a:r>
              <a:rPr sz="1809" spc="66" dirty="0">
                <a:latin typeface="Arial"/>
                <a:cs typeface="Arial"/>
              </a:rPr>
              <a:t>tal</a:t>
            </a:r>
            <a:r>
              <a:rPr sz="1809" spc="84" dirty="0">
                <a:latin typeface="Arial"/>
                <a:cs typeface="Arial"/>
              </a:rPr>
              <a:t> </a:t>
            </a:r>
            <a:r>
              <a:rPr sz="1809" spc="93" dirty="0">
                <a:latin typeface="Arial"/>
                <a:cs typeface="Arial"/>
              </a:rPr>
              <a:t>l</a:t>
            </a:r>
            <a:r>
              <a:rPr sz="1809" spc="-75" dirty="0">
                <a:latin typeface="Arial"/>
                <a:cs typeface="Arial"/>
              </a:rPr>
              <a:t>ines</a:t>
            </a:r>
            <a:r>
              <a:rPr sz="1809" spc="84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31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guide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co</a:t>
            </a:r>
            <a:r>
              <a:rPr sz="1809" spc="-119" dirty="0">
                <a:latin typeface="Arial"/>
                <a:cs typeface="Arial"/>
              </a:rPr>
              <a:t>n</a:t>
            </a:r>
            <a:r>
              <a:rPr sz="1809" dirty="0">
                <a:latin typeface="Arial"/>
                <a:cs typeface="Arial"/>
              </a:rPr>
              <a:t>te</a:t>
            </a:r>
            <a:r>
              <a:rPr sz="1809" spc="-49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placeme</a:t>
            </a:r>
            <a:r>
              <a:rPr sz="1809" spc="-110" dirty="0">
                <a:latin typeface="Arial"/>
                <a:cs typeface="Arial"/>
              </a:rPr>
              <a:t>n</a:t>
            </a:r>
            <a:r>
              <a:rPr sz="1809" spc="97" dirty="0">
                <a:latin typeface="Arial"/>
                <a:cs typeface="Arial"/>
              </a:rPr>
              <a:t>t.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spc="172" dirty="0">
                <a:latin typeface="Arial"/>
                <a:cs typeface="Arial"/>
              </a:rPr>
              <a:t>It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0" dirty="0">
                <a:latin typeface="Arial"/>
                <a:cs typeface="Arial"/>
              </a:rPr>
              <a:t>primary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154" dirty="0">
                <a:latin typeface="Arial"/>
                <a:cs typeface="Arial"/>
              </a:rPr>
              <a:t>a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designers</a:t>
            </a:r>
            <a:r>
              <a:rPr sz="1809" spc="-49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organize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46" dirty="0">
                <a:latin typeface="Arial"/>
                <a:cs typeface="Arial"/>
              </a:rPr>
              <a:t>t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26" dirty="0">
                <a:latin typeface="Arial"/>
                <a:cs typeface="Arial"/>
              </a:rPr>
              <a:t>o-dimensional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115" dirty="0">
                <a:latin typeface="Arial"/>
                <a:cs typeface="Arial"/>
              </a:rPr>
              <a:t>spac</a:t>
            </a:r>
            <a:r>
              <a:rPr sz="1809" spc="-119" dirty="0">
                <a:latin typeface="Arial"/>
                <a:cs typeface="Arial"/>
              </a:rPr>
              <a:t>e</a:t>
            </a:r>
            <a:r>
              <a:rPr sz="1809" dirty="0">
                <a:latin typeface="Arial"/>
                <a:cs typeface="Arial"/>
              </a:rPr>
              <a:t>.</a:t>
            </a: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  <a:p>
            <a:pPr marL="242620" marR="156330" indent="-231974" algn="just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26" dirty="0">
                <a:latin typeface="Arial"/>
                <a:cs typeface="Arial"/>
              </a:rPr>
              <a:t>grid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5" dirty="0">
                <a:latin typeface="Arial"/>
                <a:cs typeface="Arial"/>
              </a:rPr>
              <a:t>aligns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page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9" dirty="0">
                <a:latin typeface="Arial"/>
                <a:cs typeface="Arial"/>
              </a:rPr>
              <a:t>eleme</a:t>
            </a:r>
            <a:r>
              <a:rPr sz="1809" spc="-128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v</a:t>
            </a:r>
            <a:r>
              <a:rPr sz="1809" spc="26" dirty="0">
                <a:latin typeface="Arial"/>
                <a:cs typeface="Arial"/>
              </a:rPr>
              <a:t>ertically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" dirty="0">
                <a:latin typeface="Arial"/>
                <a:cs typeface="Arial"/>
              </a:rPr>
              <a:t>horizo</a:t>
            </a:r>
            <a:r>
              <a:rPr sz="1809" spc="-62" dirty="0">
                <a:latin typeface="Arial"/>
                <a:cs typeface="Arial"/>
              </a:rPr>
              <a:t>n</a:t>
            </a:r>
            <a:r>
              <a:rPr sz="1809" spc="79" dirty="0">
                <a:latin typeface="Arial"/>
                <a:cs typeface="Arial"/>
              </a:rPr>
              <a:t>tal</a:t>
            </a:r>
            <a:r>
              <a:rPr sz="1809" spc="53" dirty="0">
                <a:latin typeface="Arial"/>
                <a:cs typeface="Arial"/>
              </a:rPr>
              <a:t>l</a:t>
            </a:r>
            <a:r>
              <a:rPr sz="1809" spc="-101" dirty="0">
                <a:latin typeface="Arial"/>
                <a:cs typeface="Arial"/>
              </a:rPr>
              <a:t>y</a:t>
            </a:r>
            <a:r>
              <a:rPr sz="1809" dirty="0">
                <a:latin typeface="Arial"/>
                <a:cs typeface="Arial"/>
              </a:rPr>
              <a:t>,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marks</a:t>
            </a:r>
            <a:r>
              <a:rPr sz="1809" spc="-26" dirty="0">
                <a:latin typeface="Arial"/>
                <a:cs typeface="Arial"/>
              </a:rPr>
              <a:t> margins,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93" dirty="0">
                <a:latin typeface="Arial"/>
                <a:cs typeface="Arial"/>
              </a:rPr>
              <a:t>sets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0" dirty="0">
                <a:latin typeface="Arial"/>
                <a:cs typeface="Arial"/>
              </a:rPr>
              <a:t>start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end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p</a:t>
            </a:r>
            <a:r>
              <a:rPr sz="1809" dirty="0">
                <a:latin typeface="Arial"/>
                <a:cs typeface="Arial"/>
              </a:rPr>
              <a:t>oi</a:t>
            </a:r>
            <a:r>
              <a:rPr sz="1809" spc="-49" dirty="0">
                <a:latin typeface="Arial"/>
                <a:cs typeface="Arial"/>
              </a:rPr>
              <a:t>n</a:t>
            </a:r>
            <a:r>
              <a:rPr sz="1809" spc="4" dirty="0">
                <a:latin typeface="Arial"/>
                <a:cs typeface="Arial"/>
              </a:rPr>
              <a:t>ts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93" dirty="0">
                <a:latin typeface="Arial"/>
                <a:cs typeface="Arial"/>
              </a:rPr>
              <a:t>l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-79" dirty="0">
                <a:latin typeface="Arial"/>
                <a:cs typeface="Arial"/>
              </a:rPr>
              <a:t>me</a:t>
            </a:r>
            <a:r>
              <a:rPr sz="1809" spc="-115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placeme</a:t>
            </a:r>
            <a:r>
              <a:rPr sz="1809" spc="-110" dirty="0">
                <a:latin typeface="Arial"/>
                <a:cs typeface="Arial"/>
              </a:rPr>
              <a:t>n</a:t>
            </a:r>
            <a:r>
              <a:rPr sz="1809" spc="97" dirty="0">
                <a:latin typeface="Arial"/>
                <a:cs typeface="Arial"/>
              </a:rPr>
              <a:t>t. </a:t>
            </a:r>
            <a:endParaRPr lang="en-US" sz="1809" spc="97" dirty="0">
              <a:latin typeface="Arial"/>
              <a:cs typeface="Arial"/>
            </a:endParaRPr>
          </a:p>
          <a:p>
            <a:pPr marL="242620" marR="156330" indent="-231974" algn="just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endParaRPr sz="750" dirty="0"/>
          </a:p>
          <a:p>
            <a:pPr marL="242620" marR="123832" indent="-231974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consiste</a:t>
            </a:r>
            <a:r>
              <a:rPr sz="1809" spc="-106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page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</a:t>
            </a:r>
            <a:r>
              <a:rPr sz="1809" spc="-49" dirty="0">
                <a:latin typeface="Arial"/>
                <a:cs typeface="Arial"/>
              </a:rPr>
              <a:t>a</a:t>
            </a:r>
            <a:r>
              <a:rPr sz="1809" dirty="0">
                <a:latin typeface="Arial"/>
                <a:cs typeface="Arial"/>
              </a:rPr>
              <a:t>y</a:t>
            </a:r>
            <a:r>
              <a:rPr sz="1809" spc="31" dirty="0">
                <a:latin typeface="Arial"/>
                <a:cs typeface="Arial"/>
              </a:rPr>
              <a:t>out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5" dirty="0">
                <a:latin typeface="Arial"/>
                <a:cs typeface="Arial"/>
              </a:rPr>
              <a:t>also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62" dirty="0">
                <a:latin typeface="Arial"/>
                <a:cs typeface="Arial"/>
              </a:rPr>
              <a:t>helps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create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79" dirty="0">
                <a:latin typeface="Arial"/>
                <a:cs typeface="Arial"/>
              </a:rPr>
              <a:t>uni</a:t>
            </a:r>
            <a:r>
              <a:rPr sz="1809" spc="4" dirty="0">
                <a:latin typeface="Arial"/>
                <a:cs typeface="Arial"/>
              </a:rPr>
              <a:t>t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22" dirty="0">
                <a:latin typeface="Arial"/>
                <a:cs typeface="Arial"/>
              </a:rPr>
              <a:t>throughout</a:t>
            </a:r>
            <a:r>
              <a:rPr sz="1809" spc="13" dirty="0">
                <a:latin typeface="Arial"/>
                <a:cs typeface="Arial"/>
              </a:rPr>
              <a:t> 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2" dirty="0">
                <a:latin typeface="Arial"/>
                <a:cs typeface="Arial"/>
              </a:rPr>
              <a:t>site.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50" dirty="0"/>
          </a:p>
          <a:p>
            <a:pPr marL="242620" marR="126633" indent="-231974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22" dirty="0">
                <a:latin typeface="Arial"/>
                <a:cs typeface="Arial"/>
              </a:rPr>
              <a:t>fixed-width</a:t>
            </a:r>
            <a:r>
              <a:rPr sz="1809" spc="115" dirty="0">
                <a:latin typeface="Arial"/>
                <a:cs typeface="Arial"/>
              </a:rPr>
              <a:t> </a:t>
            </a:r>
            <a:r>
              <a:rPr sz="1809" spc="35" dirty="0">
                <a:latin typeface="Arial"/>
                <a:cs typeface="Arial"/>
              </a:rPr>
              <a:t>(or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2" dirty="0">
                <a:latin typeface="Arial"/>
                <a:cs typeface="Arial"/>
              </a:rPr>
              <a:t>ice)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</a:t>
            </a:r>
            <a:r>
              <a:rPr sz="1809" spc="-53" dirty="0">
                <a:latin typeface="Arial"/>
                <a:cs typeface="Arial"/>
              </a:rPr>
              <a:t>a</a:t>
            </a:r>
            <a:r>
              <a:rPr sz="1809" spc="4" dirty="0">
                <a:latin typeface="Arial"/>
                <a:cs typeface="Arial"/>
              </a:rPr>
              <a:t>y</a:t>
            </a:r>
            <a:r>
              <a:rPr sz="1809" spc="31" dirty="0">
                <a:latin typeface="Arial"/>
                <a:cs typeface="Arial"/>
              </a:rPr>
              <a:t>out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68" dirty="0">
                <a:latin typeface="Arial"/>
                <a:cs typeface="Arial"/>
              </a:rPr>
              <a:t>eas</a:t>
            </a:r>
            <a:r>
              <a:rPr sz="1809" spc="93" dirty="0">
                <a:latin typeface="Arial"/>
                <a:cs typeface="Arial"/>
              </a:rPr>
              <a:t>i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r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2" dirty="0">
                <a:latin typeface="Arial"/>
                <a:cs typeface="Arial"/>
              </a:rPr>
              <a:t>impleme</a:t>
            </a:r>
            <a:r>
              <a:rPr sz="1809" spc="-66" dirty="0">
                <a:latin typeface="Arial"/>
                <a:cs typeface="Arial"/>
              </a:rPr>
              <a:t>n</a:t>
            </a:r>
            <a:r>
              <a:rPr sz="1809" spc="199" dirty="0">
                <a:latin typeface="Arial"/>
                <a:cs typeface="Arial"/>
              </a:rPr>
              <a:t>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66" dirty="0">
                <a:latin typeface="Arial"/>
                <a:cs typeface="Arial"/>
              </a:rPr>
              <a:t>but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-53" dirty="0">
                <a:latin typeface="Arial"/>
                <a:cs typeface="Arial"/>
              </a:rPr>
              <a:t> </a:t>
            </a:r>
            <a:r>
              <a:rPr sz="1809" spc="40" dirty="0">
                <a:latin typeface="Arial"/>
                <a:cs typeface="Arial"/>
              </a:rPr>
              <a:t>fluid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</a:t>
            </a:r>
            <a:r>
              <a:rPr sz="1809" spc="-53" dirty="0">
                <a:latin typeface="Arial"/>
                <a:cs typeface="Arial"/>
              </a:rPr>
              <a:t>a</a:t>
            </a:r>
            <a:r>
              <a:rPr sz="1809" spc="4" dirty="0">
                <a:latin typeface="Arial"/>
                <a:cs typeface="Arial"/>
              </a:rPr>
              <a:t>y</a:t>
            </a:r>
            <a:r>
              <a:rPr sz="1809" spc="31" dirty="0">
                <a:latin typeface="Arial"/>
                <a:cs typeface="Arial"/>
              </a:rPr>
              <a:t>out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75" dirty="0">
                <a:latin typeface="Arial"/>
                <a:cs typeface="Arial"/>
              </a:rPr>
              <a:t>that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8" dirty="0">
                <a:latin typeface="Arial"/>
                <a:cs typeface="Arial"/>
              </a:rPr>
              <a:t>adjusts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to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v</a:t>
            </a:r>
            <a:r>
              <a:rPr sz="1809" spc="4" dirty="0">
                <a:latin typeface="Arial"/>
                <a:cs typeface="Arial"/>
              </a:rPr>
              <a:t>arying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page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57" dirty="0">
                <a:latin typeface="Arial"/>
                <a:cs typeface="Arial"/>
              </a:rPr>
              <a:t>width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screen</a:t>
            </a:r>
            <a:r>
              <a:rPr lang="en-US" sz="1809" spc="-101" dirty="0">
                <a:latin typeface="Arial"/>
                <a:cs typeface="Arial"/>
              </a:rPr>
              <a:t> </a:t>
            </a:r>
            <a:r>
              <a:rPr lang="en-US" sz="1809" spc="-9" dirty="0">
                <a:latin typeface="Arial"/>
                <a:cs typeface="Arial"/>
              </a:rPr>
              <a:t>resolution</a:t>
            </a:r>
            <a:r>
              <a:rPr lang="en-US" sz="1809" spc="110" dirty="0">
                <a:latin typeface="Arial"/>
                <a:cs typeface="Arial"/>
              </a:rPr>
              <a:t> </a:t>
            </a:r>
            <a:r>
              <a:rPr lang="en-US" sz="1809" spc="-49" dirty="0">
                <a:latin typeface="Arial"/>
                <a:cs typeface="Arial"/>
              </a:rPr>
              <a:t>is</a:t>
            </a:r>
            <a:r>
              <a:rPr lang="en-US" sz="1809" spc="106" dirty="0">
                <a:latin typeface="Arial"/>
                <a:cs typeface="Arial"/>
              </a:rPr>
              <a:t> </a:t>
            </a:r>
            <a:r>
              <a:rPr lang="en-US" sz="1809" spc="-53" dirty="0">
                <a:latin typeface="Arial"/>
                <a:cs typeface="Arial"/>
              </a:rPr>
              <a:t>more</a:t>
            </a:r>
            <a:r>
              <a:rPr lang="en-US" sz="1809" spc="106" dirty="0">
                <a:latin typeface="Arial"/>
                <a:cs typeface="Arial"/>
              </a:rPr>
              <a:t> </a:t>
            </a:r>
            <a:r>
              <a:rPr lang="en-US" sz="1809" spc="-40" dirty="0">
                <a:latin typeface="Arial"/>
                <a:cs typeface="Arial"/>
              </a:rPr>
              <a:t>desirable.</a:t>
            </a:r>
            <a:endParaRPr lang="en-US" sz="1809" dirty="0">
              <a:latin typeface="Arial"/>
              <a:cs typeface="Arial"/>
            </a:endParaRPr>
          </a:p>
          <a:p>
            <a:pPr marL="242620" marR="126633" indent="-231974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endParaRPr sz="1809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AC1B9-CE04-411D-9149-8945A77A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98305"/>
            <a:r>
              <a:rPr sz="2603" b="1" spc="97" dirty="0">
                <a:solidFill>
                  <a:schemeClr val="tx1"/>
                </a:solidFill>
                <a:latin typeface="Arial"/>
                <a:cs typeface="Arial"/>
              </a:rPr>
              <a:t>Fluid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97" dirty="0">
                <a:solidFill>
                  <a:schemeClr val="tx1"/>
                </a:solidFill>
                <a:latin typeface="Arial"/>
                <a:cs typeface="Arial"/>
              </a:rPr>
              <a:t>Float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79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sz="2603" b="1" spc="-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13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2603" b="1" spc="66" dirty="0">
                <a:solidFill>
                  <a:schemeClr val="tx1"/>
                </a:solidFill>
                <a:latin typeface="Arial"/>
                <a:cs typeface="Arial"/>
              </a:rPr>
              <a:t>out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34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808252"/>
            <a:ext cx="6694954" cy="14646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620" marR="762041" indent="-231974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75" dirty="0">
                <a:latin typeface="Arial"/>
                <a:cs typeface="Arial"/>
              </a:rPr>
              <a:t>An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example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75" dirty="0">
                <a:latin typeface="Arial"/>
                <a:cs typeface="Arial"/>
              </a:rPr>
              <a:t>that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b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used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46" dirty="0">
                <a:latin typeface="Arial"/>
                <a:cs typeface="Arial"/>
              </a:rPr>
              <a:t>as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te</a:t>
            </a:r>
            <a:r>
              <a:rPr sz="1809" spc="35" dirty="0">
                <a:latin typeface="Arial"/>
                <a:cs typeface="Arial"/>
              </a:rPr>
              <a:t>mpl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94" dirty="0">
                <a:latin typeface="Arial"/>
                <a:cs typeface="Arial"/>
              </a:rPr>
              <a:t>t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94" dirty="0">
                <a:latin typeface="Arial"/>
                <a:cs typeface="Arial"/>
              </a:rPr>
              <a:t>s</a:t>
            </a:r>
            <a:r>
              <a:rPr sz="1809" spc="93" dirty="0">
                <a:latin typeface="Arial"/>
                <a:cs typeface="Arial"/>
              </a:rPr>
              <a:t>i</a:t>
            </a:r>
            <a:r>
              <a:rPr sz="1809" dirty="0">
                <a:latin typeface="Arial"/>
                <a:cs typeface="Arial"/>
              </a:rPr>
              <a:t>m</a:t>
            </a:r>
            <a:r>
              <a:rPr sz="1809" spc="-4" dirty="0">
                <a:latin typeface="Arial"/>
                <a:cs typeface="Arial"/>
              </a:rPr>
              <a:t>p</a:t>
            </a:r>
            <a:r>
              <a:rPr sz="1809" spc="-53" dirty="0">
                <a:latin typeface="Arial"/>
                <a:cs typeface="Arial"/>
              </a:rPr>
              <a:t>le</a:t>
            </a:r>
            <a:r>
              <a:rPr sz="1809" spc="-35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w</a:t>
            </a:r>
            <a:r>
              <a:rPr sz="1809" spc="-88" dirty="0">
                <a:latin typeface="Arial"/>
                <a:cs typeface="Arial"/>
              </a:rPr>
              <a:t>ebpage.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971"/>
              </a:lnSpc>
              <a:spcBef>
                <a:spcPts val="50"/>
              </a:spcBef>
              <a:buClr>
                <a:srgbClr val="000072"/>
              </a:buClr>
              <a:buFont typeface="Arial"/>
              <a:buChar char="•"/>
            </a:pPr>
            <a:endParaRPr sz="971" dirty="0"/>
          </a:p>
          <a:p>
            <a:pPr marL="242620" marR="11206" indent="-231974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dirty="0">
                <a:latin typeface="Arial"/>
                <a:cs typeface="Arial"/>
              </a:rPr>
              <a:t>W</a:t>
            </a:r>
            <a:r>
              <a:rPr sz="1809" spc="26" dirty="0">
                <a:latin typeface="Arial"/>
                <a:cs typeface="Arial"/>
              </a:rPr>
              <a:t>e’ll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l</a:t>
            </a:r>
            <a:r>
              <a:rPr sz="1809" spc="49" dirty="0">
                <a:latin typeface="Arial"/>
                <a:cs typeface="Arial"/>
              </a:rPr>
              <a:t>o</a:t>
            </a:r>
            <a:r>
              <a:rPr sz="1809" spc="-22" dirty="0">
                <a:latin typeface="Arial"/>
                <a:cs typeface="Arial"/>
              </a:rPr>
              <a:t>ok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spc="49" dirty="0">
                <a:latin typeface="Arial"/>
                <a:cs typeface="Arial"/>
              </a:rPr>
              <a:t>at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spc="97" dirty="0">
                <a:latin typeface="Arial"/>
                <a:cs typeface="Arial"/>
              </a:rPr>
              <a:t>th</a:t>
            </a:r>
            <a:r>
              <a:rPr sz="1809" spc="-202" dirty="0">
                <a:latin typeface="Arial"/>
                <a:cs typeface="Arial"/>
              </a:rPr>
              <a:t>e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spc="132" dirty="0">
                <a:latin typeface="Arial"/>
                <a:cs typeface="Arial"/>
              </a:rPr>
              <a:t>HTML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spc="-101" dirty="0">
                <a:latin typeface="Arial"/>
                <a:cs typeface="Arial"/>
              </a:rPr>
              <a:t>page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spc="13" dirty="0">
                <a:latin typeface="Arial"/>
                <a:cs typeface="Arial"/>
              </a:rPr>
              <a:t>structure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spc="-137" dirty="0">
                <a:latin typeface="Arial"/>
                <a:cs typeface="Arial"/>
              </a:rPr>
              <a:t>CSS</a:t>
            </a:r>
            <a:r>
              <a:rPr sz="1809" spc="93" dirty="0">
                <a:latin typeface="Arial"/>
                <a:cs typeface="Arial"/>
              </a:rPr>
              <a:t> </a:t>
            </a:r>
            <a:r>
              <a:rPr sz="1809" spc="9" dirty="0">
                <a:latin typeface="Arial"/>
                <a:cs typeface="Arial"/>
              </a:rPr>
              <a:t>s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26" dirty="0">
                <a:latin typeface="Arial"/>
                <a:cs typeface="Arial"/>
              </a:rPr>
              <a:t>yling</a:t>
            </a:r>
            <a:r>
              <a:rPr sz="1809" spc="97" dirty="0">
                <a:latin typeface="Arial"/>
                <a:cs typeface="Arial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3" dirty="0">
                <a:latin typeface="Arial"/>
                <a:cs typeface="Arial"/>
              </a:rPr>
              <a:t> </a:t>
            </a:r>
            <a:r>
              <a:rPr sz="1809" spc="26" dirty="0">
                <a:latin typeface="Arial"/>
                <a:cs typeface="Arial"/>
              </a:rPr>
              <a:t>this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9" dirty="0">
                <a:latin typeface="Arial"/>
                <a:cs typeface="Arial"/>
              </a:rPr>
              <a:t>example.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DE4EA-483C-4F4E-8EDC-8A7B34B0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79880"/>
            <a:ext cx="6589200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293788"/>
            <a:r>
              <a:rPr sz="2603" b="1" spc="335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97" dirty="0">
                <a:solidFill>
                  <a:schemeClr val="tx1"/>
                </a:solidFill>
                <a:latin typeface="Arial"/>
                <a:cs typeface="Arial"/>
              </a:rPr>
              <a:t>Fluid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97" dirty="0">
                <a:solidFill>
                  <a:schemeClr val="tx1"/>
                </a:solidFill>
                <a:latin typeface="Arial"/>
                <a:cs typeface="Arial"/>
              </a:rPr>
              <a:t>Float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79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sz="2603" b="1" spc="-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2603" b="1" spc="18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2603" b="1" spc="66" dirty="0">
                <a:solidFill>
                  <a:schemeClr val="tx1"/>
                </a:solidFill>
                <a:latin typeface="Arial"/>
                <a:cs typeface="Arial"/>
              </a:rPr>
              <a:t>out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35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5171" y="1450610"/>
            <a:ext cx="6693770" cy="3851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5F2CD-45CC-47C8-BBEF-52F45E2A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1A84-32D5-4555-A4A4-0DB2F9AB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8200A-49C9-4D79-82A4-FF3B003D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/>
              <a:t>(C) Prof. Paul S. Wang, Kent State Univ., Pravin Pawar - SUNY Korea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81084-69A9-466B-A45F-4D567CE8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E102-93A2-4150-AE2B-117FE57CD544}" type="slidenum">
              <a:rPr lang="en-US" altLang="en-US" smtClean="0"/>
              <a:pPr/>
              <a:t>36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9CF39-62CC-483B-9F0E-38BEFBF20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7" y="1676400"/>
            <a:ext cx="8523185" cy="1901587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B3A1B3A2-8423-4B5B-9AF5-F397755930F6}"/>
              </a:ext>
            </a:extLst>
          </p:cNvPr>
          <p:cNvSpPr txBox="1"/>
          <p:nvPr/>
        </p:nvSpPr>
        <p:spPr>
          <a:xfrm>
            <a:off x="914400" y="3924026"/>
            <a:ext cx="7391400" cy="19015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7058" indent="-296411">
              <a:buClr>
                <a:srgbClr val="000072"/>
              </a:buClr>
              <a:buFont typeface="Arial"/>
              <a:buAutoNum type="arabicPeriod"/>
              <a:tabLst>
                <a:tab pos="306497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header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18" dirty="0">
                <a:latin typeface="Arial"/>
                <a:cs typeface="Arial"/>
              </a:rPr>
              <a:t>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31" dirty="0">
                <a:latin typeface="Arial"/>
                <a:cs typeface="Arial"/>
              </a:rPr>
              <a:t>top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4" dirty="0">
                <a:latin typeface="Arial"/>
                <a:cs typeface="Arial"/>
              </a:rPr>
              <a:t>b</a:t>
            </a:r>
            <a:r>
              <a:rPr sz="1809" spc="-101" dirty="0">
                <a:latin typeface="Arial"/>
                <a:cs typeface="Arial"/>
              </a:rPr>
              <a:t>a</a:t>
            </a:r>
            <a:r>
              <a:rPr sz="1809" spc="-4" dirty="0">
                <a:latin typeface="Arial"/>
                <a:cs typeface="Arial"/>
              </a:rPr>
              <a:t>n</a:t>
            </a:r>
            <a:r>
              <a:rPr sz="1809" spc="-35" dirty="0">
                <a:latin typeface="Arial"/>
                <a:cs typeface="Arial"/>
              </a:rPr>
              <a:t>ner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n</a:t>
            </a:r>
            <a:r>
              <a:rPr sz="1809" spc="-106" dirty="0">
                <a:latin typeface="Arial"/>
                <a:cs typeface="Arial"/>
              </a:rPr>
              <a:t>a</a:t>
            </a:r>
            <a:r>
              <a:rPr sz="1809" spc="18" dirty="0">
                <a:latin typeface="Arial"/>
                <a:cs typeface="Arial"/>
              </a:rPr>
              <a:t>vbar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971"/>
              </a:lnSpc>
              <a:spcBef>
                <a:spcPts val="50"/>
              </a:spcBef>
              <a:buClr>
                <a:srgbClr val="000072"/>
              </a:buClr>
              <a:buFont typeface="Arial"/>
              <a:buAutoNum type="arabicPeriod"/>
            </a:pPr>
            <a:endParaRPr sz="971" dirty="0"/>
          </a:p>
          <a:p>
            <a:pPr marL="307058" marR="11206" indent="-296411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306497" algn="l"/>
              </a:tabLst>
            </a:pPr>
            <a:r>
              <a:rPr sz="1809" spc="154" dirty="0">
                <a:latin typeface="Arial"/>
                <a:cs typeface="Arial"/>
              </a:rPr>
              <a:t>A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section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-71" dirty="0">
                <a:latin typeface="Arial"/>
                <a:cs typeface="Arial"/>
              </a:rPr>
              <a:t>co</a:t>
            </a:r>
            <a:r>
              <a:rPr sz="1809" spc="-124" dirty="0">
                <a:latin typeface="Arial"/>
                <a:cs typeface="Arial"/>
              </a:rPr>
              <a:t>n</a:t>
            </a:r>
            <a:r>
              <a:rPr sz="1809" spc="26" dirty="0">
                <a:latin typeface="Arial"/>
                <a:cs typeface="Arial"/>
              </a:rPr>
              <a:t>taining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an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article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40" dirty="0">
                <a:latin typeface="Arial"/>
                <a:cs typeface="Arial"/>
              </a:rPr>
              <a:t>(for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main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71" dirty="0">
                <a:latin typeface="Arial"/>
                <a:cs typeface="Arial"/>
              </a:rPr>
              <a:t>co</a:t>
            </a:r>
            <a:r>
              <a:rPr sz="1809" spc="-124" dirty="0">
                <a:latin typeface="Arial"/>
                <a:cs typeface="Arial"/>
              </a:rPr>
              <a:t>n</a:t>
            </a:r>
            <a:r>
              <a:rPr sz="1809" dirty="0">
                <a:latin typeface="Arial"/>
                <a:cs typeface="Arial"/>
              </a:rPr>
              <a:t>te</a:t>
            </a:r>
            <a:r>
              <a:rPr sz="1809" spc="-49" dirty="0">
                <a:latin typeface="Arial"/>
                <a:cs typeface="Arial"/>
              </a:rPr>
              <a:t>n</a:t>
            </a:r>
            <a:r>
              <a:rPr sz="1809" spc="101" dirty="0">
                <a:latin typeface="Arial"/>
                <a:cs typeface="Arial"/>
              </a:rPr>
              <a:t>t),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an</a:t>
            </a:r>
            <a:r>
              <a:rPr sz="1809" spc="-26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aside</a:t>
            </a:r>
            <a:r>
              <a:rPr sz="1809" spc="-481" dirty="0">
                <a:latin typeface="Courier New"/>
                <a:cs typeface="Courier New"/>
              </a:rPr>
              <a:t> </a:t>
            </a:r>
            <a:r>
              <a:rPr sz="1809" spc="40" dirty="0">
                <a:latin typeface="Arial"/>
                <a:cs typeface="Arial"/>
              </a:rPr>
              <a:t>(for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the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26" dirty="0">
                <a:latin typeface="Arial"/>
                <a:cs typeface="Arial"/>
              </a:rPr>
              <a:t>sidebar),</a:t>
            </a:r>
            <a:r>
              <a:rPr sz="1809" spc="110" dirty="0">
                <a:latin typeface="Arial"/>
                <a:cs typeface="Arial"/>
              </a:rPr>
              <a:t> </a:t>
            </a:r>
            <a:r>
              <a:rPr sz="1809" spc="-31" dirty="0">
                <a:latin typeface="Arial"/>
                <a:cs typeface="Arial"/>
              </a:rPr>
              <a:t>and</a:t>
            </a:r>
            <a:r>
              <a:rPr sz="1809" spc="106" dirty="0">
                <a:latin typeface="Arial"/>
                <a:cs typeface="Arial"/>
              </a:rPr>
              <a:t> </a:t>
            </a:r>
            <a:r>
              <a:rPr sz="1809" spc="-53" dirty="0">
                <a:latin typeface="Arial"/>
                <a:cs typeface="Arial"/>
              </a:rPr>
              <a:t>an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dirty="0">
                <a:latin typeface="Arial"/>
                <a:cs typeface="Arial"/>
              </a:rPr>
              <a:t>emp</a:t>
            </a:r>
            <a:r>
              <a:rPr sz="1809" spc="-49" dirty="0">
                <a:latin typeface="Arial"/>
                <a:cs typeface="Arial"/>
              </a:rPr>
              <a:t>t</a:t>
            </a:r>
            <a:r>
              <a:rPr sz="1809" spc="53" dirty="0">
                <a:latin typeface="Arial"/>
                <a:cs typeface="Arial"/>
              </a:rPr>
              <a:t>y</a:t>
            </a:r>
            <a:r>
              <a:rPr sz="1809" spc="101" dirty="0">
                <a:latin typeface="Arial"/>
                <a:cs typeface="Arial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div</a:t>
            </a:r>
            <a:r>
              <a:rPr sz="1809" spc="-18" dirty="0">
                <a:latin typeface="Arial"/>
                <a:cs typeface="Arial"/>
              </a:rPr>
              <a:t>.</a:t>
            </a:r>
            <a:endParaRPr sz="1809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0467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6205" y="762001"/>
            <a:ext cx="3657600" cy="55625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11206" algn="ctr"/>
            <a:r>
              <a:rPr lang="en-US" sz="2400" b="1" spc="-132" dirty="0">
                <a:latin typeface="Courier New"/>
                <a:cs typeface="Courier New"/>
              </a:rPr>
              <a:t>HTML</a:t>
            </a:r>
          </a:p>
          <a:p>
            <a:pPr marL="11206"/>
            <a:r>
              <a:rPr sz="1809" spc="-132" dirty="0">
                <a:latin typeface="Courier New"/>
                <a:cs typeface="Courier New"/>
              </a:rPr>
              <a:t>&lt;body id="top"&gt;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&lt;div id="centerpage"&gt;</a:t>
            </a:r>
            <a:endParaRPr sz="1809" dirty="0">
              <a:latin typeface="Courier New"/>
              <a:cs typeface="Courier New"/>
            </a:endParaRPr>
          </a:p>
          <a:p>
            <a:pPr marL="375417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&lt;header class="banner"&gt;... &lt;/header&gt;</a:t>
            </a:r>
            <a:endParaRPr sz="1809" dirty="0">
              <a:latin typeface="Courier New"/>
              <a:cs typeface="Courier New"/>
            </a:endParaRPr>
          </a:p>
          <a:p>
            <a:pPr marL="375417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&lt;section id="main"&gt;</a:t>
            </a:r>
            <a:endParaRPr sz="1809" dirty="0">
              <a:latin typeface="Courier New"/>
              <a:cs typeface="Courier New"/>
            </a:endParaRPr>
          </a:p>
          <a:p>
            <a:pPr marL="740188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&lt;article&gt;... &lt;/article&gt;</a:t>
            </a:r>
            <a:endParaRPr sz="1809" dirty="0">
              <a:latin typeface="Courier New"/>
              <a:cs typeface="Courier New"/>
            </a:endParaRPr>
          </a:p>
          <a:p>
            <a:pPr marL="740188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&lt;aside&gt;... &lt;/aside&gt;</a:t>
            </a:r>
            <a:endParaRPr sz="1809" dirty="0">
              <a:latin typeface="Courier New"/>
              <a:cs typeface="Courier New"/>
            </a:endParaRPr>
          </a:p>
          <a:p>
            <a:pPr marL="740188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&lt;div style="clear: both"&gt;&lt;/div&gt;</a:t>
            </a:r>
            <a:endParaRPr sz="1809" dirty="0">
              <a:latin typeface="Courier New"/>
              <a:cs typeface="Courier New"/>
            </a:endParaRPr>
          </a:p>
          <a:p>
            <a:pPr marL="375417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&lt;/section&gt;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&lt;/div&gt;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&lt;footer&gt;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&lt;p style="text-align: center"&gt;footer&lt;/p&gt;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&lt;/footer&gt;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511227" y="863984"/>
            <a:ext cx="584978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37</a:t>
            </a:fld>
            <a:endParaRPr sz="882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2C38F-FC0F-413D-B5FF-2828A4BF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400" y="6324600"/>
            <a:ext cx="5716488" cy="3651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(C) Prof. Paul S. Wang, Kent State Univ., Pravin Pawar - SUNY Korea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AEBDEF4-D154-4C7E-A485-A10BEE09A4A4}"/>
              </a:ext>
            </a:extLst>
          </p:cNvPr>
          <p:cNvSpPr txBox="1"/>
          <p:nvPr/>
        </p:nvSpPr>
        <p:spPr>
          <a:xfrm>
            <a:off x="5029199" y="747947"/>
            <a:ext cx="3886200" cy="55766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11206" algn="ctr"/>
            <a:r>
              <a:rPr lang="en-US" sz="2400" b="1" spc="-132" dirty="0">
                <a:latin typeface="Courier New"/>
                <a:cs typeface="Courier New"/>
              </a:rPr>
              <a:t>CSS</a:t>
            </a:r>
          </a:p>
          <a:p>
            <a:pPr marL="11206"/>
            <a:r>
              <a:rPr lang="en-US" sz="1809" spc="-132" dirty="0" err="1">
                <a:latin typeface="Courier New"/>
                <a:cs typeface="Courier New"/>
              </a:rPr>
              <a:t>div#centerpage</a:t>
            </a:r>
            <a:endParaRPr lang="en-US"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lang="en-US" sz="1809" spc="-132" dirty="0">
                <a:latin typeface="Courier New"/>
                <a:cs typeface="Courier New"/>
              </a:rPr>
              <a:t>{/* centering */</a:t>
            </a:r>
            <a:endParaRPr lang="en-US" sz="1809" dirty="0">
              <a:latin typeface="Courier New"/>
              <a:cs typeface="Courier New"/>
            </a:endParaRPr>
          </a:p>
          <a:p>
            <a:pPr marL="253827">
              <a:spcBef>
                <a:spcPts val="410"/>
              </a:spcBef>
            </a:pPr>
            <a:r>
              <a:rPr lang="en-US" sz="1809" spc="-132" dirty="0" err="1">
                <a:latin typeface="Courier New"/>
                <a:cs typeface="Courier New"/>
              </a:rPr>
              <a:t>margin-left:auto</a:t>
            </a:r>
            <a:r>
              <a:rPr lang="en-US" sz="1809" spc="-132" dirty="0">
                <a:latin typeface="Courier New"/>
                <a:cs typeface="Courier New"/>
              </a:rPr>
              <a:t>; </a:t>
            </a:r>
            <a:r>
              <a:rPr lang="en-US" sz="1809" spc="-132" dirty="0" err="1">
                <a:latin typeface="Courier New"/>
                <a:cs typeface="Courier New"/>
              </a:rPr>
              <a:t>margin-right:auto</a:t>
            </a:r>
            <a:r>
              <a:rPr lang="en-US" sz="1809" spc="-132" dirty="0">
                <a:latin typeface="Courier New"/>
                <a:cs typeface="Courier New"/>
              </a:rPr>
              <a:t>;</a:t>
            </a:r>
            <a:endParaRPr lang="en-US" sz="1809" dirty="0">
              <a:latin typeface="Courier New"/>
              <a:cs typeface="Courier New"/>
            </a:endParaRPr>
          </a:p>
          <a:p>
            <a:pPr marL="253827" marR="1834500" indent="-121590">
              <a:lnSpc>
                <a:spcPct val="118900"/>
              </a:lnSpc>
            </a:pPr>
            <a:r>
              <a:rPr lang="en-US" sz="1809" spc="-132" dirty="0">
                <a:latin typeface="Courier New"/>
                <a:cs typeface="Courier New"/>
              </a:rPr>
              <a:t>/* fluid page width */ width: 80%;</a:t>
            </a:r>
            <a:endParaRPr lang="en-US" sz="1809" dirty="0">
              <a:latin typeface="Courier New"/>
              <a:cs typeface="Courier New"/>
            </a:endParaRPr>
          </a:p>
          <a:p>
            <a:pPr marL="132236">
              <a:spcBef>
                <a:spcPts val="410"/>
              </a:spcBef>
            </a:pPr>
            <a:r>
              <a:rPr lang="en-US" sz="1809" spc="-132" dirty="0">
                <a:latin typeface="Courier New"/>
                <a:cs typeface="Courier New"/>
              </a:rPr>
              <a:t>/* border */</a:t>
            </a:r>
            <a:endParaRPr lang="en-US" sz="1809" dirty="0">
              <a:latin typeface="Courier New"/>
              <a:cs typeface="Courier New"/>
            </a:endParaRPr>
          </a:p>
          <a:p>
            <a:pPr marL="253827">
              <a:spcBef>
                <a:spcPts val="410"/>
              </a:spcBef>
            </a:pPr>
            <a:r>
              <a:rPr lang="en-US" sz="1809" spc="-132" dirty="0">
                <a:latin typeface="Courier New"/>
                <a:cs typeface="Courier New"/>
              </a:rPr>
              <a:t>border: 2px solid </a:t>
            </a:r>
            <a:r>
              <a:rPr lang="en-US" sz="1809" spc="-132" dirty="0" err="1">
                <a:latin typeface="Courier New"/>
                <a:cs typeface="Courier New"/>
              </a:rPr>
              <a:t>darkblue</a:t>
            </a:r>
            <a:r>
              <a:rPr lang="en-US" sz="1809" spc="-132" dirty="0">
                <a:latin typeface="Courier New"/>
                <a:cs typeface="Courier New"/>
              </a:rPr>
              <a:t>;</a:t>
            </a:r>
            <a:endParaRPr lang="en-US" sz="1809" dirty="0">
              <a:latin typeface="Courier New"/>
              <a:cs typeface="Courier New"/>
            </a:endParaRPr>
          </a:p>
          <a:p>
            <a:pPr marL="253827" marR="1956091" indent="-121590" algn="just">
              <a:lnSpc>
                <a:spcPct val="118900"/>
              </a:lnSpc>
            </a:pPr>
            <a:r>
              <a:rPr lang="en-US" sz="1809" spc="-132" dirty="0">
                <a:latin typeface="Courier New"/>
                <a:cs typeface="Courier New"/>
              </a:rPr>
              <a:t>/* rounded corners */ border-radius: 16px; overflow: hidden;</a:t>
            </a:r>
            <a:endParaRPr lang="en-US"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lang="en-US" sz="1809" spc="-132" dirty="0">
                <a:latin typeface="Courier New"/>
                <a:cs typeface="Courier New"/>
              </a:rPr>
              <a:t>}</a:t>
            </a:r>
            <a:endParaRPr lang="en-US" sz="1809" dirty="0">
              <a:latin typeface="Courier New"/>
              <a:cs typeface="Courier Ne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BB83F7C-72C8-44FA-9D44-40E915F75D08}"/>
              </a:ext>
            </a:extLst>
          </p:cNvPr>
          <p:cNvSpPr txBox="1">
            <a:spLocks/>
          </p:cNvSpPr>
          <p:nvPr/>
        </p:nvSpPr>
        <p:spPr>
          <a:xfrm>
            <a:off x="1459206" y="0"/>
            <a:ext cx="6589199" cy="5287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91511"/>
            <a:r>
              <a:rPr lang="en-US" sz="2603" b="1" spc="97" dirty="0">
                <a:solidFill>
                  <a:schemeClr val="tx1"/>
                </a:solidFill>
                <a:latin typeface="Arial"/>
                <a:cs typeface="Arial"/>
              </a:rPr>
              <a:t>Fluid</a:t>
            </a:r>
            <a:r>
              <a:rPr lang="en-US"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603" b="1" spc="97" dirty="0">
                <a:solidFill>
                  <a:schemeClr val="tx1"/>
                </a:solidFill>
                <a:latin typeface="Arial"/>
                <a:cs typeface="Arial"/>
              </a:rPr>
              <a:t>Float</a:t>
            </a:r>
            <a:r>
              <a:rPr lang="en-US"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603" b="1" spc="79" dirty="0">
                <a:solidFill>
                  <a:schemeClr val="tx1"/>
                </a:solidFill>
                <a:latin typeface="Arial"/>
                <a:cs typeface="Arial"/>
              </a:rPr>
              <a:t>L</a:t>
            </a:r>
            <a:r>
              <a:rPr lang="en-US" sz="2603" b="1" spc="-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sz="2603" b="1" spc="13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2603" b="1" spc="66" dirty="0">
                <a:solidFill>
                  <a:schemeClr val="tx1"/>
                </a:solidFill>
                <a:latin typeface="Arial"/>
                <a:cs typeface="Arial"/>
              </a:rPr>
              <a:t>out</a:t>
            </a:r>
            <a:r>
              <a:rPr lang="en-US" sz="2603" b="1" spc="260" dirty="0">
                <a:solidFill>
                  <a:schemeClr val="tx1"/>
                </a:solidFill>
                <a:latin typeface="Arial"/>
                <a:cs typeface="Arial"/>
              </a:rPr>
              <a:t> HTML &amp; </a:t>
            </a:r>
            <a:r>
              <a:rPr lang="en-US" sz="2603" b="1" spc="18" dirty="0">
                <a:solidFill>
                  <a:schemeClr val="tx1"/>
                </a:solidFill>
                <a:latin typeface="Arial"/>
                <a:cs typeface="Arial"/>
              </a:rPr>
              <a:t>CSS</a:t>
            </a:r>
            <a:endParaRPr lang="en-US"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0"/>
            <a:ext cx="6589199" cy="78778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44515"/>
            <a:r>
              <a:rPr sz="2603" b="1" spc="212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603" b="1" spc="-49" dirty="0">
                <a:solidFill>
                  <a:schemeClr val="tx1"/>
                </a:solidFill>
                <a:latin typeface="Arial"/>
                <a:cs typeface="Arial"/>
              </a:rPr>
              <a:t>op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57" dirty="0">
                <a:solidFill>
                  <a:schemeClr val="tx1"/>
                </a:solidFill>
                <a:latin typeface="Arial"/>
                <a:cs typeface="Arial"/>
              </a:rPr>
              <a:t>Banner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415" dirty="0">
                <a:solidFill>
                  <a:schemeClr val="tx1"/>
                </a:solidFill>
                <a:latin typeface="Arial"/>
                <a:cs typeface="Arial"/>
              </a:rPr>
              <a:t>HTML</a:t>
            </a:r>
            <a:r>
              <a:rPr lang="en-US" sz="2603" b="1" spc="415" dirty="0">
                <a:solidFill>
                  <a:schemeClr val="tx1"/>
                </a:solidFill>
                <a:latin typeface="Arial"/>
                <a:cs typeface="Arial"/>
              </a:rPr>
              <a:t> and CSS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03717" y="1447800"/>
            <a:ext cx="3844483" cy="4038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0" tIns="79222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2800" b="1" spc="-132" dirty="0">
                <a:solidFill>
                  <a:schemeClr val="tx1"/>
                </a:solidFill>
                <a:latin typeface="Courier New"/>
                <a:cs typeface="Courier New"/>
              </a:rPr>
              <a:t>HTML</a:t>
            </a:r>
          </a:p>
          <a:p>
            <a:pPr marL="0" indent="0"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&lt;header class="banner"&gt;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&lt;section class="logo"&gt;Logo</a:t>
            </a:r>
            <a:r>
              <a:rPr lang="en-US" sz="1809" spc="-132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and</a:t>
            </a:r>
            <a:r>
              <a:rPr lang="en-US" sz="1809" spc="-132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Banner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&lt;/section&gt;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&lt;nav&gt; &lt;a href="#"&gt;SiteLink1&lt;/a&gt;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97288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&lt;a href="#"&gt;SiteLink2&lt;/a&gt;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97288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&lt;a href="#"&gt;SiteLink3&lt;/a&gt;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97288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&lt;a href="#"&gt;SiteLink4&lt;/a&gt;&lt;/nav&gt;&lt;/header&gt;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38</a:t>
            </a:fld>
            <a:endParaRPr sz="882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55917-EC23-4220-BB2B-2839DAAA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15" y="5957259"/>
            <a:ext cx="5716488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3D7E4C5-C479-4AB6-90D5-1D36A97848CE}"/>
              </a:ext>
            </a:extLst>
          </p:cNvPr>
          <p:cNvSpPr txBox="1">
            <a:spLocks/>
          </p:cNvSpPr>
          <p:nvPr/>
        </p:nvSpPr>
        <p:spPr>
          <a:xfrm>
            <a:off x="4970999" y="1447800"/>
            <a:ext cx="3844483" cy="4038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0" tIns="79222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800" b="1" spc="-132" dirty="0">
                <a:solidFill>
                  <a:schemeClr val="tx1"/>
                </a:solidFill>
                <a:latin typeface="Courier New"/>
                <a:cs typeface="Courier New"/>
              </a:rPr>
              <a:t>CSS</a:t>
            </a:r>
          </a:p>
          <a:p>
            <a:pPr marL="0" indent="0">
              <a:buNone/>
            </a:pPr>
            <a:r>
              <a:rPr lang="en-US" sz="1809" spc="-132" dirty="0" err="1">
                <a:latin typeface="Courier New"/>
                <a:cs typeface="Courier New"/>
              </a:rPr>
              <a:t>header.banner</a:t>
            </a:r>
            <a:r>
              <a:rPr lang="en-US" sz="1809" spc="-132" dirty="0">
                <a:latin typeface="Courier New"/>
                <a:cs typeface="Courier New"/>
              </a:rPr>
              <a:t> { background-color: #</a:t>
            </a:r>
            <a:r>
              <a:rPr lang="en-US" sz="1809" spc="-132" dirty="0" err="1">
                <a:latin typeface="Courier New"/>
                <a:cs typeface="Courier New"/>
              </a:rPr>
              <a:t>bcd</a:t>
            </a:r>
            <a:r>
              <a:rPr lang="en-US" sz="1809" spc="-132" dirty="0">
                <a:latin typeface="Courier New"/>
                <a:cs typeface="Courier New"/>
              </a:rPr>
              <a:t>; }</a:t>
            </a:r>
            <a:endParaRPr lang="en-US" sz="1809" dirty="0">
              <a:latin typeface="Courier New"/>
              <a:cs typeface="Courier New"/>
            </a:endParaRPr>
          </a:p>
          <a:p>
            <a:pPr marL="0" indent="0">
              <a:lnSpc>
                <a:spcPts val="882"/>
              </a:lnSpc>
              <a:buNone/>
            </a:pPr>
            <a:endParaRPr lang="en-US" sz="882" dirty="0"/>
          </a:p>
          <a:p>
            <a:pPr marL="0" indent="0">
              <a:lnSpc>
                <a:spcPts val="882"/>
              </a:lnSpc>
              <a:buNone/>
            </a:pPr>
            <a:endParaRPr lang="en-US" sz="882" dirty="0"/>
          </a:p>
          <a:p>
            <a:pPr marL="0" indent="0">
              <a:lnSpc>
                <a:spcPts val="1147"/>
              </a:lnSpc>
              <a:spcBef>
                <a:spcPts val="80"/>
              </a:spcBef>
              <a:buNone/>
            </a:pPr>
            <a:endParaRPr lang="en-US" sz="1147" dirty="0"/>
          </a:p>
          <a:p>
            <a:pPr marL="0" indent="0">
              <a:buNone/>
            </a:pPr>
            <a:r>
              <a:rPr lang="en-US" sz="1809" spc="-132" dirty="0" err="1">
                <a:latin typeface="Courier New"/>
                <a:cs typeface="Courier New"/>
              </a:rPr>
              <a:t>header.banner</a:t>
            </a:r>
            <a:r>
              <a:rPr lang="en-US" sz="1809" spc="-132" dirty="0">
                <a:latin typeface="Courier New"/>
                <a:cs typeface="Courier New"/>
              </a:rPr>
              <a:t> &gt; </a:t>
            </a:r>
            <a:r>
              <a:rPr lang="en-US" sz="1809" spc="-132" dirty="0" err="1">
                <a:latin typeface="Courier New"/>
                <a:cs typeface="Courier New"/>
              </a:rPr>
              <a:t>section.logo</a:t>
            </a:r>
            <a:endParaRPr lang="en-US" sz="1809" dirty="0">
              <a:latin typeface="Courier New"/>
              <a:cs typeface="Courier New"/>
            </a:endParaRPr>
          </a:p>
          <a:p>
            <a:pPr marL="10647" marR="11206" indent="0">
              <a:lnSpc>
                <a:spcPct val="118900"/>
              </a:lnSpc>
              <a:buNone/>
              <a:tabLst>
                <a:tab pos="375417" algn="l"/>
              </a:tabLst>
            </a:pPr>
            <a:r>
              <a:rPr lang="en-US" sz="1809" spc="-132" dirty="0">
                <a:latin typeface="Courier New"/>
                <a:cs typeface="Courier New"/>
              </a:rPr>
              <a:t>{	font-size: xx-large; font-weight: bold; height: 60px; padding-top: 30px;</a:t>
            </a:r>
            <a:endParaRPr lang="en-US" sz="1809" dirty="0">
              <a:latin typeface="Courier New"/>
              <a:cs typeface="Courier New"/>
            </a:endParaRPr>
          </a:p>
          <a:p>
            <a:pPr marL="0" indent="0">
              <a:spcBef>
                <a:spcPts val="410"/>
              </a:spcBef>
              <a:buNone/>
            </a:pPr>
            <a:r>
              <a:rPr lang="en-US" sz="1809" spc="-132" dirty="0">
                <a:latin typeface="Courier New"/>
                <a:cs typeface="Courier New"/>
              </a:rPr>
              <a:t>}</a:t>
            </a:r>
            <a:endParaRPr lang="en-US" sz="1809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88457"/>
            <a:ext cx="3633862" cy="787783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44515"/>
            <a:r>
              <a:rPr lang="en-US" sz="2603" b="1" spc="212" dirty="0">
                <a:solidFill>
                  <a:schemeClr val="tx1"/>
                </a:solidFill>
                <a:latin typeface="Arial"/>
                <a:cs typeface="Arial"/>
              </a:rPr>
              <a:t>Nav Bar </a:t>
            </a:r>
            <a:r>
              <a:rPr sz="2603" b="1" spc="415" dirty="0">
                <a:solidFill>
                  <a:schemeClr val="tx1"/>
                </a:solidFill>
                <a:latin typeface="Arial"/>
                <a:cs typeface="Arial"/>
              </a:rPr>
              <a:t>HTML</a:t>
            </a:r>
            <a:r>
              <a:rPr lang="en-US" sz="2603" b="1" spc="415" dirty="0">
                <a:solidFill>
                  <a:schemeClr val="tx1"/>
                </a:solidFill>
                <a:latin typeface="Arial"/>
                <a:cs typeface="Arial"/>
              </a:rPr>
              <a:t> and CSS</a:t>
            </a:r>
            <a:endParaRPr sz="2603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11115" y="1250503"/>
            <a:ext cx="3082483" cy="4819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0" tIns="79222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2800" b="1" spc="-132" dirty="0">
                <a:solidFill>
                  <a:schemeClr val="tx1"/>
                </a:solidFill>
                <a:latin typeface="Courier New"/>
                <a:cs typeface="Courier New"/>
              </a:rPr>
              <a:t>HTML</a:t>
            </a:r>
          </a:p>
          <a:p>
            <a:pPr marL="0" indent="0"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&lt;header class="banner"&gt;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&lt;section class="logo"&gt;Logo</a:t>
            </a:r>
            <a:r>
              <a:rPr lang="en-US" sz="1809" spc="-132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and</a:t>
            </a:r>
            <a:r>
              <a:rPr lang="en-US" sz="1809" spc="-132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Banner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&lt;/section&gt;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&lt;nav&gt; &lt;a href="#"&gt;SiteLink1&lt;/a&gt;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97288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&lt;a href="#"&gt;SiteLink2&lt;/a&gt;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97288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&lt;a href="#"&gt;SiteLink3&lt;/a&gt;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397288" indent="0">
              <a:spcBef>
                <a:spcPts val="410"/>
              </a:spcBef>
              <a:buNone/>
            </a:pPr>
            <a:r>
              <a:rPr sz="1809" spc="-132" dirty="0">
                <a:solidFill>
                  <a:schemeClr val="tx1"/>
                </a:solidFill>
                <a:latin typeface="Courier New"/>
                <a:cs typeface="Courier New"/>
              </a:rPr>
              <a:t>&lt;a href="#"&gt;SiteLink4&lt;/a&gt;&lt;/nav&gt;&lt;/header&gt;</a:t>
            </a:r>
            <a:endParaRPr sz="1809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latin typeface="Arial"/>
                <a:cs typeface="Arial"/>
              </a:rPr>
              <a:pPr marL="101600"/>
              <a:t>39</a:t>
            </a:fld>
            <a:endParaRPr sz="882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55917-EC23-4220-BB2B-2839DAAA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15" y="5957259"/>
            <a:ext cx="5716488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3D7E4C5-C479-4AB6-90D5-1D36A97848CE}"/>
              </a:ext>
            </a:extLst>
          </p:cNvPr>
          <p:cNvSpPr txBox="1">
            <a:spLocks/>
          </p:cNvSpPr>
          <p:nvPr/>
        </p:nvSpPr>
        <p:spPr>
          <a:xfrm>
            <a:off x="4273793" y="188457"/>
            <a:ext cx="4572000" cy="57688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0" tIns="79222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800" b="1" spc="-132" dirty="0">
                <a:solidFill>
                  <a:schemeClr val="tx1"/>
                </a:solidFill>
                <a:latin typeface="Courier New"/>
                <a:cs typeface="Courier New"/>
              </a:rPr>
              <a:t>CSS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header.banner nav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background-color:darkblue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;/* color of navbar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padding-left: 2em; /* lead spacing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white-space: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nowrap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/* links on one line */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header.banner &gt; nav a:link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text-decoration: none; /* no underline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color: white; /* links in white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margin-right: 60px; /* spacing the links */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header.banner &gt; nav a:hover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/* mouseover effect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text-decoration: underline; }</a:t>
            </a:r>
          </a:p>
        </p:txBody>
      </p:sp>
    </p:spTree>
    <p:extLst>
      <p:ext uri="{BB962C8B-B14F-4D97-AF65-F5344CB8AC3E}">
        <p14:creationId xmlns:p14="http://schemas.microsoft.com/office/powerpoint/2010/main" val="345836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79A4947-9C1C-4E1E-A6F2-A44F57219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CSS Format Conflicts: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5F2F7DB-A25A-4744-B7CC-2A4AEDA55B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75438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It's possible for CSS formatting to be defined in all three locations at the same time. 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example, a paragraph element could contain an inline style 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color:red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but the internal style sheet 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color:blue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and the external style sheet 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color:green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give conflicting instructions to the web browser.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 browsers need a consistent way of "settling" this disagreement.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Within this cascade of style declarations, the closest rule wins. 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inline style overrules an internal style, which overrules an external style.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A2D426-1E8D-4A2D-AFB1-C3A2D3C2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DE389D-4459-4C00-BB0E-67B9EAC1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92143"/>
            <a:r>
              <a:rPr sz="2603" b="1" spc="176" dirty="0">
                <a:solidFill>
                  <a:schemeClr val="tx1"/>
                </a:solidFill>
                <a:latin typeface="Arial"/>
                <a:cs typeface="Arial"/>
              </a:rPr>
              <a:t>Main</a:t>
            </a:r>
            <a:r>
              <a:rPr sz="2603" b="1" spc="2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49" dirty="0">
                <a:solidFill>
                  <a:schemeClr val="tx1"/>
                </a:solidFill>
                <a:latin typeface="Arial"/>
                <a:cs typeface="Arial"/>
              </a:rPr>
              <a:t>Co</a:t>
            </a:r>
            <a:r>
              <a:rPr sz="2603" b="1" spc="-35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2603" b="1" spc="57" dirty="0">
                <a:solidFill>
                  <a:schemeClr val="tx1"/>
                </a:solidFill>
                <a:latin typeface="Arial"/>
                <a:cs typeface="Arial"/>
              </a:rPr>
              <a:t>te</a:t>
            </a:r>
            <a:r>
              <a:rPr sz="2603" b="1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2603" b="1" spc="274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2603" b="1" spc="2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603" b="1" spc="18" dirty="0">
                <a:solidFill>
                  <a:schemeClr val="tx1"/>
                </a:solidFill>
                <a:latin typeface="Arial"/>
                <a:cs typeface="Arial"/>
              </a:rPr>
              <a:t>CSS</a:t>
            </a:r>
            <a:endParaRPr sz="260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40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1" y="1576057"/>
            <a:ext cx="5614147" cy="40352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latin typeface="Courier New"/>
                <a:cs typeface="Courier New"/>
              </a:rPr>
              <a:t>section#main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  <a:tabLst>
                <a:tab pos="375417" algn="l"/>
              </a:tabLst>
            </a:pPr>
            <a:r>
              <a:rPr sz="1809" spc="-132" dirty="0">
                <a:latin typeface="Courier New"/>
                <a:cs typeface="Courier New"/>
              </a:rPr>
              <a:t>{	overflow: hidden; background-color: #def; 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1147"/>
              </a:lnSpc>
              <a:spcBef>
                <a:spcPts val="80"/>
              </a:spcBef>
            </a:pPr>
            <a:endParaRPr sz="1147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section#main &gt; article</a:t>
            </a:r>
            <a:endParaRPr sz="1809" dirty="0">
              <a:latin typeface="Courier New"/>
              <a:cs typeface="Courier New"/>
            </a:endParaRPr>
          </a:p>
          <a:p>
            <a:pPr marL="375417" marR="2320862" indent="-364770" algn="just">
              <a:lnSpc>
                <a:spcPct val="118900"/>
              </a:lnSpc>
              <a:tabLst>
                <a:tab pos="375417" algn="l"/>
              </a:tabLst>
            </a:pPr>
            <a:r>
              <a:rPr sz="1809" spc="-132" dirty="0">
                <a:latin typeface="Courier New"/>
                <a:cs typeface="Courier New"/>
              </a:rPr>
              <a:t>{	width: 69%; float: left; background-color: white; padding-left: 2em;   </a:t>
            </a:r>
            <a:r>
              <a:rPr sz="1809" spc="441" dirty="0">
                <a:latin typeface="Courier New"/>
                <a:cs typeface="Courier New"/>
              </a:rPr>
              <a:t> </a:t>
            </a:r>
            <a:r>
              <a:rPr sz="1809" spc="-132" dirty="0">
                <a:latin typeface="Courier New"/>
                <a:cs typeface="Courier New"/>
              </a:rPr>
              <a:t>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1147"/>
              </a:lnSpc>
              <a:spcBef>
                <a:spcPts val="80"/>
              </a:spcBef>
            </a:pPr>
            <a:endParaRPr sz="1147" dirty="0"/>
          </a:p>
          <a:p>
            <a:pPr marL="11206"/>
            <a:r>
              <a:rPr sz="1809" spc="-132" dirty="0">
                <a:latin typeface="Courier New"/>
                <a:cs typeface="Courier New"/>
              </a:rPr>
              <a:t>section#main &gt; aside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  <a:tabLst>
                <a:tab pos="375417" algn="l"/>
              </a:tabLst>
            </a:pPr>
            <a:r>
              <a:rPr sz="1809" spc="-132" dirty="0">
                <a:latin typeface="Courier New"/>
                <a:cs typeface="Courier New"/>
              </a:rPr>
              <a:t>{	float: left;</a:t>
            </a:r>
            <a:endParaRPr sz="1809" dirty="0">
              <a:latin typeface="Courier New"/>
              <a:cs typeface="Courier New"/>
            </a:endParaRPr>
          </a:p>
          <a:p>
            <a:pPr marL="375417">
              <a:spcBef>
                <a:spcPts val="410"/>
              </a:spcBef>
            </a:pPr>
            <a:r>
              <a:rPr sz="1809" spc="-132" dirty="0">
                <a:latin typeface="Courier New"/>
                <a:cs typeface="Courier New"/>
              </a:rPr>
              <a:t>margin-left: 1em;top-margin: 2em; 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44" dirty="0">
                <a:latin typeface="Arial"/>
                <a:cs typeface="Arial"/>
              </a:rPr>
              <a:t>Demo: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b="1" spc="7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809" b="1" spc="-19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132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FloatLayout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E434C-F8A9-43CF-92F3-F80037DA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(C) Prof. Paul S. Wang, Kent State Univ., Pravin </a:t>
            </a:r>
            <a:r>
              <a:rPr lang="en-US" altLang="en-US" dirty="0" err="1"/>
              <a:t>Pawar</a:t>
            </a:r>
            <a:r>
              <a:rPr lang="en-US" altLang="en-US" dirty="0"/>
              <a:t> - SUNY Korea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800" y="263293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67369"/>
            <a:r>
              <a:rPr sz="2603" b="1" spc="22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603" b="1" spc="93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603" b="1" dirty="0">
                <a:solidFill>
                  <a:srgbClr val="B20000"/>
                </a:solidFill>
                <a:latin typeface="Arial"/>
                <a:cs typeface="Arial"/>
              </a:rPr>
              <a:t>vbars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41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6992" y="1152908"/>
            <a:ext cx="7065007" cy="455855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82"/>
              </a:lnSpc>
              <a:spcBef>
                <a:spcPts val="33"/>
              </a:spcBef>
              <a:buClr>
                <a:srgbClr val="000072"/>
              </a:buClr>
              <a:buFont typeface="Arial"/>
              <a:buChar char="•"/>
            </a:pPr>
            <a:endParaRPr sz="882" dirty="0"/>
          </a:p>
          <a:p>
            <a:pPr marL="242620" marR="11206" indent="-231974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46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main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questions</a:t>
            </a:r>
            <a:r>
              <a:rPr sz="1809" spc="8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fr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om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user’s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view</a:t>
            </a:r>
            <a:r>
              <a:rPr sz="1809" spc="4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oi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are: </a:t>
            </a:r>
            <a:r>
              <a:rPr sz="1809" spc="-207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am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5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site?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-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do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5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get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5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need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24" dirty="0">
                <a:solidFill>
                  <a:srgbClr val="000072"/>
                </a:solidFill>
                <a:latin typeface="Arial"/>
                <a:cs typeface="Arial"/>
              </a:rPr>
              <a:t>go?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82"/>
              </a:lnSpc>
              <a:spcBef>
                <a:spcPts val="33"/>
              </a:spcBef>
              <a:buClr>
                <a:srgbClr val="000072"/>
              </a:buClr>
              <a:buFont typeface="Arial"/>
              <a:buChar char="•"/>
            </a:pPr>
            <a:endParaRPr sz="882" dirty="0"/>
          </a:p>
          <a:p>
            <a:pPr marL="242620" marR="144564" indent="-231974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-106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vigation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system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clearly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ide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tify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41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1809" spc="-176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 pr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vide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ste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visual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clues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84" dirty="0">
                <a:solidFill>
                  <a:srgbClr val="000072"/>
                </a:solidFill>
                <a:latin typeface="Arial"/>
                <a:cs typeface="Arial"/>
              </a:rPr>
              <a:t>feedba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links.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82"/>
              </a:lnSpc>
              <a:spcBef>
                <a:spcPts val="33"/>
              </a:spcBef>
              <a:buClr>
                <a:srgbClr val="000072"/>
              </a:buClr>
              <a:buFont typeface="Arial"/>
              <a:buChar char="•"/>
            </a:pPr>
            <a:endParaRPr sz="882" dirty="0"/>
          </a:p>
          <a:p>
            <a:pPr marL="242620" marR="156891" indent="-231974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15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vigation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bar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(n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vbar)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panel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0" dirty="0">
                <a:solidFill>
                  <a:srgbClr val="000072"/>
                </a:solidFill>
                <a:latin typeface="Arial"/>
                <a:cs typeface="Arial"/>
              </a:rPr>
              <a:t>collects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im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orta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ce</a:t>
            </a:r>
            <a:r>
              <a:rPr sz="1809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tral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place.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82"/>
              </a:lnSpc>
              <a:spcBef>
                <a:spcPts val="33"/>
              </a:spcBef>
              <a:buClr>
                <a:srgbClr val="000072"/>
              </a:buClr>
              <a:buFont typeface="Arial"/>
              <a:buChar char="•"/>
            </a:pPr>
            <a:endParaRPr sz="882" dirty="0"/>
          </a:p>
          <a:p>
            <a:pPr marL="242620" marR="350763" indent="-231974" algn="just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Visitors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ex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ect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find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-106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vigation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construc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top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5" dirty="0">
                <a:solidFill>
                  <a:srgbClr val="000072"/>
                </a:solidFill>
                <a:latin typeface="Arial"/>
                <a:cs typeface="Arial"/>
              </a:rPr>
              <a:t>left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sides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pages.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reque</a:t>
            </a:r>
            <a:r>
              <a:rPr sz="1809" spc="-11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50" dirty="0">
                <a:solidFill>
                  <a:srgbClr val="000072"/>
                </a:solidFill>
                <a:latin typeface="Arial"/>
                <a:cs typeface="Arial"/>
              </a:rPr>
              <a:t>tl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5" dirty="0">
                <a:solidFill>
                  <a:srgbClr val="000072"/>
                </a:solidFill>
                <a:latin typeface="Arial"/>
                <a:cs typeface="Arial"/>
              </a:rPr>
              <a:t>auxiliary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vigation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rig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44" dirty="0">
                <a:solidFill>
                  <a:srgbClr val="000072"/>
                </a:solidFill>
                <a:latin typeface="Arial"/>
                <a:cs typeface="Arial"/>
              </a:rPr>
              <a:t>ottom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sides.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1235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235" dirty="0"/>
          </a:p>
          <a:p>
            <a:pPr marL="242620"/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ap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ear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84" dirty="0">
                <a:solidFill>
                  <a:srgbClr val="000072"/>
                </a:solidFill>
                <a:latin typeface="Arial"/>
                <a:cs typeface="Arial"/>
              </a:rPr>
              <a:t>“</a:t>
            </a:r>
            <a:r>
              <a:rPr sz="1809" spc="71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harged”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09" spc="8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62" dirty="0">
                <a:solidFill>
                  <a:srgbClr val="000072"/>
                </a:solidFill>
                <a:latin typeface="Arial"/>
                <a:cs typeface="Arial"/>
              </a:rPr>
              <a:t>“armed”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mouse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cursor</a:t>
            </a:r>
            <a:r>
              <a:rPr lang="en-US" sz="1809" spc="-2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49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1809" spc="-26" dirty="0">
                <a:solidFill>
                  <a:srgbClr val="000072"/>
                </a:solidFill>
                <a:latin typeface="Arial"/>
                <a:cs typeface="Arial"/>
              </a:rPr>
              <a:t>ositioned</a:t>
            </a:r>
            <a:r>
              <a:rPr lang="en-US"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809" spc="-49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dirty="0">
                <a:solidFill>
                  <a:srgbClr val="000072"/>
                </a:solidFill>
                <a:latin typeface="Arial"/>
                <a:cs typeface="Arial"/>
              </a:rPr>
              <a:t>them. </a:t>
            </a:r>
            <a:r>
              <a:rPr lang="en-US" sz="1809" spc="-1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22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49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57" dirty="0">
                <a:solidFill>
                  <a:srgbClr val="000072"/>
                </a:solidFill>
                <a:latin typeface="Arial"/>
                <a:cs typeface="Arial"/>
              </a:rPr>
              <a:t>so-called</a:t>
            </a:r>
            <a:r>
              <a:rPr lang="en-US"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i="1" spc="66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lang="en-US" sz="1809" i="1" spc="-1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1809" i="1" spc="88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lang="en-US" sz="1809" i="1" spc="-18" dirty="0">
                <a:solidFill>
                  <a:srgbClr val="000072"/>
                </a:solidFill>
                <a:latin typeface="Arial"/>
                <a:cs typeface="Arial"/>
              </a:rPr>
              <a:t>lover</a:t>
            </a:r>
            <a:r>
              <a:rPr lang="en-US" sz="1809" i="1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35" dirty="0">
                <a:solidFill>
                  <a:srgbClr val="000072"/>
                </a:solidFill>
                <a:latin typeface="Arial"/>
                <a:cs typeface="Arial"/>
              </a:rPr>
              <a:t>effect.</a:t>
            </a:r>
            <a:endParaRPr lang="en-US" sz="1809" dirty="0">
              <a:latin typeface="Arial"/>
              <a:cs typeface="Arial"/>
            </a:endParaRPr>
          </a:p>
          <a:p>
            <a:pPr>
              <a:lnSpc>
                <a:spcPts val="971"/>
              </a:lnSpc>
              <a:spcBef>
                <a:spcPts val="50"/>
              </a:spcBef>
            </a:pPr>
            <a:endParaRPr lang="en-US" sz="971" dirty="0"/>
          </a:p>
          <a:p>
            <a:pPr marL="242620" marR="11206" indent="-231974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lang="en-US" sz="1809" spc="15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53" dirty="0">
                <a:solidFill>
                  <a:srgbClr val="000072"/>
                </a:solidFill>
                <a:latin typeface="Arial"/>
                <a:cs typeface="Arial"/>
              </a:rPr>
              <a:t>consiste</a:t>
            </a:r>
            <a:r>
              <a:rPr lang="en-US" sz="1809" spc="-106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66" dirty="0">
                <a:solidFill>
                  <a:srgbClr val="000072"/>
                </a:solidFill>
                <a:latin typeface="Arial"/>
                <a:cs typeface="Arial"/>
              </a:rPr>
              <a:t>design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26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18" dirty="0">
                <a:solidFill>
                  <a:srgbClr val="000072"/>
                </a:solidFill>
                <a:latin typeface="Arial"/>
                <a:cs typeface="Arial"/>
              </a:rPr>
              <a:t>roll</a:t>
            </a:r>
            <a:r>
              <a:rPr lang="en-US" sz="1809" spc="-22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1809" spc="-93" dirty="0">
                <a:solidFill>
                  <a:srgbClr val="000072"/>
                </a:solidFill>
                <a:latin typeface="Arial"/>
                <a:cs typeface="Arial"/>
              </a:rPr>
              <a:t>ers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71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26" dirty="0">
                <a:solidFill>
                  <a:srgbClr val="000072"/>
                </a:solidFill>
                <a:latin typeface="Arial"/>
                <a:cs typeface="Arial"/>
              </a:rPr>
              <a:t>help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71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66" dirty="0">
                <a:solidFill>
                  <a:srgbClr val="000072"/>
                </a:solidFill>
                <a:latin typeface="Arial"/>
                <a:cs typeface="Arial"/>
              </a:rPr>
              <a:t>feel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49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71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lang="en-US" sz="1809" spc="-11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1809" spc="194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1809" spc="31" dirty="0">
                <a:solidFill>
                  <a:srgbClr val="000072"/>
                </a:solidFill>
                <a:latin typeface="Arial"/>
                <a:cs typeface="Arial"/>
              </a:rPr>
              <a:t>rol</a:t>
            </a:r>
            <a:r>
              <a:rPr lang="en-US" sz="1809" spc="22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57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31" dirty="0">
                <a:solidFill>
                  <a:srgbClr val="000072"/>
                </a:solidFill>
                <a:latin typeface="Arial"/>
                <a:cs typeface="Arial"/>
              </a:rPr>
              <a:t>visiting</a:t>
            </a:r>
            <a:r>
              <a:rPr lang="en-US" sz="1809" spc="1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22" dirty="0">
                <a:solidFill>
                  <a:srgbClr val="000072"/>
                </a:solidFill>
                <a:latin typeface="Arial"/>
                <a:cs typeface="Arial"/>
              </a:rPr>
              <a:t>site.</a:t>
            </a:r>
            <a:endParaRPr sz="1809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CCB5C-5746-43D2-A150-1B0AF9F2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92667"/>
            <a:ext cx="8991600" cy="5287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marL="1534727" algn="ctr"/>
            <a:r>
              <a:rPr sz="2603" b="1" spc="33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238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603" b="1" spc="53" dirty="0">
                <a:solidFill>
                  <a:srgbClr val="B20000"/>
                </a:solidFill>
                <a:latin typeface="Arial"/>
                <a:cs typeface="Arial"/>
              </a:rPr>
              <a:t>ertical</a:t>
            </a:r>
            <a:r>
              <a:rPr sz="2603" b="1" spc="269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22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603" b="1" spc="93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603" b="1" spc="79" dirty="0">
                <a:solidFill>
                  <a:srgbClr val="B20000"/>
                </a:solidFill>
                <a:latin typeface="Arial"/>
                <a:cs typeface="Arial"/>
              </a:rPr>
              <a:t>vbar</a:t>
            </a:r>
            <a:r>
              <a:rPr lang="en-US" sz="2603" b="1" spc="79" dirty="0">
                <a:solidFill>
                  <a:srgbClr val="B20000"/>
                </a:solidFill>
                <a:latin typeface="Arial"/>
                <a:cs typeface="Arial"/>
              </a:rPr>
              <a:t> – Left Side Navigation Panel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42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366" y="809127"/>
            <a:ext cx="3703446" cy="53067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lang="en-US" sz="1809" spc="4" dirty="0">
                <a:solidFill>
                  <a:srgbClr val="000072"/>
                </a:solidFill>
                <a:latin typeface="Arial"/>
                <a:cs typeface="Arial"/>
              </a:rPr>
              <a:t>                  HTML</a:t>
            </a:r>
            <a:endParaRPr sz="1809" dirty="0">
              <a:latin typeface="Arial"/>
              <a:cs typeface="Arial"/>
            </a:endParaRPr>
          </a:p>
          <a:p>
            <a:endParaRPr sz="529" dirty="0"/>
          </a:p>
          <a:p>
            <a:endParaRPr sz="882" dirty="0"/>
          </a:p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&lt;div id="centerpage"&gt; (centered table w border)</a:t>
            </a:r>
            <a:endParaRPr sz="1809" dirty="0">
              <a:latin typeface="Courier New"/>
              <a:cs typeface="Courier New"/>
            </a:endParaRPr>
          </a:p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&lt;section id="main"&gt; (table row)</a:t>
            </a:r>
            <a:endParaRPr sz="1809" dirty="0">
              <a:latin typeface="Courier New"/>
              <a:cs typeface="Courier New"/>
            </a:endParaRPr>
          </a:p>
          <a:p>
            <a:pPr marL="253827">
              <a:tabLst>
                <a:tab pos="3414614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&lt;nav class="</a:t>
            </a:r>
            <a:r>
              <a:rPr sz="1809" spc="-132" dirty="0" err="1">
                <a:solidFill>
                  <a:srgbClr val="000072"/>
                </a:solidFill>
                <a:latin typeface="Courier New"/>
                <a:cs typeface="Courier New"/>
              </a:rPr>
              <a:t>leftnavbar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"&gt;(1st table cell)</a:t>
            </a:r>
            <a:endParaRPr sz="1809" dirty="0">
              <a:latin typeface="Courier New"/>
              <a:cs typeface="Courier New"/>
            </a:endParaRPr>
          </a:p>
          <a:p>
            <a:pPr marL="375417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&lt;span class="self"&gt;Main Page&lt;/span&gt; (page id)</a:t>
            </a:r>
            <a:endParaRPr sz="1809" dirty="0">
              <a:latin typeface="Courier New"/>
              <a:cs typeface="Courier New"/>
            </a:endParaRPr>
          </a:p>
          <a:p>
            <a:pPr marL="375417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&lt;a href="#"&gt;Products&lt;/a&gt;</a:t>
            </a:r>
            <a:endParaRPr sz="1809" dirty="0">
              <a:latin typeface="Courier New"/>
              <a:cs typeface="Courier New"/>
            </a:endParaRPr>
          </a:p>
          <a:p>
            <a:pPr marL="375417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&lt;a href="#"&gt;Services&lt;/a&gt;</a:t>
            </a:r>
            <a:endParaRPr sz="1809" dirty="0">
              <a:latin typeface="Courier New"/>
              <a:cs typeface="Courier New"/>
            </a:endParaRPr>
          </a:p>
          <a:p>
            <a:pPr marL="375417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&lt;a href="#"&gt;News&lt;/a&gt;</a:t>
            </a:r>
            <a:endParaRPr sz="1809" dirty="0">
              <a:latin typeface="Courier New"/>
              <a:cs typeface="Courier New"/>
            </a:endParaRPr>
          </a:p>
          <a:p>
            <a:pPr marL="375417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&lt;a href="#"&gt;Contact Us&lt;/a&gt;</a:t>
            </a:r>
            <a:endParaRPr sz="1809" dirty="0">
              <a:latin typeface="Courier New"/>
              <a:cs typeface="Courier New"/>
            </a:endParaRPr>
          </a:p>
          <a:p>
            <a:pPr marL="253827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&lt;/nav&gt;</a:t>
            </a:r>
            <a:endParaRPr sz="1809" dirty="0">
              <a:latin typeface="Courier New"/>
              <a:cs typeface="Courier New"/>
            </a:endParaRPr>
          </a:p>
          <a:p>
            <a:pPr marL="253827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&lt;article id="content"&gt;... (2nd table cell)</a:t>
            </a:r>
            <a:endParaRPr sz="1809" dirty="0">
              <a:latin typeface="Courier New"/>
              <a:cs typeface="Courier New"/>
            </a:endParaRPr>
          </a:p>
          <a:p>
            <a:pPr marL="253827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&lt;/article&gt;</a:t>
            </a:r>
            <a:endParaRPr sz="1809" dirty="0">
              <a:latin typeface="Courier New"/>
              <a:cs typeface="Courier New"/>
            </a:endParaRPr>
          </a:p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&lt;/section&gt;&lt;/div&gt;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C1ECE-4F44-4137-8E9B-7A39D0FC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F68E21A-81EA-4034-86C1-800D5DCED90C}"/>
              </a:ext>
            </a:extLst>
          </p:cNvPr>
          <p:cNvSpPr txBox="1"/>
          <p:nvPr/>
        </p:nvSpPr>
        <p:spPr>
          <a:xfrm>
            <a:off x="4810276" y="781864"/>
            <a:ext cx="4181375" cy="533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132236" marR="11206" indent="-121590" algn="ctr"/>
            <a:r>
              <a:rPr lang="en-US" sz="1809" spc="4" dirty="0">
                <a:solidFill>
                  <a:srgbClr val="000072"/>
                </a:solidFill>
                <a:latin typeface="Arial"/>
                <a:cs typeface="Arial"/>
              </a:rPr>
              <a:t>CSS</a:t>
            </a:r>
            <a:endParaRPr lang="en-US" sz="1809" dirty="0">
              <a:latin typeface="Arial"/>
              <a:cs typeface="Arial"/>
            </a:endParaRPr>
          </a:p>
          <a:p>
            <a:pPr marL="132236" marR="11206" indent="-121590"/>
            <a:endParaRPr lang="en-US" sz="1809" spc="-132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32236" marR="11206" indent="-121590"/>
            <a:r>
              <a:rPr sz="1809" spc="-132" dirty="0" err="1">
                <a:solidFill>
                  <a:srgbClr val="000072"/>
                </a:solidFill>
                <a:latin typeface="Courier New"/>
                <a:cs typeface="Courier New"/>
              </a:rPr>
              <a:t>div#centerpage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 { width: 80%; margin-left: auto; margin-right: auto; display: table;</a:t>
            </a:r>
            <a:endParaRPr sz="1809" dirty="0">
              <a:latin typeface="Courier New"/>
              <a:cs typeface="Courier New"/>
            </a:endParaRPr>
          </a:p>
          <a:p>
            <a:pPr marL="13223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border: 2px solid darkblue; }</a:t>
            </a:r>
            <a:endParaRPr sz="1809" dirty="0">
              <a:latin typeface="Courier New"/>
              <a:cs typeface="Courier New"/>
            </a:endParaRPr>
          </a:p>
          <a:p>
            <a:pPr marL="11206" marR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section#main { display:table-row; width:100%; } </a:t>
            </a:r>
            <a:endParaRPr lang="en-US" sz="1809" spc="-132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1206" marR="11206"/>
            <a:r>
              <a:rPr sz="1809" spc="-132" dirty="0" err="1">
                <a:solidFill>
                  <a:srgbClr val="000072"/>
                </a:solidFill>
                <a:latin typeface="Courier New"/>
                <a:cs typeface="Courier New"/>
              </a:rPr>
              <a:t>nav.leftnavbar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 {</a:t>
            </a: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display: table-cell;</a:t>
            </a:r>
            <a:endParaRPr sz="1809" dirty="0">
              <a:latin typeface="Courier New"/>
              <a:cs typeface="Courier New"/>
            </a:endParaRPr>
          </a:p>
          <a:p>
            <a:pPr marL="132236" marR="497007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background-color: darkblue; color: white; font-family: Arial, Helvetica, sans-serif;</a:t>
            </a:r>
            <a:endParaRPr sz="1809" dirty="0">
              <a:latin typeface="Courier New"/>
              <a:cs typeface="Courier New"/>
            </a:endParaRPr>
          </a:p>
          <a:p>
            <a:pPr marL="132236" marR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font-weight:bold; width:20%; text-align:right; padding-right: 1em; padding-left: 0.5em;</a:t>
            </a:r>
            <a:endParaRPr sz="1809" dirty="0">
              <a:latin typeface="Courier New"/>
              <a:cs typeface="Courier New"/>
            </a:endParaRPr>
          </a:p>
          <a:p>
            <a:pPr marL="13223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white-space: nowrap; }</a:t>
            </a:r>
            <a:endParaRPr sz="1059" dirty="0"/>
          </a:p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nav.leftnavbar &gt; span.self { display: block;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138A03-4F33-4228-8500-546A9EEF0A3B}"/>
              </a:ext>
            </a:extLst>
          </p:cNvPr>
          <p:cNvSpPr/>
          <p:nvPr/>
        </p:nvSpPr>
        <p:spPr>
          <a:xfrm>
            <a:off x="1219200" y="6336212"/>
            <a:ext cx="7612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https://www.w3schools.com/cssref/pr_class_display.asp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538471"/>
            <a:r>
              <a:rPr lang="en-US" sz="2603" b="1" spc="40">
                <a:solidFill>
                  <a:srgbClr val="B20000"/>
                </a:solidFill>
                <a:latin typeface="Arial"/>
                <a:cs typeface="Arial"/>
              </a:rPr>
              <a:t>CSS-Defined</a:t>
            </a:r>
            <a:r>
              <a:rPr lang="en-US" sz="2603" b="1" spc="26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603" b="1" spc="224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lang="en-US" sz="2603" b="1" spc="93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lang="en-US" sz="2603" b="1" spc="35">
                <a:solidFill>
                  <a:srgbClr val="B20000"/>
                </a:solidFill>
                <a:latin typeface="Arial"/>
                <a:cs typeface="Arial"/>
              </a:rPr>
              <a:t>vigation</a:t>
            </a:r>
            <a:r>
              <a:rPr lang="en-US" sz="2603" b="1" spc="269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603" b="1" spc="19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lang="en-US" sz="2603" b="1" spc="-22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lang="en-US" sz="2603" b="1" spc="-31">
                <a:solidFill>
                  <a:srgbClr val="B20000"/>
                </a:solidFill>
                <a:latin typeface="Arial"/>
                <a:cs typeface="Arial"/>
              </a:rPr>
              <a:t>ne</a:t>
            </a:r>
            <a:r>
              <a:rPr lang="en-US" sz="2603" b="1" spc="93">
                <a:solidFill>
                  <a:srgbClr val="B20000"/>
                </a:solidFill>
                <a:latin typeface="Arial"/>
                <a:cs typeface="Arial"/>
              </a:rPr>
              <a:t>l</a:t>
            </a:r>
            <a:endParaRPr lang="en-US" sz="2603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43</a:t>
            </a:fld>
            <a:endParaRPr sz="882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57EA-9C8E-467D-867F-DCCBC140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E0536-AB08-43EF-B5A1-97F2E724A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924050"/>
            <a:ext cx="7620000" cy="264974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33869"/>
            <a:r>
              <a:rPr sz="2603" b="1" spc="97" dirty="0">
                <a:solidFill>
                  <a:srgbClr val="B20000"/>
                </a:solidFill>
                <a:latin typeface="Arial"/>
                <a:cs typeface="Arial"/>
              </a:rPr>
              <a:t>Curre</a:t>
            </a:r>
            <a:r>
              <a:rPr sz="2603" b="1" spc="31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603" b="1" spc="163" dirty="0">
                <a:solidFill>
                  <a:srgbClr val="B20000"/>
                </a:solidFill>
                <a:latin typeface="Arial"/>
                <a:cs typeface="Arial"/>
              </a:rPr>
              <a:t>t-</a:t>
            </a:r>
            <a:r>
              <a:rPr sz="2603" b="1" spc="247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603" b="1" spc="-93" dirty="0">
                <a:solidFill>
                  <a:srgbClr val="B20000"/>
                </a:solidFill>
                <a:latin typeface="Arial"/>
                <a:cs typeface="Arial"/>
              </a:rPr>
              <a:t>age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26" dirty="0">
                <a:solidFill>
                  <a:srgbClr val="B20000"/>
                </a:solidFill>
                <a:latin typeface="Arial"/>
                <a:cs typeface="Arial"/>
              </a:rPr>
              <a:t>Links</a:t>
            </a:r>
            <a:endParaRPr sz="2603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44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828800"/>
            <a:ext cx="6804212" cy="2707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22711">
              <a:lnSpc>
                <a:spcPct val="118900"/>
              </a:lnSpc>
            </a:pP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57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vbar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hap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128" dirty="0">
                <a:solidFill>
                  <a:srgbClr val="000072"/>
                </a:solidFill>
                <a:latin typeface="Arial"/>
                <a:cs typeface="Arial"/>
              </a:rPr>
              <a:t>ens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57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eing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vie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(the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page),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57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dified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124" dirty="0">
                <a:solidFill>
                  <a:srgbClr val="000072"/>
                </a:solidFill>
                <a:latin typeface="Arial"/>
                <a:cs typeface="Arial"/>
              </a:rPr>
              <a:t>ecome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inacti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ok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distinct. </a:t>
            </a:r>
            <a:r>
              <a:rPr sz="1809" spc="-1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brings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46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5" dirty="0">
                <a:solidFill>
                  <a:srgbClr val="000072"/>
                </a:solidFill>
                <a:latin typeface="Arial"/>
                <a:cs typeface="Arial"/>
              </a:rPr>
              <a:t>im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orta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ad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-106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tage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s: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971"/>
              </a:lnSpc>
              <a:spcBef>
                <a:spcPts val="50"/>
              </a:spcBef>
            </a:pPr>
            <a:endParaRPr sz="971" dirty="0"/>
          </a:p>
          <a:p>
            <a:pPr marL="427527" marR="132797" indent="-296411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427527" algn="l"/>
              </a:tabLst>
            </a:pP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user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get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confused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king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57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7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leads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24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84" dirty="0">
                <a:solidFill>
                  <a:srgbClr val="000072"/>
                </a:solidFill>
                <a:latin typeface="Arial"/>
                <a:cs typeface="Arial"/>
              </a:rPr>
              <a:t>page.</a:t>
            </a:r>
            <a:endParaRPr sz="1809" dirty="0">
              <a:latin typeface="Arial"/>
              <a:cs typeface="Arial"/>
            </a:endParaRPr>
          </a:p>
          <a:p>
            <a:pPr marL="11206" marR="11206" indent="120470">
              <a:lnSpc>
                <a:spcPct val="165900"/>
              </a:lnSpc>
              <a:buClr>
                <a:srgbClr val="000072"/>
              </a:buClr>
              <a:buFont typeface="Arial"/>
              <a:buAutoNum type="arabicPeriod"/>
              <a:tabLst>
                <a:tab pos="427527" algn="l"/>
              </a:tabLst>
            </a:pP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distinct-l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oking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57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helps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ide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tify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age.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4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b="1" spc="7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809" b="1" spc="-19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132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NavPanel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390C3-D2FA-4C7F-901D-4F378346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FBBE-4A63-4B1A-A4D3-7262D3E6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514600"/>
            <a:ext cx="6589199" cy="1280890"/>
          </a:xfrm>
        </p:spPr>
        <p:txBody>
          <a:bodyPr/>
          <a:lstStyle/>
          <a:p>
            <a:r>
              <a:rPr lang="en-US" dirty="0"/>
              <a:t>More CSS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DE215-4BC5-4B0A-B935-BA9C1D6D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/>
              <a:t>(C) Prof. Paul S. Wang, Kent State Univ., Pravin Pawar - SUNY Korea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8479C-6D72-4FE1-9311-46B66303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000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312" y="135721"/>
            <a:ext cx="6589200" cy="4426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961134"/>
            <a:r>
              <a:rPr sz="2603" b="1" spc="4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603" b="1" spc="40" dirty="0">
                <a:solidFill>
                  <a:srgbClr val="B20000"/>
                </a:solidFill>
                <a:latin typeface="Arial"/>
                <a:cs typeface="Arial"/>
              </a:rPr>
              <a:t>our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3" dirty="0">
                <a:solidFill>
                  <a:srgbClr val="B20000"/>
                </a:solidFill>
                <a:latin typeface="Arial"/>
                <a:cs typeface="Arial"/>
              </a:rPr>
              <a:t>Borders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46</a:t>
            </a:fld>
            <a:endParaRPr sz="882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CC308-819A-4ADD-BC93-00F2810C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FF8F0-BD25-4058-98BE-237D5E1AD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25196"/>
            <a:ext cx="3476625" cy="1143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963267-7DD4-48CA-8F9F-BF368419B978}"/>
              </a:ext>
            </a:extLst>
          </p:cNvPr>
          <p:cNvSpPr/>
          <p:nvPr/>
        </p:nvSpPr>
        <p:spPr>
          <a:xfrm>
            <a:off x="2819400" y="5530309"/>
            <a:ext cx="2924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44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b="1" spc="7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spc="7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Borders</a:t>
            </a:r>
            <a:endParaRPr lang="en-US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9C636B7-21F6-45AC-8F26-3C9D5EF69E62}"/>
              </a:ext>
            </a:extLst>
          </p:cNvPr>
          <p:cNvSpPr txBox="1"/>
          <p:nvPr/>
        </p:nvSpPr>
        <p:spPr>
          <a:xfrm>
            <a:off x="1720312" y="1854182"/>
            <a:ext cx="5493124" cy="37074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div#border</a:t>
            </a:r>
            <a:endParaRPr sz="1809" dirty="0">
              <a:latin typeface="Courier New"/>
              <a:cs typeface="Courier New"/>
            </a:endParaRPr>
          </a:p>
          <a:p>
            <a:pPr marL="497007" marR="1348140" indent="-486361">
              <a:lnSpc>
                <a:spcPct val="118900"/>
              </a:lnSpc>
              <a:tabLst>
                <a:tab pos="49700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	width:40px; height:40px; background-color: white; border-bottom: 15px solid red; border-right: 15px solid blue;</a:t>
            </a:r>
            <a:endParaRPr sz="1809" dirty="0">
              <a:latin typeface="Courier New"/>
              <a:cs typeface="Courier New"/>
            </a:endParaRPr>
          </a:p>
          <a:p>
            <a:pPr marL="497007" marR="983369">
              <a:lnSpc>
                <a:spcPct val="118900"/>
              </a:lnSpc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border-left: 15px solid darkblue; border-top: 15px solid darkred; display: inline-block;</a:t>
            </a:r>
            <a:endParaRPr sz="1809" dirty="0">
              <a:latin typeface="Courier New"/>
              <a:cs typeface="Courier New"/>
            </a:endParaRPr>
          </a:p>
          <a:p>
            <a:pPr marL="497007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vertical-align: middle; margin-left: 2em;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2415" y="-283379"/>
            <a:ext cx="6589200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530245"/>
            <a:r>
              <a:rPr sz="2603" b="1" spc="190" dirty="0">
                <a:solidFill>
                  <a:srgbClr val="B20000"/>
                </a:solidFill>
                <a:latin typeface="Arial"/>
                <a:cs typeface="Arial"/>
              </a:rPr>
              <a:t>An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22" dirty="0">
                <a:solidFill>
                  <a:srgbClr val="B20000"/>
                </a:solidFill>
                <a:latin typeface="Arial"/>
                <a:cs typeface="Arial"/>
              </a:rPr>
              <a:t>Elastic</a:t>
            </a:r>
            <a:r>
              <a:rPr sz="2603" b="1" spc="269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57" dirty="0">
                <a:solidFill>
                  <a:srgbClr val="B20000"/>
                </a:solidFill>
                <a:latin typeface="Arial"/>
                <a:cs typeface="Arial"/>
              </a:rPr>
              <a:t>Banner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47</a:t>
            </a:fld>
            <a:endParaRPr sz="882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CB52-9EC9-4086-909B-653134E6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B28EFB-3C0E-4171-8C5F-B560F1C4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59" y="1330818"/>
            <a:ext cx="8458200" cy="1895475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4D6B0041-F2B0-4044-BECF-6A6AE0D512EA}"/>
              </a:ext>
            </a:extLst>
          </p:cNvPr>
          <p:cNvSpPr txBox="1"/>
          <p:nvPr/>
        </p:nvSpPr>
        <p:spPr>
          <a:xfrm>
            <a:off x="1278591" y="3200400"/>
            <a:ext cx="6586817" cy="2724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44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b="1" spc="7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809" b="1" spc="-194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132" dirty="0"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Elastic</a:t>
            </a:r>
            <a:endParaRPr sz="1809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152400"/>
            <a:ext cx="6589200" cy="899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768204"/>
            <a:r>
              <a:rPr sz="2603" b="1" spc="57" dirty="0">
                <a:solidFill>
                  <a:srgbClr val="B20000"/>
                </a:solidFill>
                <a:latin typeface="Arial"/>
                <a:cs typeface="Arial"/>
              </a:rPr>
              <a:t>Circle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3" dirty="0">
                <a:solidFill>
                  <a:srgbClr val="B20000"/>
                </a:solidFill>
                <a:latin typeface="Arial"/>
                <a:cs typeface="Arial"/>
              </a:rPr>
              <a:t>Using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71" dirty="0">
                <a:solidFill>
                  <a:srgbClr val="B20000"/>
                </a:solidFill>
                <a:latin typeface="Arial"/>
                <a:cs typeface="Arial"/>
              </a:rPr>
              <a:t>Border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26" dirty="0">
                <a:solidFill>
                  <a:srgbClr val="B20000"/>
                </a:solidFill>
                <a:latin typeface="Arial"/>
                <a:cs typeface="Arial"/>
              </a:rPr>
              <a:t>Radius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48</a:t>
            </a:fld>
            <a:endParaRPr sz="882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2C2CE-F6A4-466F-8ABB-E1FD72D2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5111B-210D-4263-A3D4-CA128D95D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4" y="1052290"/>
            <a:ext cx="5200650" cy="1419225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8EB2E608-0719-4DB2-A1E1-3E0B5D924361}"/>
              </a:ext>
            </a:extLst>
          </p:cNvPr>
          <p:cNvSpPr txBox="1"/>
          <p:nvPr/>
        </p:nvSpPr>
        <p:spPr>
          <a:xfrm>
            <a:off x="1825718" y="2714252"/>
            <a:ext cx="5492563" cy="29219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div#circle</a:t>
            </a:r>
            <a:endParaRPr sz="1809" dirty="0">
              <a:latin typeface="Courier New"/>
              <a:cs typeface="Courier New"/>
            </a:endParaRPr>
          </a:p>
          <a:p>
            <a:pPr marL="253827" marR="2320862" indent="-243181">
              <a:lnSpc>
                <a:spcPct val="118900"/>
              </a:lnSpc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 width:40px; height:40px; background-color: red; border: 30px solid blue;</a:t>
            </a:r>
            <a:endParaRPr sz="1809" dirty="0">
              <a:latin typeface="Courier New"/>
              <a:cs typeface="Courier New"/>
            </a:endParaRPr>
          </a:p>
          <a:p>
            <a:pPr marL="253827" marR="11206">
              <a:lnSpc>
                <a:spcPct val="118900"/>
              </a:lnSpc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border-radius: 50px; /* half of 40+30+30 */ outline: thin dotted black;</a:t>
            </a:r>
            <a:endParaRPr sz="1809" dirty="0">
              <a:latin typeface="Courier New"/>
              <a:cs typeface="Courier New"/>
            </a:endParaRPr>
          </a:p>
          <a:p>
            <a:pPr marL="253827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display: inline-block;</a:t>
            </a:r>
            <a:endParaRPr sz="1809" dirty="0">
              <a:latin typeface="Courier New"/>
              <a:cs typeface="Courier New"/>
            </a:endParaRPr>
          </a:p>
          <a:p>
            <a:pPr marL="253827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vertical-align: middle; margin-left: 2em;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lang="en-US" sz="1809" spc="-132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lang="en-US" sz="1809" spc="-44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b="1" spc="7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sz="1809" b="1" spc="-194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9" spc="-132" dirty="0"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Circle</a:t>
            </a:r>
            <a:endParaRPr lang="en-US"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endParaRPr sz="1809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059" y="147338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10193"/>
            <a:r>
              <a:rPr sz="2603" b="1" spc="49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603" b="1" spc="-3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603" b="1" spc="66" dirty="0">
                <a:solidFill>
                  <a:srgbClr val="B20000"/>
                </a:solidFill>
                <a:latin typeface="Arial"/>
                <a:cs typeface="Arial"/>
              </a:rPr>
              <a:t>trolling</a:t>
            </a:r>
            <a:r>
              <a:rPr sz="2603" b="1" spc="269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49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603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603" b="1" spc="57" dirty="0">
                <a:solidFill>
                  <a:srgbClr val="B20000"/>
                </a:solidFill>
                <a:latin typeface="Arial"/>
                <a:cs typeface="Arial"/>
              </a:rPr>
              <a:t>te</a:t>
            </a:r>
            <a:r>
              <a:rPr sz="2603" b="1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603" b="1" spc="274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59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603" b="1" spc="3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603" b="1" dirty="0">
                <a:solidFill>
                  <a:srgbClr val="B20000"/>
                </a:solidFill>
                <a:latin typeface="Arial"/>
                <a:cs typeface="Arial"/>
              </a:rPr>
              <a:t>erfl</a:t>
            </a:r>
            <a:r>
              <a:rPr sz="2603" b="1" spc="-79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603" b="1" spc="97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49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0" y="1476411"/>
            <a:ext cx="6880412" cy="4563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 marR="11206">
              <a:lnSpc>
                <a:spcPct val="116900"/>
              </a:lnSpc>
            </a:pP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8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1809" spc="-12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taining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1809" spc="8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1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8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small,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88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1809" spc="-11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8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erfl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ws. 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72" dirty="0">
                <a:solidFill>
                  <a:srgbClr val="000072"/>
                </a:solidFill>
                <a:latin typeface="Arial"/>
                <a:cs typeface="Arial"/>
              </a:rPr>
              <a:t>It 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often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hap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128" dirty="0">
                <a:solidFill>
                  <a:srgbClr val="000072"/>
                </a:solidFill>
                <a:latin typeface="Arial"/>
                <a:cs typeface="Arial"/>
              </a:rPr>
              <a:t>ens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128" dirty="0">
                <a:solidFill>
                  <a:srgbClr val="000072"/>
                </a:solidFill>
                <a:latin typeface="Arial"/>
                <a:cs typeface="Arial"/>
              </a:rPr>
              <a:t>ecomes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1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09" spc="22" dirty="0">
                <a:solidFill>
                  <a:srgbClr val="000072"/>
                </a:solidFill>
                <a:latin typeface="Arial"/>
                <a:cs typeface="Arial"/>
              </a:rPr>
              <a:t>mall.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1809" spc="-8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erfl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destr</a:t>
            </a:r>
            <a:r>
              <a:rPr sz="1809" spc="-9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7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our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out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35" dirty="0">
                <a:solidFill>
                  <a:srgbClr val="000072"/>
                </a:solidFill>
                <a:latin typeface="Arial"/>
                <a:cs typeface="Arial"/>
              </a:rPr>
              <a:t>oided.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erties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overflow-x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overflow-y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-93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ecify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-106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0" dirty="0">
                <a:solidFill>
                  <a:srgbClr val="000072"/>
                </a:solidFill>
                <a:latin typeface="Arial"/>
                <a:cs typeface="Arial"/>
              </a:rPr>
              <a:t>handle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57" dirty="0">
                <a:solidFill>
                  <a:srgbClr val="000072"/>
                </a:solidFill>
                <a:latin typeface="Arial"/>
                <a:cs typeface="Arial"/>
              </a:rPr>
              <a:t>width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eig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w,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res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ecti</a:t>
            </a:r>
            <a:r>
              <a:rPr sz="1809" spc="-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1809" spc="-199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31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ossible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9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e: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1235"/>
              </a:lnSpc>
              <a:spcBef>
                <a:spcPts val="13"/>
              </a:spcBef>
            </a:pPr>
            <a:endParaRPr sz="1235" dirty="0"/>
          </a:p>
          <a:p>
            <a:pPr marL="427527" indent="-231974">
              <a:buClr>
                <a:srgbClr val="000072"/>
              </a:buClr>
              <a:buFont typeface="Arial"/>
              <a:buChar char="•"/>
              <a:tabLst>
                <a:tab pos="42752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visibl</a:t>
            </a:r>
            <a:r>
              <a:rPr sz="1809" spc="-137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—ma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erfl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wing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1809" spc="-12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visible</a:t>
            </a:r>
            <a:r>
              <a:rPr sz="1809" spc="57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outside</a:t>
            </a:r>
            <a:r>
              <a:rPr sz="1809" spc="57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82"/>
              </a:lnSpc>
              <a:spcBef>
                <a:spcPts val="0"/>
              </a:spcBef>
              <a:buClr>
                <a:srgbClr val="000072"/>
              </a:buClr>
              <a:buFont typeface="Arial"/>
              <a:buChar char="•"/>
            </a:pPr>
            <a:endParaRPr sz="882" dirty="0"/>
          </a:p>
          <a:p>
            <a:pPr marL="427527" marR="341798" indent="-231974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42752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hidden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—ma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erfl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wing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1809" spc="-12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26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visible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outside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1235"/>
              </a:lnSpc>
              <a:spcBef>
                <a:spcPts val="13"/>
              </a:spcBef>
              <a:buClr>
                <a:srgbClr val="000072"/>
              </a:buClr>
              <a:buFont typeface="Arial"/>
              <a:buChar char="•"/>
            </a:pPr>
            <a:endParaRPr sz="1235" dirty="0"/>
          </a:p>
          <a:p>
            <a:pPr marL="427527" indent="-231974">
              <a:buClr>
                <a:srgbClr val="000072"/>
              </a:buClr>
              <a:buFont typeface="Arial"/>
              <a:buChar char="•"/>
              <a:tabLst>
                <a:tab pos="42752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scroll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—adds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scroll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bar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egin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79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1235"/>
              </a:lnSpc>
              <a:spcBef>
                <a:spcPts val="13"/>
              </a:spcBef>
              <a:buClr>
                <a:srgbClr val="000072"/>
              </a:buClr>
              <a:buFont typeface="Arial"/>
              <a:buChar char="•"/>
            </a:pPr>
            <a:endParaRPr sz="1235" dirty="0"/>
          </a:p>
          <a:p>
            <a:pPr marL="427527" indent="-231974">
              <a:buClr>
                <a:srgbClr val="000072"/>
              </a:buClr>
              <a:buFont typeface="Arial"/>
              <a:buChar char="•"/>
              <a:tabLst>
                <a:tab pos="42752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auto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—adds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scroll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bar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7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erfl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4" dirty="0">
                <a:solidFill>
                  <a:srgbClr val="000072"/>
                </a:solidFill>
                <a:latin typeface="Arial"/>
                <a:cs typeface="Arial"/>
              </a:rPr>
              <a:t>ta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place</a:t>
            </a:r>
            <a:endParaRPr sz="1809" dirty="0">
              <a:latin typeface="Arial"/>
              <a:cs typeface="Arial"/>
            </a:endParaRPr>
          </a:p>
          <a:p>
            <a:pPr marL="11206" marR="19611" indent="184907">
              <a:lnSpc>
                <a:spcPct val="157600"/>
              </a:lnSpc>
              <a:buClr>
                <a:srgbClr val="000072"/>
              </a:buClr>
              <a:buFont typeface="Arial"/>
              <a:buChar char="•"/>
              <a:tabLst>
                <a:tab pos="42752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inheri</a:t>
            </a:r>
            <a:r>
              <a:rPr sz="1809" spc="-137" dirty="0">
                <a:solidFill>
                  <a:srgbClr val="000072"/>
                </a:solidFill>
                <a:latin typeface="Courier New"/>
                <a:cs typeface="Courier New"/>
              </a:rPr>
              <a:t>t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—inherits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2" dirty="0">
                <a:solidFill>
                  <a:srgbClr val="000072"/>
                </a:solidFill>
                <a:latin typeface="Arial"/>
                <a:cs typeface="Arial"/>
              </a:rPr>
              <a:t>erfl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setting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0" dirty="0">
                <a:solidFill>
                  <a:srgbClr val="000072"/>
                </a:solidFill>
                <a:latin typeface="Arial"/>
                <a:cs typeface="Arial"/>
              </a:rPr>
              <a:t>pare</a:t>
            </a:r>
            <a:r>
              <a:rPr sz="1809" spc="-93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1809" spc="-44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b="1" spc="7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809" b="1" spc="-19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132" dirty="0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TextOverflow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17065-78DD-4D95-9C16-ED787637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B4AFDEE-F0F8-461E-9183-29355F7A1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609600"/>
            <a:ext cx="7620000" cy="9144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What is Meant by "Cascading"?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1FDAEAD-3C64-4343-B60F-64CC030124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2514600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use the term cascading because there is an established order of priority to resolve these formatting conflicts:</a:t>
            </a:r>
          </a:p>
          <a:p>
            <a:pPr marL="914400" lvl="1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Inline style (highest priority)</a:t>
            </a:r>
          </a:p>
          <a:p>
            <a:pPr marL="914400" lvl="1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Internal style sheet (second priority)</a:t>
            </a:r>
          </a:p>
          <a:p>
            <a:pPr marL="914400" lvl="1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External style sheet (third priority)</a:t>
            </a:r>
          </a:p>
          <a:p>
            <a:pPr marL="914400" lvl="1" indent="-457200">
              <a:lnSpc>
                <a:spcPct val="90000"/>
              </a:lnSpc>
              <a:buSzPct val="90000"/>
              <a:buFont typeface="Wingdings" panose="05000000000000000000" pitchFamily="2" charset="2"/>
              <a:buAutoNum type="arabicParenR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 browser default (only if not defined elsewhere)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C743A-FF49-4749-AD7C-6F9A5580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1B1BC-9F0C-4630-A8C2-E3FDFE70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72697-8C6B-4B93-BBEC-0CDEFB31531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326847"/>
            <a:r>
              <a:rPr sz="2603" b="1" dirty="0">
                <a:solidFill>
                  <a:srgbClr val="B20000"/>
                </a:solidFill>
                <a:latin typeface="Arial"/>
                <a:cs typeface="Arial"/>
              </a:rPr>
              <a:t>Sample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8" dirty="0">
                <a:solidFill>
                  <a:srgbClr val="B20000"/>
                </a:solidFill>
                <a:latin typeface="Arial"/>
                <a:cs typeface="Arial"/>
              </a:rPr>
              <a:t>CSS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53" dirty="0">
                <a:solidFill>
                  <a:srgbClr val="B20000"/>
                </a:solidFill>
                <a:latin typeface="Arial"/>
                <a:cs typeface="Arial"/>
              </a:rPr>
              <a:t>Buttons</a:t>
            </a:r>
            <a:endParaRPr sz="2603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50</a:t>
            </a:fld>
            <a:endParaRPr sz="882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BDF5-2768-4D8F-A48B-1D9FE5FE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7F02D-EC5F-462E-8EC4-AC33D542A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1880419"/>
            <a:ext cx="3800475" cy="20054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AFC34B-0DBF-43E7-B756-1DBD8C0E4450}"/>
              </a:ext>
            </a:extLst>
          </p:cNvPr>
          <p:cNvSpPr/>
          <p:nvPr/>
        </p:nvSpPr>
        <p:spPr>
          <a:xfrm>
            <a:off x="2514659" y="3912518"/>
            <a:ext cx="4572000" cy="4847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882"/>
              </a:lnSpc>
            </a:pPr>
            <a:endParaRPr lang="en-US" sz="800" dirty="0"/>
          </a:p>
          <a:p>
            <a:pPr marL="11206"/>
            <a:r>
              <a:rPr lang="en-US" spc="-44" dirty="0">
                <a:latin typeface="Arial"/>
                <a:cs typeface="Arial"/>
              </a:rPr>
              <a:t>Demo: </a:t>
            </a:r>
            <a:r>
              <a:rPr lang="en-US" spc="-194" dirty="0">
                <a:latin typeface="Arial"/>
                <a:cs typeface="Arial"/>
              </a:rPr>
              <a:t> </a:t>
            </a:r>
            <a:r>
              <a:rPr lang="en-US" b="1" spc="7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b="1" spc="-194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pc="-132" dirty="0"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Buttons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6011" y="788456"/>
            <a:ext cx="3650876" cy="4258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2603" b="1" spc="57" dirty="0">
                <a:solidFill>
                  <a:srgbClr val="B20000"/>
                </a:solidFill>
                <a:latin typeface="Arial"/>
                <a:cs typeface="Arial"/>
              </a:rPr>
              <a:t>Inset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-35" dirty="0">
                <a:solidFill>
                  <a:srgbClr val="B20000"/>
                </a:solidFill>
                <a:latin typeface="Arial"/>
                <a:cs typeface="Arial"/>
              </a:rPr>
              <a:t>Shad</a:t>
            </a:r>
            <a:r>
              <a:rPr sz="2603" b="1" spc="-11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603" b="1" spc="97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53" dirty="0">
                <a:solidFill>
                  <a:srgbClr val="B20000"/>
                </a:solidFill>
                <a:latin typeface="Arial"/>
                <a:cs typeface="Arial"/>
              </a:rPr>
              <a:t>Buttons</a:t>
            </a:r>
            <a:endParaRPr sz="2603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8523" y="1385813"/>
            <a:ext cx="3346704" cy="753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1761" y="2336643"/>
            <a:ext cx="1878666" cy="2991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44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b="1" spc="7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809" b="1" spc="-194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132" dirty="0"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Inset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11206"/>
            <a:r>
              <a:rPr sz="882" spc="137" dirty="0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882" spc="124" dirty="0">
                <a:solidFill>
                  <a:srgbClr val="000072"/>
                </a:solidFill>
                <a:latin typeface="Arial"/>
                <a:cs typeface="Arial"/>
              </a:rPr>
              <a:pPr marL="11206"/>
              <a:t>51</a:t>
            </a:fld>
            <a:endParaRPr sz="882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C206E-F455-4748-9379-2875F4C10DE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7821994-7562-4129-B527-F8B7BF00D020}"/>
              </a:ext>
            </a:extLst>
          </p:cNvPr>
          <p:cNvSpPr txBox="1"/>
          <p:nvPr/>
        </p:nvSpPr>
        <p:spPr>
          <a:xfrm>
            <a:off x="1582000" y="3013606"/>
            <a:ext cx="5978898" cy="24171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7527" indent="-231974">
              <a:buClr>
                <a:srgbClr val="000072"/>
              </a:buClr>
              <a:buFont typeface="Arial"/>
              <a:buChar char="•"/>
              <a:tabLst>
                <a:tab pos="42752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text-shadow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adds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drop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09" spc="-4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ad</a:t>
            </a:r>
            <a:r>
              <a:rPr sz="1809" spc="-119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93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texts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529"/>
              </a:lnSpc>
              <a:spcBef>
                <a:spcPts val="19"/>
              </a:spcBef>
              <a:buClr>
                <a:srgbClr val="000072"/>
              </a:buClr>
              <a:buFont typeface="Arial"/>
              <a:buChar char="•"/>
            </a:pPr>
            <a:endParaRPr sz="529" dirty="0"/>
          </a:p>
          <a:p>
            <a:pPr>
              <a:lnSpc>
                <a:spcPts val="882"/>
              </a:lnSpc>
              <a:buClr>
                <a:srgbClr val="000072"/>
              </a:buClr>
              <a:buFont typeface="Arial"/>
              <a:buChar char="•"/>
            </a:pPr>
            <a:endParaRPr sz="882" dirty="0"/>
          </a:p>
          <a:p>
            <a:pPr marL="427527" indent="-231974">
              <a:buClr>
                <a:srgbClr val="000072"/>
              </a:buClr>
              <a:buFont typeface="Arial"/>
              <a:buChar char="•"/>
              <a:tabLst>
                <a:tab pos="42752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box-shadow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adds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drop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shad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93" dirty="0">
                <a:solidFill>
                  <a:srgbClr val="000072"/>
                </a:solidFill>
                <a:latin typeface="Arial"/>
                <a:cs typeface="Arial"/>
              </a:rPr>
              <a:t>ws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115" dirty="0">
                <a:solidFill>
                  <a:srgbClr val="000072"/>
                </a:solidFill>
                <a:latin typeface="Arial"/>
                <a:cs typeface="Arial"/>
              </a:rPr>
              <a:t>xes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  <a:spcBef>
                <a:spcPts val="19"/>
              </a:spcBef>
            </a:pPr>
            <a:endParaRPr sz="882" dirty="0"/>
          </a:p>
          <a:p>
            <a:pPr marL="11206">
              <a:tabLst>
                <a:tab pos="1591320" algn="l"/>
                <a:tab pos="1963936" algn="l"/>
                <a:tab pos="2335991" algn="l"/>
                <a:tab pos="2650893" algn="l"/>
                <a:tab pos="2863256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box-shadow:	</a:t>
            </a:r>
            <a:r>
              <a:rPr sz="1809" i="1" spc="26" dirty="0">
                <a:solidFill>
                  <a:srgbClr val="000072"/>
                </a:solidFill>
                <a:latin typeface="Arial"/>
                <a:cs typeface="Arial"/>
              </a:rPr>
              <a:t>dx	dy	</a:t>
            </a:r>
            <a:r>
              <a:rPr sz="1809" i="1" spc="49" dirty="0">
                <a:solidFill>
                  <a:srgbClr val="000072"/>
                </a:solidFill>
                <a:latin typeface="Arial"/>
                <a:cs typeface="Arial"/>
              </a:rPr>
              <a:t>bl	</a:t>
            </a:r>
            <a:r>
              <a:rPr sz="1809" i="1" spc="-194" dirty="0">
                <a:solidFill>
                  <a:srgbClr val="000072"/>
                </a:solidFill>
                <a:latin typeface="Arial"/>
                <a:cs typeface="Arial"/>
              </a:rPr>
              <a:t>s	</a:t>
            </a:r>
            <a:r>
              <a:rPr sz="1809" i="1" spc="-18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  <a:spcBef>
                <a:spcPts val="19"/>
              </a:spcBef>
            </a:pPr>
            <a:endParaRPr sz="882" dirty="0"/>
          </a:p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a.out { box-shadow: -3px -3px 0 3px #888 inset; 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1147"/>
              </a:lnSpc>
              <a:spcBef>
                <a:spcPts val="80"/>
              </a:spcBef>
            </a:pPr>
            <a:endParaRPr sz="1147" dirty="0"/>
          </a:p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a.in { box-shadow: 3px 3px 0 3px #888 inset; }</a:t>
            </a:r>
            <a:endParaRPr sz="1809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6059" y="116493"/>
            <a:ext cx="6589200" cy="6712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159871"/>
            <a:r>
              <a:rPr sz="2603" b="1" spc="88" dirty="0">
                <a:solidFill>
                  <a:srgbClr val="B20000"/>
                </a:solidFill>
                <a:latin typeface="Arial"/>
                <a:cs typeface="Arial"/>
              </a:rPr>
              <a:t>Outline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3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99" dirty="0">
                <a:solidFill>
                  <a:srgbClr val="B20000"/>
                </a:solidFill>
                <a:latin typeface="Arial"/>
                <a:cs typeface="Arial"/>
              </a:rPr>
              <a:t>3D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-13" dirty="0">
                <a:solidFill>
                  <a:srgbClr val="B20000"/>
                </a:solidFill>
                <a:latin typeface="Arial"/>
                <a:cs typeface="Arial"/>
              </a:rPr>
              <a:t>Effects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52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5400" y="970345"/>
            <a:ext cx="6693561" cy="367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8C36B-0748-4F7D-BB45-A719924F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A0153AE-7646-46B5-B6D6-5E9863788300}"/>
              </a:ext>
            </a:extLst>
          </p:cNvPr>
          <p:cNvSpPr txBox="1"/>
          <p:nvPr/>
        </p:nvSpPr>
        <p:spPr>
          <a:xfrm>
            <a:off x="1131761" y="1611105"/>
            <a:ext cx="1481417" cy="2991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text-shadow: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D05A254-1763-4FC5-B28B-8215ED465E19}"/>
              </a:ext>
            </a:extLst>
          </p:cNvPr>
          <p:cNvSpPr txBox="1"/>
          <p:nvPr/>
        </p:nvSpPr>
        <p:spPr>
          <a:xfrm>
            <a:off x="2833583" y="1611105"/>
            <a:ext cx="1571064" cy="2991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>
              <a:tabLst>
                <a:tab pos="383262" algn="l"/>
                <a:tab pos="755877" algn="l"/>
                <a:tab pos="1070219" algn="l"/>
              </a:tabLst>
            </a:pPr>
            <a:r>
              <a:rPr sz="1809" i="1" spc="26" dirty="0">
                <a:solidFill>
                  <a:srgbClr val="000072"/>
                </a:solidFill>
                <a:latin typeface="Arial"/>
                <a:cs typeface="Arial"/>
              </a:rPr>
              <a:t>dx	dy	</a:t>
            </a:r>
            <a:r>
              <a:rPr sz="1809" i="1" spc="49" dirty="0">
                <a:solidFill>
                  <a:srgbClr val="000072"/>
                </a:solidFill>
                <a:latin typeface="Arial"/>
                <a:cs typeface="Arial"/>
              </a:rPr>
              <a:t>bl	</a:t>
            </a:r>
            <a:r>
              <a:rPr sz="1809" i="1" spc="-18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endParaRPr sz="1809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D72E74C-41F1-43ED-8702-2ECBE9C15214}"/>
              </a:ext>
            </a:extLst>
          </p:cNvPr>
          <p:cNvSpPr txBox="1"/>
          <p:nvPr/>
        </p:nvSpPr>
        <p:spPr>
          <a:xfrm>
            <a:off x="1131761" y="2105417"/>
            <a:ext cx="5735731" cy="3887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>
              <a:tabLst>
                <a:tab pos="2077681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span.outline	/* Text Outline */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397"/>
              </a:spcBef>
              <a:tabLst>
                <a:tab pos="37541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	color: #aaa;</a:t>
            </a:r>
            <a:endParaRPr sz="1809" dirty="0">
              <a:latin typeface="Courier New"/>
              <a:cs typeface="Courier New"/>
            </a:endParaRPr>
          </a:p>
          <a:p>
            <a:pPr marL="375417">
              <a:spcBef>
                <a:spcPts val="397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text-shadow: -1px 0 black, 0 1px black,</a:t>
            </a:r>
            <a:endParaRPr sz="1809" dirty="0">
              <a:latin typeface="Courier New"/>
              <a:cs typeface="Courier New"/>
            </a:endParaRPr>
          </a:p>
          <a:p>
            <a:pPr marL="2077681">
              <a:spcBef>
                <a:spcPts val="397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1px 0 black, 0 -1px black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397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1147"/>
              </a:lnSpc>
              <a:spcBef>
                <a:spcPts val="54"/>
              </a:spcBef>
            </a:pPr>
            <a:endParaRPr sz="1147" dirty="0"/>
          </a:p>
          <a:p>
            <a:pPr marL="11206">
              <a:tabLst>
                <a:tab pos="2077681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span.threeD	/* 3D Effect */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397"/>
              </a:spcBef>
              <a:tabLst>
                <a:tab pos="37541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	color: #aaa;</a:t>
            </a:r>
            <a:endParaRPr sz="1809" dirty="0">
              <a:latin typeface="Courier New"/>
              <a:cs typeface="Courier New"/>
            </a:endParaRPr>
          </a:p>
          <a:p>
            <a:pPr marL="375417" marR="11206">
              <a:lnSpc>
                <a:spcPct val="118300"/>
              </a:lnSpc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text-shadow: .5px -.5px #999, 1px -1px #888, 1.5px -1.5px #888, 2px -2px #777,</a:t>
            </a:r>
            <a:endParaRPr sz="1809" dirty="0">
              <a:latin typeface="Courier New"/>
              <a:cs typeface="Courier New"/>
            </a:endParaRPr>
          </a:p>
          <a:p>
            <a:pPr marL="375417">
              <a:spcBef>
                <a:spcPts val="397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2.5px -2.5px #666, 3px -3px #555;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397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1809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55245"/>
            <a:r>
              <a:rPr sz="2603" b="1" spc="137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603" b="1" spc="101" dirty="0">
                <a:solidFill>
                  <a:srgbClr val="B20000"/>
                </a:solidFill>
                <a:latin typeface="Arial"/>
                <a:cs typeface="Arial"/>
              </a:rPr>
              <a:t>m</a:t>
            </a:r>
            <a:r>
              <a:rPr sz="2603" b="1" spc="124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603" b="1" spc="-115" dirty="0">
                <a:solidFill>
                  <a:srgbClr val="B20000"/>
                </a:solidFill>
                <a:latin typeface="Arial"/>
                <a:cs typeface="Arial"/>
              </a:rPr>
              <a:t>ossing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3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44" dirty="0">
                <a:solidFill>
                  <a:srgbClr val="B20000"/>
                </a:solidFill>
                <a:latin typeface="Arial"/>
                <a:cs typeface="Arial"/>
              </a:rPr>
              <a:t>Stamping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-13" dirty="0">
                <a:solidFill>
                  <a:srgbClr val="B20000"/>
                </a:solidFill>
                <a:latin typeface="Arial"/>
                <a:cs typeface="Arial"/>
              </a:rPr>
              <a:t>Effects</a:t>
            </a:r>
            <a:endParaRPr sz="2603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53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761" y="1576058"/>
            <a:ext cx="5492563" cy="32502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span.light</a:t>
            </a:r>
            <a:endParaRPr sz="1809" dirty="0">
              <a:latin typeface="Courier New"/>
              <a:cs typeface="Courier New"/>
            </a:endParaRPr>
          </a:p>
          <a:p>
            <a:pPr marL="375417" marR="1591320" indent="-364770">
              <a:lnSpc>
                <a:spcPct val="118900"/>
              </a:lnSpc>
              <a:tabLst>
                <a:tab pos="37541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	color: #ccc; font-size: 25px; background-color: #d1d1d1;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1147"/>
              </a:lnSpc>
              <a:spcBef>
                <a:spcPts val="80"/>
              </a:spcBef>
            </a:pPr>
            <a:endParaRPr sz="1147" dirty="0"/>
          </a:p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span.emboss1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{text-shadow: -1px -1px white, 1px 1px #333 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1147"/>
              </a:lnSpc>
              <a:spcBef>
                <a:spcPts val="80"/>
              </a:spcBef>
            </a:pPr>
            <a:endParaRPr sz="1147" dirty="0"/>
          </a:p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span.emboss0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{text-shadow: 1px 1px white, -1px -1px #444 }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E18EF-9381-457D-BFCF-03E71B83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0" y="544521"/>
            <a:ext cx="2994212" cy="4258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2603" b="1" spc="137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603" b="1" spc="101" dirty="0">
                <a:solidFill>
                  <a:srgbClr val="B20000"/>
                </a:solidFill>
                <a:latin typeface="Arial"/>
                <a:cs typeface="Arial"/>
              </a:rPr>
              <a:t>m</a:t>
            </a:r>
            <a:r>
              <a:rPr sz="2603" b="1" spc="124" dirty="0">
                <a:solidFill>
                  <a:srgbClr val="B20000"/>
                </a:solidFill>
                <a:latin typeface="Arial"/>
                <a:cs typeface="Arial"/>
              </a:rPr>
              <a:t>b</a:t>
            </a:r>
            <a:r>
              <a:rPr sz="2603" b="1" spc="-115" dirty="0">
                <a:solidFill>
                  <a:srgbClr val="B20000"/>
                </a:solidFill>
                <a:latin typeface="Arial"/>
                <a:cs typeface="Arial"/>
              </a:rPr>
              <a:t>ossing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-13" dirty="0">
                <a:solidFill>
                  <a:srgbClr val="B20000"/>
                </a:solidFill>
                <a:latin typeface="Arial"/>
                <a:cs typeface="Arial"/>
              </a:rPr>
              <a:t>Effects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5193" y="1219200"/>
            <a:ext cx="6693613" cy="679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11206"/>
            <a:r>
              <a:rPr sz="882" spc="137" dirty="0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882" spc="124" dirty="0">
                <a:solidFill>
                  <a:srgbClr val="000072"/>
                </a:solidFill>
                <a:latin typeface="Arial"/>
                <a:cs typeface="Arial"/>
              </a:rPr>
              <a:pPr marL="11206"/>
              <a:t>54</a:t>
            </a:fld>
            <a:endParaRPr sz="882">
              <a:latin typeface="Arial"/>
              <a:cs typeface="Arial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9A2E95-7606-4127-9141-1B92C5F7C08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B7DE578-9D82-4807-8054-D60BD3235362}"/>
              </a:ext>
            </a:extLst>
          </p:cNvPr>
          <p:cNvSpPr txBox="1"/>
          <p:nvPr/>
        </p:nvSpPr>
        <p:spPr>
          <a:xfrm>
            <a:off x="1447800" y="2286000"/>
            <a:ext cx="5492563" cy="32502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span.light</a:t>
            </a:r>
            <a:endParaRPr sz="1809" dirty="0">
              <a:latin typeface="Courier New"/>
              <a:cs typeface="Courier New"/>
            </a:endParaRPr>
          </a:p>
          <a:p>
            <a:pPr marL="375417" marR="1591320" indent="-364770">
              <a:lnSpc>
                <a:spcPct val="118900"/>
              </a:lnSpc>
              <a:tabLst>
                <a:tab pos="375417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	color: #ccc; font-size: 25px; background-color: #d1d1d1;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1147"/>
              </a:lnSpc>
              <a:spcBef>
                <a:spcPts val="80"/>
              </a:spcBef>
            </a:pPr>
            <a:endParaRPr sz="1147" dirty="0"/>
          </a:p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span.emboss1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{text-shadow: -1px -1px white, 1px 1px #333 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882"/>
              </a:lnSpc>
            </a:pPr>
            <a:endParaRPr sz="882" dirty="0"/>
          </a:p>
          <a:p>
            <a:pPr>
              <a:lnSpc>
                <a:spcPts val="1147"/>
              </a:lnSpc>
              <a:spcBef>
                <a:spcPts val="80"/>
              </a:spcBef>
            </a:pPr>
            <a:endParaRPr sz="1147" dirty="0"/>
          </a:p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span.emboss0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{text-shadow: 1px 1px white, -1px -1px #444 }</a:t>
            </a:r>
            <a:endParaRPr sz="1809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379580" y="365204"/>
            <a:ext cx="2524685" cy="4258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2603" b="1" dirty="0">
                <a:solidFill>
                  <a:srgbClr val="B20000"/>
                </a:solidFill>
                <a:latin typeface="Arial"/>
                <a:cs typeface="Arial"/>
              </a:rPr>
              <a:t>Impress</a:t>
            </a:r>
            <a:r>
              <a:rPr sz="2603" b="1" spc="269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-13" dirty="0">
                <a:solidFill>
                  <a:srgbClr val="B20000"/>
                </a:solidFill>
                <a:latin typeface="Arial"/>
                <a:cs typeface="Arial"/>
              </a:rPr>
              <a:t>Effects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5400" y="1027408"/>
            <a:ext cx="6693289" cy="893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11206"/>
            <a:r>
              <a:rPr sz="882" spc="137" dirty="0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882" spc="124" dirty="0">
                <a:solidFill>
                  <a:srgbClr val="000072"/>
                </a:solidFill>
                <a:latin typeface="Arial"/>
                <a:cs typeface="Arial"/>
              </a:rPr>
              <a:pPr marL="11206"/>
              <a:t>55</a:t>
            </a:fld>
            <a:endParaRPr sz="882">
              <a:latin typeface="Arial"/>
              <a:cs typeface="Arial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9A2E95-7606-4127-9141-1B92C5F7C08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(C) Prof. Paul S. Wang, Kent State Univ., Pravin Pawar - SUNY Korea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395C2CC-18DC-4989-8D74-94408A78980C}"/>
              </a:ext>
            </a:extLst>
          </p:cNvPr>
          <p:cNvSpPr txBox="1"/>
          <p:nvPr/>
        </p:nvSpPr>
        <p:spPr>
          <a:xfrm>
            <a:off x="1295400" y="1943464"/>
            <a:ext cx="6586817" cy="31932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span.dark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 background-color: #474747;</a:t>
            </a:r>
            <a:endParaRPr sz="1809" dirty="0">
              <a:latin typeface="Courier New"/>
              <a:cs typeface="Courier New"/>
            </a:endParaRPr>
          </a:p>
          <a:p>
            <a:pPr marL="253827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font-size: xx-large; letter-spacing: -2px;</a:t>
            </a:r>
            <a:endParaRPr sz="1809" dirty="0">
              <a:latin typeface="Courier New"/>
              <a:cs typeface="Courier New"/>
            </a:endParaRPr>
          </a:p>
          <a:p>
            <a:pPr marL="253827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font-family: Tahoma, Helvetica, Arial, Sans-Serif; }</a:t>
            </a:r>
            <a:endParaRPr lang="en-US" sz="1809" spc="-132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253827">
              <a:spcBef>
                <a:spcPts val="410"/>
              </a:spcBef>
            </a:pP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span.press0</a:t>
            </a:r>
          </a:p>
          <a:p>
            <a:pPr marL="253827">
              <a:spcBef>
                <a:spcPts val="410"/>
              </a:spcBef>
            </a:pP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{   color: #666; </a:t>
            </a:r>
          </a:p>
          <a:p>
            <a:pPr marL="253827">
              <a:spcBef>
                <a:spcPts val="410"/>
              </a:spcBef>
            </a:pP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    text-shadow: 0px 2px 3px #2a2a2a;</a:t>
            </a:r>
          </a:p>
          <a:p>
            <a:pPr marL="253827">
              <a:spcBef>
                <a:spcPts val="410"/>
              </a:spcBef>
            </a:pP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</a:p>
          <a:p>
            <a:pPr marL="253827">
              <a:spcBef>
                <a:spcPts val="410"/>
              </a:spcBef>
            </a:pP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span.press0:hover {  color: #777; }</a:t>
            </a:r>
          </a:p>
          <a:p>
            <a:pPr marL="253827">
              <a:spcBef>
                <a:spcPts val="410"/>
              </a:spcBef>
            </a:pP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span.press1</a:t>
            </a:r>
          </a:p>
          <a:p>
            <a:pPr marL="253827">
              <a:spcBef>
                <a:spcPts val="410"/>
              </a:spcBef>
            </a:pP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{  color: #222; </a:t>
            </a:r>
          </a:p>
          <a:p>
            <a:pPr marL="253827">
              <a:spcBef>
                <a:spcPts val="410"/>
              </a:spcBef>
            </a:pP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   text-shadow: 0px 2px 3px #555;</a:t>
            </a:r>
          </a:p>
          <a:p>
            <a:pPr marL="253827">
              <a:spcBef>
                <a:spcPts val="410"/>
              </a:spcBef>
            </a:pP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}</a:t>
            </a:r>
          </a:p>
          <a:p>
            <a:pPr marL="253827">
              <a:spcBef>
                <a:spcPts val="410"/>
              </a:spcBef>
            </a:pPr>
            <a:endParaRPr lang="en-US" sz="1809" spc="-132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253827">
              <a:spcBef>
                <a:spcPts val="410"/>
              </a:spcBef>
            </a:pPr>
            <a:endParaRPr sz="1809" dirty="0">
              <a:latin typeface="Courier New"/>
              <a:cs typeface="Courier New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E3F6B2EC-3396-4A68-A63B-FD8B3DE01EC7}"/>
              </a:ext>
            </a:extLst>
          </p:cNvPr>
          <p:cNvSpPr txBox="1"/>
          <p:nvPr/>
        </p:nvSpPr>
        <p:spPr>
          <a:xfrm>
            <a:off x="6096001" y="4879320"/>
            <a:ext cx="2667000" cy="7569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44" dirty="0">
                <a:latin typeface="Arial"/>
                <a:cs typeface="Arial"/>
              </a:rPr>
              <a:t>Demo: </a:t>
            </a:r>
            <a:r>
              <a:rPr sz="1809" spc="-194" dirty="0">
                <a:latin typeface="Arial"/>
                <a:cs typeface="Arial"/>
              </a:rPr>
              <a:t> </a:t>
            </a:r>
            <a:r>
              <a:rPr sz="1809" b="1" spc="7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809" b="1" spc="-194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132" dirty="0"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TextShadow</a:t>
            </a:r>
            <a:endParaRPr sz="1809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148106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572" y="-127982"/>
            <a:ext cx="6589200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373354"/>
            <a:r>
              <a:rPr sz="2603" b="1" spc="71" dirty="0">
                <a:solidFill>
                  <a:srgbClr val="B20000"/>
                </a:solidFill>
                <a:latin typeface="Arial"/>
                <a:cs typeface="Arial"/>
              </a:rPr>
              <a:t>Border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44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r>
              <a:rPr sz="2603" b="1" spc="269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71" dirty="0">
                <a:solidFill>
                  <a:srgbClr val="B20000"/>
                </a:solidFill>
                <a:latin typeface="Arial"/>
                <a:cs typeface="Arial"/>
              </a:rPr>
              <a:t>Demo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56</a:t>
            </a:fld>
            <a:endParaRPr sz="882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69A01-724E-40A4-AC33-D805BE11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936635-AC52-46ED-B3EF-F5EE776F8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172883"/>
            <a:ext cx="4181475" cy="942975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EB0AF9C9-C941-4876-B9BA-BCD71517E857}"/>
              </a:ext>
            </a:extLst>
          </p:cNvPr>
          <p:cNvSpPr txBox="1"/>
          <p:nvPr/>
        </p:nvSpPr>
        <p:spPr>
          <a:xfrm>
            <a:off x="1131761" y="2130008"/>
            <a:ext cx="2939863" cy="6269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div.redbutton</a:t>
            </a:r>
            <a:endParaRPr sz="1809" dirty="0">
              <a:latin typeface="Courier New"/>
              <a:cs typeface="Courier New"/>
            </a:endParaRPr>
          </a:p>
          <a:p>
            <a:pPr marL="11206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{ display: inline-block;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4FAB0CE-A07A-4D10-A7E0-54B775BE5A5A}"/>
              </a:ext>
            </a:extLst>
          </p:cNvPr>
          <p:cNvSpPr txBox="1"/>
          <p:nvPr/>
        </p:nvSpPr>
        <p:spPr>
          <a:xfrm>
            <a:off x="4292293" y="2457867"/>
            <a:ext cx="2818279" cy="2991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206"/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vertical-align: middle;</a:t>
            </a:r>
            <a:endParaRPr sz="1809" dirty="0">
              <a:latin typeface="Courier New"/>
              <a:cs typeface="Courier New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43BF3B53-F49A-4784-864C-5A6763E7983B}"/>
              </a:ext>
            </a:extLst>
          </p:cNvPr>
          <p:cNvSpPr txBox="1"/>
          <p:nvPr/>
        </p:nvSpPr>
        <p:spPr>
          <a:xfrm>
            <a:off x="1131761" y="2733628"/>
            <a:ext cx="6951569" cy="310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3827" marR="2685633">
              <a:lnSpc>
                <a:spcPct val="118900"/>
              </a:lnSpc>
              <a:tabLst>
                <a:tab pos="2077681" algn="l"/>
              </a:tabLst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color: white;	font-weight: bold; font-size: larger; width: 3.5em;</a:t>
            </a:r>
            <a:endParaRPr sz="1809" dirty="0">
              <a:latin typeface="Courier New"/>
              <a:cs typeface="Courier New"/>
            </a:endParaRPr>
          </a:p>
          <a:p>
            <a:pPr marL="253827" marR="983369">
              <a:lnSpc>
                <a:spcPct val="118900"/>
              </a:lnSpc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text-align: center; border-width: 8px 6px; border-image: url(redbutton.jpg) 20 18 stretch;</a:t>
            </a:r>
            <a:endParaRPr sz="1809" dirty="0">
              <a:latin typeface="Courier New"/>
              <a:cs typeface="Courier New"/>
            </a:endParaRPr>
          </a:p>
          <a:p>
            <a:pPr marL="253827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-moz-border-image: url(redbutton.jpg) 20 18 stretch;</a:t>
            </a:r>
            <a:endParaRPr sz="1809" dirty="0">
              <a:latin typeface="Courier New"/>
              <a:cs typeface="Courier New"/>
            </a:endParaRPr>
          </a:p>
          <a:p>
            <a:pPr marL="253827">
              <a:spcBef>
                <a:spcPts val="410"/>
              </a:spcBef>
            </a:pP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-webkit-border-image:url(redbutton.jpg) 20 18 stretch;}</a:t>
            </a:r>
            <a:endParaRPr sz="1809" dirty="0">
              <a:latin typeface="Courier New"/>
              <a:cs typeface="Courier New"/>
            </a:endParaRPr>
          </a:p>
          <a:p>
            <a:pPr>
              <a:lnSpc>
                <a:spcPts val="882"/>
              </a:lnSpc>
            </a:pPr>
            <a:endParaRPr sz="882" dirty="0"/>
          </a:p>
          <a:p>
            <a:pPr marL="11206">
              <a:tabLst>
                <a:tab pos="4265747" algn="l"/>
              </a:tabLst>
            </a:pP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div </a:t>
            </a:r>
            <a:r>
              <a:rPr lang="en-US" sz="1809" spc="-132" dirty="0" err="1">
                <a:solidFill>
                  <a:srgbClr val="000072"/>
                </a:solidFill>
                <a:latin typeface="Courier New"/>
                <a:cs typeface="Courier New"/>
              </a:rPr>
              <a:t>img</a:t>
            </a: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 { vertical-align: middle;	}</a:t>
            </a:r>
            <a:endParaRPr lang="en-US" sz="1809" dirty="0">
              <a:latin typeface="Courier New"/>
              <a:cs typeface="Courier New"/>
            </a:endParaRPr>
          </a:p>
          <a:p>
            <a:pPr>
              <a:lnSpc>
                <a:spcPts val="529"/>
              </a:lnSpc>
              <a:spcBef>
                <a:spcPts val="19"/>
              </a:spcBef>
            </a:pPr>
            <a:endParaRPr sz="529" dirty="0"/>
          </a:p>
          <a:p>
            <a:pPr>
              <a:lnSpc>
                <a:spcPts val="882"/>
              </a:lnSpc>
            </a:pPr>
            <a:endParaRPr sz="882" dirty="0"/>
          </a:p>
          <a:p>
            <a:pPr marL="11206"/>
            <a:r>
              <a:rPr sz="1809" spc="-44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b="1" spc="75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sz="1809" b="1" spc="-194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9" spc="-132" dirty="0">
                <a:latin typeface="Courier New"/>
                <a:cs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BorderImg</a:t>
            </a:r>
            <a:endParaRPr sz="1809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69421"/>
            <a:ext cx="6589199" cy="128089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82999"/>
            <a:r>
              <a:rPr sz="2603" b="1" spc="13" dirty="0">
                <a:solidFill>
                  <a:srgbClr val="B20000"/>
                </a:solidFill>
                <a:latin typeface="Arial"/>
                <a:cs typeface="Arial"/>
              </a:rPr>
              <a:t>Ba</a:t>
            </a:r>
            <a:r>
              <a:rPr sz="2603" b="1" spc="-66" dirty="0">
                <a:solidFill>
                  <a:srgbClr val="B20000"/>
                </a:solidFill>
                <a:latin typeface="Arial"/>
                <a:cs typeface="Arial"/>
              </a:rPr>
              <a:t>c</a:t>
            </a:r>
            <a:r>
              <a:rPr sz="2603" b="1" spc="26" dirty="0">
                <a:solidFill>
                  <a:srgbClr val="B20000"/>
                </a:solidFill>
                <a:latin typeface="Arial"/>
                <a:cs typeface="Arial"/>
              </a:rPr>
              <a:t>kground</a:t>
            </a:r>
            <a:r>
              <a:rPr sz="2603" b="1" spc="26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dirty="0">
                <a:solidFill>
                  <a:srgbClr val="B20000"/>
                </a:solidFill>
                <a:latin typeface="Arial"/>
                <a:cs typeface="Arial"/>
              </a:rPr>
              <a:t>Colors</a:t>
            </a:r>
            <a:r>
              <a:rPr sz="2603" b="1" spc="269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spc="13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603" b="1" spc="26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603" b="1" dirty="0">
                <a:solidFill>
                  <a:srgbClr val="B20000"/>
                </a:solidFill>
                <a:latin typeface="Arial"/>
                <a:cs typeface="Arial"/>
              </a:rPr>
              <a:t>Images</a:t>
            </a:r>
            <a:endParaRPr sz="260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/>
            <a:r>
              <a:rPr lang="en-US" sz="1000" spc="155">
                <a:solidFill>
                  <a:srgbClr val="000072"/>
                </a:solidFill>
                <a:latin typeface="Arial"/>
                <a:cs typeface="Arial"/>
              </a:rPr>
              <a:t>CSS-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pPr marL="101600"/>
              <a:t>57</a:t>
            </a:fld>
            <a:endParaRPr sz="88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6206" y="1152908"/>
            <a:ext cx="7438194" cy="47854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620" marR="11206" indent="-231974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97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1809" spc="-119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kground</a:t>
            </a:r>
            <a:r>
              <a:rPr sz="1809" spc="97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2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28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97" dirty="0">
                <a:solidFill>
                  <a:srgbClr val="000072"/>
                </a:solidFill>
                <a:latin typeface="Arial"/>
                <a:cs typeface="Arial"/>
              </a:rPr>
              <a:t>t,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transpare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93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default,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vide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desired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1809" spc="-11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kdr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op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8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ying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09" spc="-132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19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1809" spc="-12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09" spc="97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94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94" dirty="0"/>
          </a:p>
          <a:p>
            <a:pPr marL="242620" marR="88531" indent="-231974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-110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background-color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40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solid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1809" spc="-119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kground</a:t>
            </a:r>
            <a:r>
              <a:rPr sz="1809" spc="-9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color,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completely</a:t>
            </a:r>
            <a:r>
              <a:rPr sz="1809" spc="1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opaque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09" spc="-106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15" dirty="0">
                <a:solidFill>
                  <a:srgbClr val="000072"/>
                </a:solidFill>
                <a:latin typeface="Arial"/>
                <a:cs typeface="Arial"/>
              </a:rPr>
              <a:t>degrees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 transparency</a:t>
            </a:r>
            <a:r>
              <a:rPr sz="1809" spc="1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3" dirty="0">
                <a:solidFill>
                  <a:srgbClr val="000072"/>
                </a:solidFill>
                <a:latin typeface="Arial"/>
                <a:cs typeface="Arial"/>
              </a:rPr>
              <a:t>via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rgba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color.</a:t>
            </a:r>
            <a:endParaRPr sz="1809" dirty="0">
              <a:latin typeface="Arial"/>
              <a:cs typeface="Arial"/>
            </a:endParaRPr>
          </a:p>
          <a:p>
            <a:pPr>
              <a:lnSpc>
                <a:spcPts val="794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794" dirty="0"/>
          </a:p>
          <a:p>
            <a:pPr marL="242620" marR="389425" indent="-231974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6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1809" spc="-119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kground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194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31" dirty="0">
                <a:solidFill>
                  <a:srgbClr val="000072"/>
                </a:solidFill>
                <a:latin typeface="Arial"/>
                <a:cs typeface="Arial"/>
              </a:rPr>
              <a:t>hat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4" dirty="0">
                <a:solidFill>
                  <a:srgbClr val="000072"/>
                </a:solidFill>
                <a:latin typeface="Arial"/>
                <a:cs typeface="Arial"/>
              </a:rPr>
              <a:t>defined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image,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28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background-image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9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-18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09" spc="40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9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49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myblue.gif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71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1809" spc="-11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-13" dirty="0">
                <a:solidFill>
                  <a:srgbClr val="000072"/>
                </a:solidFill>
                <a:latin typeface="Arial"/>
                <a:cs typeface="Arial"/>
              </a:rPr>
              <a:t>kground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01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section</a:t>
            </a:r>
            <a:r>
              <a:rPr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09" spc="-15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09" spc="49" dirty="0">
                <a:solidFill>
                  <a:srgbClr val="000072"/>
                </a:solidFill>
                <a:latin typeface="Arial"/>
                <a:cs typeface="Arial"/>
              </a:rPr>
              <a:t>hild</a:t>
            </a:r>
            <a:r>
              <a:rPr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1809" spc="-2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32" dirty="0">
                <a:solidFill>
                  <a:srgbClr val="000072"/>
                </a:solidFill>
                <a:latin typeface="Courier New"/>
                <a:cs typeface="Courier New"/>
              </a:rPr>
              <a:t>articl</a:t>
            </a:r>
            <a:r>
              <a:rPr sz="1809" spc="-137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1809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4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-53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62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09" spc="-97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09" spc="-128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lang="en-US" sz="1809" spc="-128" dirty="0">
                <a:solidFill>
                  <a:srgbClr val="000072"/>
                </a:solidFill>
                <a:latin typeface="Arial"/>
                <a:cs typeface="Arial"/>
              </a:rPr>
              <a:t>:</a:t>
            </a:r>
          </a:p>
          <a:p>
            <a:pPr marL="242620"/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article &gt; section </a:t>
            </a:r>
            <a:r>
              <a:rPr lang="en-US" sz="1809" spc="-132" dirty="0" err="1">
                <a:solidFill>
                  <a:srgbClr val="000072"/>
                </a:solidFill>
                <a:latin typeface="Courier New"/>
                <a:cs typeface="Courier New"/>
              </a:rPr>
              <a:t>td.right</a:t>
            </a:r>
            <a:endParaRPr lang="en-US" sz="1809" dirty="0">
              <a:latin typeface="Courier New"/>
              <a:cs typeface="Courier New"/>
            </a:endParaRPr>
          </a:p>
          <a:p>
            <a:pPr marL="242620">
              <a:spcBef>
                <a:spcPts val="410"/>
              </a:spcBef>
              <a:tabLst>
                <a:tab pos="728982" algn="l"/>
                <a:tab pos="4983522" algn="l"/>
              </a:tabLst>
            </a:pP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{	background-image: </a:t>
            </a:r>
            <a:r>
              <a:rPr lang="en-US" sz="1809" spc="-132" dirty="0" err="1">
                <a:solidFill>
                  <a:srgbClr val="000072"/>
                </a:solidFill>
                <a:latin typeface="Courier New"/>
                <a:cs typeface="Courier New"/>
              </a:rPr>
              <a:t>url</a:t>
            </a: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(myblue.gif)	}</a:t>
            </a:r>
            <a:endParaRPr lang="en-US" sz="1809" dirty="0">
              <a:latin typeface="Courier New"/>
              <a:cs typeface="Courier New"/>
            </a:endParaRPr>
          </a:p>
          <a:p>
            <a:pPr marL="242620" marR="389425" indent="-231974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r>
              <a:rPr lang="en-US" sz="1809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background-clip</a:t>
            </a:r>
            <a:r>
              <a:rPr lang="en-US"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1809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lang="en-US" sz="1809" spc="53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1809" spc="40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lang="en-US" sz="1809" spc="-26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1809" spc="53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18" dirty="0">
                <a:solidFill>
                  <a:srgbClr val="000072"/>
                </a:solidFill>
                <a:latin typeface="Arial"/>
                <a:cs typeface="Arial"/>
              </a:rPr>
              <a:t>clips</a:t>
            </a:r>
            <a:r>
              <a:rPr lang="en-US"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97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lang="en-US"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71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lang="en-US" sz="1809" spc="-119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lang="en-US" sz="1809" spc="-13" dirty="0">
                <a:solidFill>
                  <a:srgbClr val="000072"/>
                </a:solidFill>
                <a:latin typeface="Arial"/>
                <a:cs typeface="Arial"/>
              </a:rPr>
              <a:t>kground</a:t>
            </a:r>
            <a:r>
              <a:rPr lang="en-US" sz="1809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31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71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lang="en-US" sz="1809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4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z="1809" spc="-202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66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49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lang="en-US"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border-box</a:t>
            </a:r>
            <a:r>
              <a:rPr lang="en-US" sz="1809" spc="-481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1809" spc="26" dirty="0">
                <a:solidFill>
                  <a:srgbClr val="000072"/>
                </a:solidFill>
                <a:latin typeface="Arial"/>
                <a:cs typeface="Arial"/>
              </a:rPr>
              <a:t>(default),</a:t>
            </a:r>
            <a:r>
              <a:rPr lang="en-US" sz="1809" spc="1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padding-bo</a:t>
            </a:r>
            <a:r>
              <a:rPr lang="en-US" sz="1809" spc="-137" dirty="0">
                <a:solidFill>
                  <a:srgbClr val="000072"/>
                </a:solidFill>
                <a:latin typeface="Courier New"/>
                <a:cs typeface="Courier New"/>
              </a:rPr>
              <a:t>x</a:t>
            </a:r>
            <a:r>
              <a:rPr lang="en-US" sz="1809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lang="en-US" sz="1809" spc="101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4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lang="en-US" sz="1809" spc="106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spc="-132" dirty="0">
                <a:solidFill>
                  <a:srgbClr val="000072"/>
                </a:solidFill>
                <a:latin typeface="Courier New"/>
                <a:cs typeface="Courier New"/>
              </a:rPr>
              <a:t>content-box</a:t>
            </a:r>
            <a:r>
              <a:rPr lang="en-US" sz="1809" spc="-132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lang="en-US" sz="1809" spc="-44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z="1809" spc="-1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09" b="1" spc="75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Ex: </a:t>
            </a:r>
            <a:r>
              <a:rPr lang="en-US" sz="1809" b="1" spc="-194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9" spc="-132" dirty="0" err="1">
                <a:latin typeface="Courier New"/>
                <a:cs typeface="Courier Ne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Bgclip</a:t>
            </a:r>
            <a:endParaRPr lang="en-US" sz="1809" dirty="0">
              <a:latin typeface="Courier New"/>
              <a:cs typeface="Courier New"/>
            </a:endParaRPr>
          </a:p>
          <a:p>
            <a:pPr marL="242620" marR="389425" indent="-231974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42620" algn="l"/>
              </a:tabLst>
            </a:pPr>
            <a:endParaRPr sz="1809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A4FD5-C8BD-4094-804B-EFF640AA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0275A45-05E2-434A-B114-EDBB89766C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0200" y="568325"/>
            <a:ext cx="6172200" cy="9906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Example: Inline Style</a:t>
            </a:r>
          </a:p>
        </p:txBody>
      </p:sp>
      <p:grpSp>
        <p:nvGrpSpPr>
          <p:cNvPr id="8195" name="Group 5">
            <a:extLst>
              <a:ext uri="{FF2B5EF4-FFF2-40B4-BE49-F238E27FC236}">
                <a16:creationId xmlns:a16="http://schemas.microsoft.com/office/drawing/2014/main" id="{3FAABF4B-8874-4D62-A53F-037854796EC9}"/>
              </a:ext>
            </a:extLst>
          </p:cNvPr>
          <p:cNvGrpSpPr>
            <a:grpSpLocks/>
          </p:cNvGrpSpPr>
          <p:nvPr/>
        </p:nvGrpSpPr>
        <p:grpSpPr bwMode="auto">
          <a:xfrm>
            <a:off x="2181225" y="2667000"/>
            <a:ext cx="4829175" cy="847725"/>
            <a:chOff x="2880" y="2337"/>
            <a:chExt cx="3042" cy="534"/>
          </a:xfrm>
        </p:grpSpPr>
        <p:pic>
          <p:nvPicPr>
            <p:cNvPr id="8200" name="Picture 6">
              <a:extLst>
                <a:ext uri="{FF2B5EF4-FFF2-40B4-BE49-F238E27FC236}">
                  <a16:creationId xmlns:a16="http://schemas.microsoft.com/office/drawing/2014/main" id="{5D0D7133-3812-44B8-8782-4917F928C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496"/>
              <a:ext cx="3042" cy="37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01" name="Text Box 7">
              <a:extLst>
                <a:ext uri="{FF2B5EF4-FFF2-40B4-BE49-F238E27FC236}">
                  <a16:creationId xmlns:a16="http://schemas.microsoft.com/office/drawing/2014/main" id="{D5DA5145-4FF5-43E8-9C70-BFC2A6BE0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37"/>
              <a:ext cx="577" cy="15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 b="1">
                  <a:solidFill>
                    <a:schemeClr val="bg1"/>
                  </a:solidFill>
                  <a:latin typeface="Verdana" panose="020B0604030504040204" pitchFamily="34" charset="0"/>
                  <a:cs typeface="Arial" panose="020B0604020202020204" pitchFamily="34" charset="0"/>
                </a:rPr>
                <a:t>PREVIEW:</a:t>
              </a:r>
            </a:p>
          </p:txBody>
        </p:sp>
      </p:grpSp>
      <p:sp>
        <p:nvSpPr>
          <p:cNvPr id="8196" name="Rectangle 3">
            <a:extLst>
              <a:ext uri="{FF2B5EF4-FFF2-40B4-BE49-F238E27FC236}">
                <a16:creationId xmlns:a16="http://schemas.microsoft.com/office/drawing/2014/main" id="{B3E91338-AE98-450F-9697-180A2EB1F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077200" cy="1066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&lt;h2 </a:t>
            </a:r>
            <a:r>
              <a:rPr lang="en-US" altLang="en-US" sz="1600" b="1" dirty="0">
                <a:solidFill>
                  <a:srgbClr val="FF0066"/>
                </a:solidFill>
                <a:latin typeface="Courier New" panose="02070309020205020404" pitchFamily="49" charset="0"/>
              </a:rPr>
              <a:t>style="</a:t>
            </a:r>
            <a:r>
              <a:rPr lang="en-US" altLang="en-US" sz="160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font-family:georgia</a:t>
            </a:r>
            <a:r>
              <a:rPr lang="en-US" altLang="en-US" sz="1600" b="1" dirty="0">
                <a:solidFill>
                  <a:srgbClr val="FF0066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sz="160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color:red</a:t>
            </a:r>
            <a:r>
              <a:rPr lang="en-US" altLang="en-US" sz="1600" b="1" dirty="0">
                <a:solidFill>
                  <a:srgbClr val="FF0066"/>
                </a:solidFill>
                <a:latin typeface="Courier New" panose="02070309020205020404" pitchFamily="49" charset="0"/>
              </a:rPr>
              <a:t>;"</a:t>
            </a:r>
            <a:r>
              <a:rPr lang="en-US" altLang="en-US" sz="1600" b="1" dirty="0">
                <a:latin typeface="Courier New" panose="02070309020205020404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CAUTION: Stormy Weather!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&lt;/h2&gt;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D24A8E-DAD8-40A6-909F-442E0DD53800}"/>
              </a:ext>
            </a:extLst>
          </p:cNvPr>
          <p:cNvSpPr/>
          <p:nvPr/>
        </p:nvSpPr>
        <p:spPr>
          <a:xfrm>
            <a:off x="797791" y="3974069"/>
            <a:ext cx="7777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 semicolon must follow each style declaration.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A9446-7D9E-4A3D-93FA-EE0D62D3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B4DA-6081-4B9E-BD40-54590003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D0C0360-D25C-4E61-ABDA-3B4FFFFF7E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0200" y="480291"/>
            <a:ext cx="6934200" cy="9906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Example: Internal Style Sheet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B6AC0DE-DDB8-490E-A2CE-2201F65B2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077200" cy="1600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&lt;head&gt;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&lt;style type="text/css"&gt;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FF0066"/>
                </a:solidFill>
                <a:latin typeface="Courier New" panose="02070309020205020404" pitchFamily="49" charset="0"/>
              </a:rPr>
              <a:t>h2 {font-family:georgia; color:red;}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&lt;/style&gt;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&lt;/head&gt;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EBD8F-E39B-49B3-87BD-30770ED9EFD0}"/>
              </a:ext>
            </a:extLst>
          </p:cNvPr>
          <p:cNvSpPr/>
          <p:nvPr/>
        </p:nvSpPr>
        <p:spPr>
          <a:xfrm>
            <a:off x="466436" y="3505200"/>
            <a:ext cx="8407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For internal style sheets, all formatting declarations are placed inside the &lt;style&gt; element within the &lt;head&gt; section of the document.  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An element is listed and all the styling information follows, surrounded by opening and closing curly brackets, </a:t>
            </a:r>
            <a:r>
              <a:rPr lang="en-US" altLang="en-US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}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 semicolon must still follow each style declaration.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9BD80-7B3F-4731-BB48-9AA9859D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37EFA-A993-4CDB-B1D6-76CADE14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CAC9230-2348-4116-A416-24F754B616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47800" y="571500"/>
            <a:ext cx="8229600" cy="8382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Example: External Style Sheet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173545A-A786-4CDE-B9C2-DEC92FCEE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077200" cy="990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&lt;head&gt;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&lt;link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rel</a:t>
            </a:r>
            <a:r>
              <a:rPr lang="en-US" altLang="en-US" sz="1600" b="1" dirty="0">
                <a:latin typeface="Courier New" panose="02070309020205020404" pitchFamily="49" charset="0"/>
              </a:rPr>
              <a:t>="stylesheet" type="text/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css</a:t>
            </a:r>
            <a:r>
              <a:rPr lang="en-US" altLang="en-US" sz="1600" b="1" dirty="0">
                <a:latin typeface="Courier New" panose="02070309020205020404" pitchFamily="49" charset="0"/>
              </a:rPr>
              <a:t>"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href</a:t>
            </a:r>
            <a:r>
              <a:rPr lang="en-US" altLang="en-US" sz="1600" b="1" dirty="0">
                <a:latin typeface="Courier New" panose="02070309020205020404" pitchFamily="49" charset="0"/>
              </a:rPr>
              <a:t>="style.css" /&gt;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&lt;/head&gt;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9BFD48CE-BB69-4E84-A3ED-194DCF9F8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80772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h2 {font-family:georgia; color:red;}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2EA1F065-63D0-4190-B6AB-9B8A1817B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622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style.css (separate file):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2A024-EAD9-4DC1-85A7-139BB3489F15}"/>
              </a:ext>
            </a:extLst>
          </p:cNvPr>
          <p:cNvSpPr/>
          <p:nvPr/>
        </p:nvSpPr>
        <p:spPr>
          <a:xfrm>
            <a:off x="431800" y="3429000"/>
            <a:ext cx="76708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For external style sheets, a &lt;link&gt; tag is placed at the beginning of the &lt;head&gt; section of the document specifying the external style sheet (with a .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extension) to be used for formatting.  </a:t>
            </a:r>
          </a:p>
          <a:p>
            <a:pPr marL="285750" indent="-285750">
              <a:spcBef>
                <a:spcPct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external style sheet uses the same syntax as the internal style sheet when listing elements and their styling.</a:t>
            </a:r>
          </a:p>
          <a:p>
            <a:pPr marL="285750" indent="-285750">
              <a:spcBef>
                <a:spcPct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 declared in an external style sheet will affect all matching elements on all web pages that link to the stylesheet.  </a:t>
            </a:r>
          </a:p>
          <a:p>
            <a:pPr marL="285750" indent="-285750">
              <a:spcBef>
                <a:spcPct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example, all &lt;h2&gt; elements on all pages using this style sheet will be displayed in Georgia font and in red color.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C168-BCE5-41E3-8B02-5844C775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A5C57-6EE6-4FF8-A4F5-0C3E8287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999505D-49EC-4CE7-B3D7-26DED77096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0" y="609600"/>
            <a:ext cx="8229600" cy="1371600"/>
          </a:xfrm>
        </p:spPr>
        <p:txBody>
          <a:bodyPr/>
          <a:lstStyle/>
          <a:p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Internal vs. External Style Sheets</a:t>
            </a:r>
          </a:p>
        </p:txBody>
      </p:sp>
      <p:sp>
        <p:nvSpPr>
          <p:cNvPr id="11267" name="Content Placeholder 3">
            <a:extLst>
              <a:ext uri="{FF2B5EF4-FFF2-40B4-BE49-F238E27FC236}">
                <a16:creationId xmlns:a16="http://schemas.microsoft.com/office/drawing/2014/main" id="{87D2E97A-6366-46E0-9D34-36B1BBF71C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16002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Internal style sheets are appropriate for very small sites, especially those that have just one page.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Internal style sheets might also make sense when each page of a site needs to have a completely different look.</a:t>
            </a: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External style sheets are better for multi-page websites that need to have a uniform look and feel to all pages.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External style sheets not only make for faster-loading sites (less redundant code) but also allow designers to make site-wide changes quickly and easily.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C6080A-FDC4-4289-BDF9-034114B2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Prof. Paul S. Wang, Kent State Univ., Pravin Pawar - SUNY Korea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C6B34-DE3E-447A-8FA3-9A241910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1F2C-FE92-41E0-8DFC-1ED4835B762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2422</TotalTime>
  <Words>4472</Words>
  <Application>Microsoft Office PowerPoint</Application>
  <PresentationFormat>On-screen Show (4:3)</PresentationFormat>
  <Paragraphs>681</Paragraphs>
  <Slides>57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Calibri</vt:lpstr>
      <vt:lpstr>Century Gothic</vt:lpstr>
      <vt:lpstr>Courier New</vt:lpstr>
      <vt:lpstr>Times New Roman</vt:lpstr>
      <vt:lpstr>Verdana</vt:lpstr>
      <vt:lpstr>Wingdings</vt:lpstr>
      <vt:lpstr>Wingdings 3</vt:lpstr>
      <vt:lpstr>Wisp</vt:lpstr>
      <vt:lpstr>Chapter 4: Introduction to CSS</vt:lpstr>
      <vt:lpstr>CSS Defined:</vt:lpstr>
      <vt:lpstr>Three Ways to Use CSS:</vt:lpstr>
      <vt:lpstr>CSS Format Conflicts:</vt:lpstr>
      <vt:lpstr>What is Meant by "Cascading"?</vt:lpstr>
      <vt:lpstr>Example: Inline Style</vt:lpstr>
      <vt:lpstr>Example: Internal Style Sheet</vt:lpstr>
      <vt:lpstr>Example: External Style Sheet</vt:lpstr>
      <vt:lpstr>Internal vs. External Style Sheets</vt:lpstr>
      <vt:lpstr>CSS Terminology and Syntax:</vt:lpstr>
      <vt:lpstr>Some Examples</vt:lpstr>
      <vt:lpstr>CSS Text Properties:</vt:lpstr>
      <vt:lpstr>HTML + CSS = Webpage</vt:lpstr>
      <vt:lpstr>PowerPoint Presentation</vt:lpstr>
      <vt:lpstr>Style Sheets</vt:lpstr>
      <vt:lpstr>Attaching a Style Sheet</vt:lpstr>
      <vt:lpstr>Whole-Page Styling</vt:lpstr>
      <vt:lpstr>The font Property</vt:lpstr>
      <vt:lpstr>Centering</vt:lpstr>
      <vt:lpstr>PowerPoint Presentation</vt:lpstr>
      <vt:lpstr>HTML Class Attribute</vt:lpstr>
      <vt:lpstr>Indenting</vt:lpstr>
      <vt:lpstr>Multicolumn Layout</vt:lpstr>
      <vt:lpstr>Universal selector</vt:lpstr>
      <vt:lpstr>Class selector</vt:lpstr>
      <vt:lpstr>Id selector</vt:lpstr>
      <vt:lpstr>Concatenated (conjunction) selector</vt:lpstr>
      <vt:lpstr>Selector Grouping</vt:lpstr>
      <vt:lpstr>Pseudo-class selectors</vt:lpstr>
      <vt:lpstr>CSS Selector Examples</vt:lpstr>
      <vt:lpstr>Link Styles</vt:lpstr>
      <vt:lpstr>PowerPoint Presentation</vt:lpstr>
      <vt:lpstr>Webpage Layout with CSS</vt:lpstr>
      <vt:lpstr>Fluid Float Layout</vt:lpstr>
      <vt:lpstr>A Fluid Float Layout</vt:lpstr>
      <vt:lpstr>Structure</vt:lpstr>
      <vt:lpstr>PowerPoint Presentation</vt:lpstr>
      <vt:lpstr>Top Banner HTML and CSS</vt:lpstr>
      <vt:lpstr>Nav Bar HTML and CSS</vt:lpstr>
      <vt:lpstr>Main Content CSS</vt:lpstr>
      <vt:lpstr>Navbars</vt:lpstr>
      <vt:lpstr>A Vertical Navbar – Left Side Navigation Panel</vt:lpstr>
      <vt:lpstr>CSS-Defined Navigation Panel</vt:lpstr>
      <vt:lpstr>Current-Page Links</vt:lpstr>
      <vt:lpstr>More CSS examples</vt:lpstr>
      <vt:lpstr>Four Borders</vt:lpstr>
      <vt:lpstr>An Elastic Banner</vt:lpstr>
      <vt:lpstr>Circle Using Border Radius</vt:lpstr>
      <vt:lpstr>Controlling Content Overflow</vt:lpstr>
      <vt:lpstr>Sample CSS Buttons</vt:lpstr>
      <vt:lpstr>PowerPoint Presentation</vt:lpstr>
      <vt:lpstr>Outline and 3D Effects</vt:lpstr>
      <vt:lpstr>Embossing and Stamping Effects</vt:lpstr>
      <vt:lpstr>PowerPoint Presentation</vt:lpstr>
      <vt:lpstr>PowerPoint Presentation</vt:lpstr>
      <vt:lpstr>Border Image Demo</vt:lpstr>
      <vt:lpstr>Background Colors and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highschoolwebdesign.com</dc:creator>
  <cp:lastModifiedBy>SUNY Korea CS</cp:lastModifiedBy>
  <cp:revision>100</cp:revision>
  <cp:lastPrinted>2019-09-29T07:25:37Z</cp:lastPrinted>
  <dcterms:created xsi:type="dcterms:W3CDTF">2007-02-14T21:12:53Z</dcterms:created>
  <dcterms:modified xsi:type="dcterms:W3CDTF">2019-10-23T06:40:25Z</dcterms:modified>
</cp:coreProperties>
</file>